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4" r:id="rId1"/>
  </p:sldMasterIdLst>
  <p:notesMasterIdLst>
    <p:notesMasterId r:id="rId16"/>
  </p:notesMasterIdLst>
  <p:sldIdLst>
    <p:sldId id="284" r:id="rId2"/>
    <p:sldId id="285" r:id="rId3"/>
    <p:sldId id="286" r:id="rId4"/>
    <p:sldId id="276" r:id="rId5"/>
    <p:sldId id="277" r:id="rId6"/>
    <p:sldId id="288" r:id="rId7"/>
    <p:sldId id="289" r:id="rId8"/>
    <p:sldId id="292" r:id="rId9"/>
    <p:sldId id="293" r:id="rId10"/>
    <p:sldId id="294" r:id="rId11"/>
    <p:sldId id="281" r:id="rId12"/>
    <p:sldId id="273" r:id="rId13"/>
    <p:sldId id="290" r:id="rId14"/>
    <p:sldId id="295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295" autoAdjust="0"/>
    <p:restoredTop sz="86715" autoAdjust="0"/>
  </p:normalViewPr>
  <p:slideViewPr>
    <p:cSldViewPr snapToGrid="0">
      <p:cViewPr varScale="1">
        <p:scale>
          <a:sx n="61" d="100"/>
          <a:sy n="61" d="100"/>
        </p:scale>
        <p:origin x="1284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88052F-DC23-4D22-8645-32118F86DF52}" type="datetimeFigureOut">
              <a:rPr lang="en-US" smtClean="0"/>
              <a:t>11-Nov-21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72B5A1-9CE7-42A1-9166-7B44A7C097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8587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aseline="0" dirty="0" smtClean="0">
                <a:solidFill>
                  <a:srgbClr val="0033CC"/>
                </a:solidFill>
                <a:latin typeface="Browallia New" pitchFamily="34" charset="-34"/>
                <a:cs typeface="Browallia New" pitchFamily="34" charset="-34"/>
              </a:rPr>
              <a:t>Background </a:t>
            </a:r>
            <a:r>
              <a:rPr lang="th-TH" sz="1200" baseline="0" dirty="0" smtClean="0">
                <a:solidFill>
                  <a:srgbClr val="0033CC"/>
                </a:solidFill>
                <a:latin typeface="Browallia New" pitchFamily="34" charset="-34"/>
                <a:cs typeface="Browallia New" pitchFamily="34" charset="-34"/>
              </a:rPr>
              <a:t>สไลด์</a:t>
            </a:r>
            <a:r>
              <a:rPr lang="en-US" sz="1200" baseline="0" dirty="0" smtClean="0">
                <a:solidFill>
                  <a:srgbClr val="0033CC"/>
                </a:solidFill>
                <a:latin typeface="Browallia New" pitchFamily="34" charset="-34"/>
                <a:cs typeface="Browallia New" pitchFamily="34" charset="-34"/>
              </a:rPr>
              <a:t> </a:t>
            </a:r>
            <a:r>
              <a:rPr lang="th-TH" sz="1200" baseline="0" dirty="0" smtClean="0">
                <a:solidFill>
                  <a:srgbClr val="0033CC"/>
                </a:solidFill>
                <a:latin typeface="Browallia New" pitchFamily="34" charset="-34"/>
                <a:cs typeface="Browallia New" pitchFamily="34" charset="-34"/>
              </a:rPr>
              <a:t>ใช้ของบริษัทฯ ออกแบบ </a:t>
            </a:r>
            <a:r>
              <a:rPr lang="en-US" sz="1200" baseline="0" dirty="0" smtClean="0">
                <a:solidFill>
                  <a:srgbClr val="0033CC"/>
                </a:solidFill>
                <a:latin typeface="Browallia New" pitchFamily="34" charset="-34"/>
                <a:cs typeface="Browallia New" pitchFamily="34" charset="-34"/>
              </a:rPr>
              <a:t>front </a:t>
            </a:r>
            <a:r>
              <a:rPr lang="th-TH" sz="1200" baseline="0" dirty="0" smtClean="0">
                <a:solidFill>
                  <a:srgbClr val="0033CC"/>
                </a:solidFill>
                <a:latin typeface="Browallia New" pitchFamily="34" charset="-34"/>
                <a:cs typeface="Browallia New" pitchFamily="34" charset="-34"/>
              </a:rPr>
              <a:t>และ สไลด์ ตามสไตล์ของบริษัท เพียงแต่ขอให้มีข้อมูลตามที่ระบุในสไลด์  </a:t>
            </a:r>
            <a:endParaRPr lang="th-TH" sz="1200" baseline="0" dirty="0">
              <a:solidFill>
                <a:srgbClr val="0033CC"/>
              </a:solidFill>
              <a:latin typeface="Browallia New" pitchFamily="34" charset="-34"/>
              <a:cs typeface="Browallia New" pitchFamily="34" charset="-3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77E12-F984-4DCB-B322-4AF47134023C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00828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h-TH" sz="12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ระบุรายละเอียดของข้อบกพร่อง</a:t>
            </a:r>
            <a:r>
              <a:rPr lang="th-TH" sz="1200" b="1" baseline="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แนวทางการแก้ไข  พร้อมภาพประกอบที่แล้วเสร็จ และแนวทางการป้องกัน พร้อมภาพประกอบที่แล้วเสร็จ  ถ้าไม่มีให้ตัดหน้านี้ออกไป</a:t>
            </a:r>
            <a:endParaRPr lang="th-TH" sz="1200" b="1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72B5A1-9CE7-42A1-9166-7B44A7C0977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03170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h-TH" sz="12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ระบุรายละเอียด</a:t>
            </a:r>
            <a:r>
              <a:rPr lang="th-TH" sz="12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ของข้อเสนอแนะ</a:t>
            </a:r>
            <a:r>
              <a:rPr lang="th-TH" sz="1200" b="1" baseline="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1200" b="1" baseline="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แนวทางการแก้ไข  พร้อมภาพประกอบที่แล้วเสร็จ </a:t>
            </a:r>
            <a:r>
              <a:rPr lang="th-TH" sz="1200" b="1" baseline="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</a:t>
            </a:r>
            <a:r>
              <a:rPr lang="th-TH" sz="1200" b="1" baseline="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ถ้าไม่มีให้ตัดหน้านี้ออกไป</a:t>
            </a:r>
            <a:endParaRPr lang="th-TH" sz="1200" b="1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72B5A1-9CE7-42A1-9166-7B44A7C09775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350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977E12-F984-4DCB-B322-4AF47134023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001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h-TH" sz="3200" dirty="0" smtClean="0">
                <a:solidFill>
                  <a:schemeClr val="tx1"/>
                </a:solidFill>
                <a:latin typeface="Cordia New" panose="020B0304020202020204" pitchFamily="34" charset="-34"/>
                <a:cs typeface="+mn-cs"/>
              </a:rPr>
              <a:t>คู่ค้า </a:t>
            </a:r>
            <a:r>
              <a:rPr lang="en-US" sz="3200" dirty="0" smtClean="0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(Supplier) : </a:t>
            </a:r>
            <a:r>
              <a:rPr lang="th-TH" sz="3200" dirty="0" smtClean="0">
                <a:solidFill>
                  <a:schemeClr val="tx1"/>
                </a:solidFill>
                <a:latin typeface="Cordia New" panose="020B0304020202020204" pitchFamily="34" charset="-34"/>
                <a:cs typeface="+mn-cs"/>
              </a:rPr>
              <a:t>มี</a:t>
            </a:r>
            <a:r>
              <a:rPr lang="th-TH" sz="3200" dirty="0" smtClean="0">
                <a:solidFill>
                  <a:schemeClr val="tx1"/>
                </a:solidFill>
                <a:latin typeface="Cordia New" panose="020B0304020202020204" pitchFamily="34" charset="-34"/>
                <a:cs typeface="+mn-cs"/>
              </a:rPr>
              <a:t>กี่ราย</a:t>
            </a:r>
            <a:r>
              <a:rPr lang="en-US" sz="3200" dirty="0" smtClean="0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/</a:t>
            </a:r>
            <a:r>
              <a:rPr lang="th-TH" sz="3200" dirty="0" smtClean="0">
                <a:solidFill>
                  <a:schemeClr val="tx1"/>
                </a:solidFill>
                <a:latin typeface="Cordia New" panose="020B0304020202020204" pitchFamily="34" charset="-34"/>
                <a:cs typeface="+mn-cs"/>
              </a:rPr>
              <a:t>ชื่อ</a:t>
            </a:r>
            <a:r>
              <a:rPr lang="en-US" sz="3200" dirty="0" smtClean="0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/</a:t>
            </a:r>
            <a:r>
              <a:rPr lang="th-TH" sz="3200" dirty="0" smtClean="0">
                <a:solidFill>
                  <a:schemeClr val="tx1"/>
                </a:solidFill>
                <a:latin typeface="Cordia New" panose="020B0304020202020204" pitchFamily="34" charset="-34"/>
                <a:cs typeface="+mn-cs"/>
              </a:rPr>
              <a:t>ซื้อ</a:t>
            </a:r>
            <a:r>
              <a:rPr lang="en-US" sz="3200" dirty="0" smtClean="0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-</a:t>
            </a:r>
            <a:r>
              <a:rPr lang="th-TH" sz="3200" dirty="0" smtClean="0">
                <a:solidFill>
                  <a:schemeClr val="tx1"/>
                </a:solidFill>
                <a:latin typeface="Cordia New" panose="020B0304020202020204" pitchFamily="34" charset="-34"/>
                <a:cs typeface="+mn-cs"/>
              </a:rPr>
              <a:t>ขาย</a:t>
            </a:r>
            <a:r>
              <a:rPr lang="en-US" sz="3200" dirty="0" smtClean="0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-</a:t>
            </a:r>
            <a:r>
              <a:rPr lang="th-TH" sz="3200" dirty="0" smtClean="0">
                <a:solidFill>
                  <a:schemeClr val="tx1"/>
                </a:solidFill>
                <a:latin typeface="Cordia New" panose="020B0304020202020204" pitchFamily="34" charset="-34"/>
                <a:cs typeface="+mn-cs"/>
              </a:rPr>
              <a:t>จ้างทำอะไร</a:t>
            </a:r>
            <a:r>
              <a:rPr lang="en-US" sz="3200" dirty="0" smtClean="0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, </a:t>
            </a:r>
            <a:r>
              <a:rPr lang="th-TH" sz="3200" dirty="0" smtClean="0">
                <a:solidFill>
                  <a:schemeClr val="tx1"/>
                </a:solidFill>
                <a:latin typeface="Cordia New" panose="020B0304020202020204" pitchFamily="34" charset="-34"/>
                <a:cs typeface="+mn-cs"/>
              </a:rPr>
              <a:t>ผลการพัฒนาให้คู่ค้าให้ได้รับใบรับรอง </a:t>
            </a:r>
            <a:r>
              <a:rPr lang="en-US" sz="3200" dirty="0" smtClean="0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GI, </a:t>
            </a:r>
            <a:r>
              <a:rPr lang="th-TH" sz="3200" dirty="0" smtClean="0">
                <a:solidFill>
                  <a:schemeClr val="tx1"/>
                </a:solidFill>
                <a:latin typeface="Cordia New" panose="020B0304020202020204" pitchFamily="34" charset="-34"/>
                <a:cs typeface="+mn-cs"/>
              </a:rPr>
              <a:t>โครงการพัฒนาร่วมกับคู่ค้าด้านสิ่งแวดล้อมและความปลอดภัย</a:t>
            </a:r>
            <a:r>
              <a:rPr lang="en-US" sz="3200" dirty="0" smtClean="0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,</a:t>
            </a:r>
            <a:r>
              <a:rPr lang="th-TH" sz="3200" dirty="0" smtClean="0">
                <a:solidFill>
                  <a:schemeClr val="tx1"/>
                </a:solidFill>
                <a:latin typeface="Cordia New" panose="020B0304020202020204" pitchFamily="34" charset="-34"/>
                <a:cs typeface="+mn-cs"/>
              </a:rPr>
              <a:t> ผลการประเมินความเสี่ยงด้านสิ่งแวดล้อมและความปลอดภัย เพื่อจัดลำดับความ</a:t>
            </a:r>
            <a:r>
              <a:rPr lang="th-TH" sz="3200" dirty="0" smtClean="0">
                <a:solidFill>
                  <a:schemeClr val="tx1"/>
                </a:solidFill>
                <a:latin typeface="Cordia New" panose="020B0304020202020204" pitchFamily="34" charset="-34"/>
                <a:cs typeface="+mn-cs"/>
              </a:rPr>
              <a:t>เสี่ยง</a:t>
            </a:r>
            <a:r>
              <a:rPr lang="en-US" sz="3200" dirty="0" smtClean="0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 </a:t>
            </a:r>
            <a:r>
              <a:rPr lang="th-TH" sz="3200" dirty="0" smtClean="0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แบ่ง</a:t>
            </a:r>
            <a:r>
              <a:rPr lang="th-TH" sz="3200" dirty="0" smtClean="0">
                <a:solidFill>
                  <a:schemeClr val="tx1"/>
                </a:solidFill>
                <a:latin typeface="Cordia New" panose="020B0304020202020204" pitchFamily="34" charset="-34"/>
                <a:cs typeface="+mn-cs"/>
              </a:rPr>
              <a:t>ออกเป็น </a:t>
            </a:r>
            <a:r>
              <a:rPr lang="en-US" sz="3200" dirty="0" smtClean="0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3 </a:t>
            </a:r>
            <a:r>
              <a:rPr lang="th-TH" sz="3200" dirty="0" smtClean="0">
                <a:solidFill>
                  <a:schemeClr val="tx1"/>
                </a:solidFill>
                <a:latin typeface="Cordia New" panose="020B0304020202020204" pitchFamily="34" charset="-34"/>
                <a:cs typeface="+mn-cs"/>
              </a:rPr>
              <a:t>กลุ่ม คือ </a:t>
            </a:r>
            <a:r>
              <a:rPr lang="en-US" sz="3200" dirty="0" smtClean="0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High impact, Medium impact </a:t>
            </a:r>
            <a:r>
              <a:rPr lang="th-TH" sz="3200" dirty="0" smtClean="0">
                <a:solidFill>
                  <a:schemeClr val="tx1"/>
                </a:solidFill>
                <a:latin typeface="Cordia New" panose="020B0304020202020204" pitchFamily="34" charset="-34"/>
                <a:cs typeface="+mn-cs"/>
              </a:rPr>
              <a:t>และ </a:t>
            </a:r>
            <a:r>
              <a:rPr lang="en-US" sz="3200" dirty="0" smtClean="0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Low impact</a:t>
            </a:r>
            <a:r>
              <a:rPr lang="th-TH" sz="3200" dirty="0" smtClean="0">
                <a:solidFill>
                  <a:schemeClr val="tx1"/>
                </a:solidFill>
                <a:latin typeface="Cordia New" panose="020B0304020202020204" pitchFamily="34" charset="-34"/>
                <a:cs typeface="+mn-cs"/>
              </a:rPr>
              <a:t>  </a:t>
            </a:r>
            <a:r>
              <a:rPr lang="th-TH" sz="3200" baseline="0" dirty="0" smtClean="0">
                <a:solidFill>
                  <a:srgbClr val="FF0000"/>
                </a:solidFill>
                <a:latin typeface="Cordia New" panose="020B0304020202020204" pitchFamily="34" charset="-34"/>
                <a:cs typeface="+mn-cs"/>
              </a:rPr>
              <a:t>โดยกำหนดเกณฑ์การประเมินความเสี่ยงด้านสิ่งแวดล้อม ออกมา เมื่อผลที่ออกมาได้  </a:t>
            </a:r>
            <a:r>
              <a:rPr lang="en-US" sz="3200" baseline="0" dirty="0" smtClean="0">
                <a:solidFill>
                  <a:srgbClr val="FF0000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High </a:t>
            </a:r>
            <a:r>
              <a:rPr lang="en-US" sz="3200" baseline="0" dirty="0" err="1" smtClean="0">
                <a:solidFill>
                  <a:srgbClr val="FF0000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impack</a:t>
            </a:r>
            <a:r>
              <a:rPr lang="en-US" sz="3200" baseline="0" dirty="0" smtClean="0">
                <a:solidFill>
                  <a:srgbClr val="FF0000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  </a:t>
            </a:r>
            <a:r>
              <a:rPr lang="th-TH" sz="3200" baseline="0" dirty="0" smtClean="0">
                <a:solidFill>
                  <a:srgbClr val="FF0000"/>
                </a:solidFill>
                <a:latin typeface="Cordia New" panose="020B0304020202020204" pitchFamily="34" charset="-34"/>
                <a:cs typeface="+mn-cs"/>
              </a:rPr>
              <a:t>ต้องเป็นคู่ค้าที่ซื้อวัตถุดิบหลัก สารเคมี เชื้อเพลิง เครื่องจักร</a:t>
            </a:r>
            <a:endParaRPr lang="en-US" sz="3200" dirty="0" smtClean="0">
              <a:solidFill>
                <a:schemeClr val="tx1"/>
              </a:solidFill>
              <a:latin typeface="Cordia New" panose="020B0304020202020204" pitchFamily="34" charset="-34"/>
              <a:cs typeface="Cordia New" panose="020B0304020202020204" pitchFamily="34" charset="-34"/>
            </a:endParaRPr>
          </a:p>
          <a:p>
            <a:endParaRPr lang="th-TH" sz="1200" b="1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72B5A1-9CE7-42A1-9166-7B44A7C0977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8935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72B5A1-9CE7-42A1-9166-7B44A7C0977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5906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0" dirty="0" smtClean="0">
                <a:solidFill>
                  <a:srgbClr val="FF0000"/>
                </a:solidFill>
              </a:rPr>
              <a:t>- </a:t>
            </a:r>
            <a:r>
              <a:rPr lang="th-TH" b="0" dirty="0" smtClean="0">
                <a:solidFill>
                  <a:srgbClr val="FF0000"/>
                </a:solidFill>
              </a:rPr>
              <a:t>มีแผนงานส่งเสริม</a:t>
            </a:r>
            <a:r>
              <a:rPr lang="th-TH" b="0" baseline="0" dirty="0" smtClean="0">
                <a:solidFill>
                  <a:srgbClr val="FF0000"/>
                </a:solidFill>
              </a:rPr>
              <a:t> </a:t>
            </a:r>
            <a:r>
              <a:rPr lang="th-TH" b="0" baseline="0" dirty="0" smtClean="0">
                <a:solidFill>
                  <a:srgbClr val="FF0000"/>
                </a:solidFill>
              </a:rPr>
              <a:t>คู่ค้า</a:t>
            </a:r>
            <a:r>
              <a:rPr lang="en-US" b="0" baseline="0" dirty="0" smtClean="0">
                <a:solidFill>
                  <a:srgbClr val="FF0000"/>
                </a:solidFill>
              </a:rPr>
              <a:t> </a:t>
            </a:r>
            <a:r>
              <a:rPr lang="th-TH" b="0" baseline="0" dirty="0" smtClean="0">
                <a:solidFill>
                  <a:srgbClr val="FF0000"/>
                </a:solidFill>
              </a:rPr>
              <a:t>กลุ่มที่มีผลกระทบด้านสิ่งแวดล้อมปานกลาง ให้ได้ </a:t>
            </a:r>
            <a:r>
              <a:rPr lang="en-US" b="0" baseline="0" dirty="0" smtClean="0">
                <a:solidFill>
                  <a:srgbClr val="FF0000"/>
                </a:solidFill>
              </a:rPr>
              <a:t>GI 2 </a:t>
            </a:r>
            <a:r>
              <a:rPr lang="th-TH" b="0" baseline="0" dirty="0" smtClean="0">
                <a:solidFill>
                  <a:srgbClr val="FF0000"/>
                </a:solidFill>
              </a:rPr>
              <a:t>ภายใน 1 ปี</a:t>
            </a:r>
            <a:endParaRPr lang="en-US" b="0" baseline="0" dirty="0" smtClean="0">
              <a:solidFill>
                <a:srgbClr val="FF0000"/>
              </a:solidFill>
            </a:endParaRPr>
          </a:p>
          <a:p>
            <a:pPr marL="171450" indent="-171450">
              <a:buFontTx/>
              <a:buChar char="-"/>
            </a:pPr>
            <a:r>
              <a:rPr lang="th-TH" b="0" dirty="0" smtClean="0">
                <a:solidFill>
                  <a:srgbClr val="FF0000"/>
                </a:solidFill>
              </a:rPr>
              <a:t>มีแผนงานส่งเสริม</a:t>
            </a:r>
            <a:r>
              <a:rPr lang="th-TH" b="0" baseline="0" dirty="0" smtClean="0">
                <a:solidFill>
                  <a:srgbClr val="FF0000"/>
                </a:solidFill>
              </a:rPr>
              <a:t> </a:t>
            </a:r>
            <a:r>
              <a:rPr lang="th-TH" b="0" baseline="0" dirty="0" smtClean="0">
                <a:solidFill>
                  <a:srgbClr val="FF0000"/>
                </a:solidFill>
              </a:rPr>
              <a:t>คู่ค้า</a:t>
            </a:r>
            <a:r>
              <a:rPr lang="en-US" b="0" baseline="0" dirty="0" smtClean="0">
                <a:solidFill>
                  <a:srgbClr val="FF0000"/>
                </a:solidFill>
              </a:rPr>
              <a:t> </a:t>
            </a:r>
            <a:r>
              <a:rPr lang="th-TH" b="0" baseline="0" dirty="0" smtClean="0">
                <a:solidFill>
                  <a:srgbClr val="FF0000"/>
                </a:solidFill>
              </a:rPr>
              <a:t>กลุ่มที่มีผลกระทบด้านสิ่งแวดล้อมปานกลาง ให้ได้ </a:t>
            </a:r>
            <a:r>
              <a:rPr lang="en-US" b="0" baseline="0" dirty="0" smtClean="0">
                <a:solidFill>
                  <a:srgbClr val="FF0000"/>
                </a:solidFill>
              </a:rPr>
              <a:t>GI 2 </a:t>
            </a:r>
            <a:r>
              <a:rPr lang="th-TH" b="0" baseline="0" dirty="0" smtClean="0">
                <a:solidFill>
                  <a:srgbClr val="FF0000"/>
                </a:solidFill>
              </a:rPr>
              <a:t>ภายใน </a:t>
            </a:r>
            <a:r>
              <a:rPr lang="en-US" b="0" baseline="0" dirty="0" smtClean="0">
                <a:solidFill>
                  <a:srgbClr val="FF0000"/>
                </a:solidFill>
              </a:rPr>
              <a:t>3</a:t>
            </a:r>
            <a:r>
              <a:rPr lang="th-TH" b="0" baseline="0" dirty="0" smtClean="0">
                <a:solidFill>
                  <a:srgbClr val="FF0000"/>
                </a:solidFill>
              </a:rPr>
              <a:t> ปี </a:t>
            </a:r>
            <a:endParaRPr lang="en-US" b="0" baseline="0" dirty="0" smtClean="0">
              <a:solidFill>
                <a:srgbClr val="FF0000"/>
              </a:solidFill>
            </a:endParaRPr>
          </a:p>
          <a:p>
            <a:pPr marL="171450" indent="-171450">
              <a:buFontTx/>
              <a:buChar char="-"/>
            </a:pPr>
            <a:r>
              <a:rPr lang="th-TH" b="0" baseline="0" dirty="0" smtClean="0">
                <a:solidFill>
                  <a:srgbClr val="FF0000"/>
                </a:solidFill>
              </a:rPr>
              <a:t>กรณีที่คู่ค้าอยู่ต่างประเทศ หรือไม่ใช่โรงงาน ต้องแสดงหลักฐานการประเมินของผู้ยื่นขอว่าคู่ค้า นั้นเป็นไปตาม </a:t>
            </a:r>
            <a:r>
              <a:rPr lang="en-US" b="0" baseline="0" dirty="0" smtClean="0">
                <a:solidFill>
                  <a:srgbClr val="FF0000"/>
                </a:solidFill>
              </a:rPr>
              <a:t>GI 2</a:t>
            </a:r>
          </a:p>
          <a:p>
            <a:endParaRPr lang="th-TH" b="0" baseline="0" dirty="0" smtClean="0">
              <a:solidFill>
                <a:srgbClr val="FF0000"/>
              </a:solidFill>
            </a:endParaRPr>
          </a:p>
          <a:p>
            <a:endParaRPr lang="en-US" b="0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72B5A1-9CE7-42A1-9166-7B44A7C0977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8087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h-TH" sz="3200" dirty="0" smtClean="0">
                <a:solidFill>
                  <a:schemeClr val="tx1"/>
                </a:solidFill>
                <a:latin typeface="Cordia New" panose="020B0304020202020204" pitchFamily="34" charset="-34"/>
                <a:cs typeface="+mn-cs"/>
              </a:rPr>
              <a:t>ชุมชน </a:t>
            </a:r>
            <a:r>
              <a:rPr lang="en-US" sz="3200" dirty="0" smtClean="0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: </a:t>
            </a:r>
            <a:r>
              <a:rPr lang="th-TH" sz="3200" dirty="0" smtClean="0">
                <a:solidFill>
                  <a:schemeClr val="tx1"/>
                </a:solidFill>
                <a:latin typeface="Cordia New" panose="020B0304020202020204" pitchFamily="34" charset="-34"/>
                <a:cs typeface="+mn-cs"/>
              </a:rPr>
              <a:t>ผลการสำรวจความพึงพอใจชุมชนในรัศมี </a:t>
            </a:r>
            <a:r>
              <a:rPr lang="en-US" sz="3200" dirty="0" smtClean="0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5 </a:t>
            </a:r>
            <a:r>
              <a:rPr lang="th-TH" sz="3200" dirty="0" smtClean="0">
                <a:solidFill>
                  <a:schemeClr val="tx1"/>
                </a:solidFill>
                <a:latin typeface="Cordia New" panose="020B0304020202020204" pitchFamily="34" charset="-34"/>
                <a:cs typeface="+mn-cs"/>
              </a:rPr>
              <a:t>กิโลเมตร ทำเป็นกราฟ </a:t>
            </a:r>
            <a:r>
              <a:rPr lang="en-US" sz="3200" dirty="0" smtClean="0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, </a:t>
            </a:r>
            <a:r>
              <a:rPr lang="th-TH" sz="3200" dirty="0" smtClean="0">
                <a:solidFill>
                  <a:schemeClr val="tx1"/>
                </a:solidFill>
                <a:latin typeface="Cordia New" panose="020B0304020202020204" pitchFamily="34" charset="-34"/>
                <a:cs typeface="+mn-cs"/>
              </a:rPr>
              <a:t>โครงการพัฒนาชุมชนต้องมีการกำหนดวัตถุประสงค์ เป้าหมาย และมีแผนการดำเนินงาน รวมถึง ผลการดำเนินงานในปัจจุบัน </a:t>
            </a:r>
            <a:endParaRPr lang="en-US" sz="3200" dirty="0" smtClean="0">
              <a:solidFill>
                <a:schemeClr val="tx1"/>
              </a:solidFill>
              <a:latin typeface="Cordia New" panose="020B0304020202020204" pitchFamily="34" charset="-34"/>
              <a:cs typeface="Cordia New" panose="020B0304020202020204" pitchFamily="34" charset="-34"/>
            </a:endParaRPr>
          </a:p>
          <a:p>
            <a:endParaRPr lang="th-TH" sz="1200" b="1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72B5A1-9CE7-42A1-9166-7B44A7C0977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4532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72B5A1-9CE7-42A1-9166-7B44A7C0977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5059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 sz="1200" b="1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72B5A1-9CE7-42A1-9166-7B44A7C0977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0428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 sz="1200" b="1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72B5A1-9CE7-42A1-9166-7B44A7C0977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6891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65556-BC2C-4DBC-A877-ADDE9D1EBD2D}" type="datetimeFigureOut">
              <a:rPr lang="en-US" smtClean="0"/>
              <a:t>11-Nov-21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7A455-1576-4AF0-85C9-F597129ECE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5610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65556-BC2C-4DBC-A877-ADDE9D1EBD2D}" type="datetimeFigureOut">
              <a:rPr lang="en-US" smtClean="0"/>
              <a:t>11-Nov-21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7A455-1576-4AF0-85C9-F597129ECE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2232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65556-BC2C-4DBC-A877-ADDE9D1EBD2D}" type="datetimeFigureOut">
              <a:rPr lang="en-US" smtClean="0"/>
              <a:t>11-Nov-21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7A455-1576-4AF0-85C9-F597129ECE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7667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007165"/>
            <a:ext cx="8596668" cy="5034197"/>
          </a:xfrm>
        </p:spPr>
        <p:txBody>
          <a:bodyPr/>
          <a:lstStyle>
            <a:lvl1pPr>
              <a:defRPr sz="280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>
              <a:defRPr sz="2400" b="1">
                <a:latin typeface="TH SarabunPSK" panose="020B0500040200020003" pitchFamily="34" charset="-34"/>
                <a:cs typeface="TH SarabunPSK" panose="020B0500040200020003" pitchFamily="34" charset="-34"/>
              </a:defRPr>
            </a:lvl2pPr>
            <a:lvl3pPr>
              <a:defRPr sz="2000" b="1">
                <a:latin typeface="TH SarabunPSK" panose="020B0500040200020003" pitchFamily="34" charset="-34"/>
                <a:cs typeface="TH SarabunPSK" panose="020B0500040200020003" pitchFamily="34" charset="-34"/>
              </a:defRPr>
            </a:lvl3pPr>
            <a:lvl4pPr>
              <a:defRPr sz="1800" b="1">
                <a:latin typeface="TH SarabunPSK" panose="020B0500040200020003" pitchFamily="34" charset="-34"/>
                <a:cs typeface="TH SarabunPSK" panose="020B0500040200020003" pitchFamily="34" charset="-34"/>
              </a:defRPr>
            </a:lvl4pPr>
            <a:lvl5pPr>
              <a:defRPr sz="1800" b="1">
                <a:latin typeface="TH SarabunPSK" panose="020B0500040200020003" pitchFamily="34" charset="-34"/>
                <a:cs typeface="TH SarabunPSK" panose="020B0500040200020003" pitchFamily="34" charset="-34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10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fld id="{D4565556-BC2C-4DBC-A877-ADDE9D1EBD2D}" type="datetimeFigureOut">
              <a:rPr lang="en-US" smtClean="0"/>
              <a:pPr/>
              <a:t>11-Nov-21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10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10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677334" y="106024"/>
            <a:ext cx="8596668" cy="92764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75386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1007165"/>
            <a:ext cx="4184035" cy="5034196"/>
          </a:xfrm>
        </p:spPr>
        <p:txBody>
          <a:bodyPr/>
          <a:lstStyle>
            <a:lvl1pPr>
              <a:defRPr sz="240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>
              <a:defRPr sz="2000" b="1">
                <a:latin typeface="TH SarabunPSK" panose="020B0500040200020003" pitchFamily="34" charset="-34"/>
                <a:cs typeface="TH SarabunPSK" panose="020B0500040200020003" pitchFamily="34" charset="-34"/>
              </a:defRPr>
            </a:lvl2pPr>
            <a:lvl3pPr>
              <a:defRPr sz="1800" b="1">
                <a:latin typeface="TH SarabunPSK" panose="020B0500040200020003" pitchFamily="34" charset="-34"/>
                <a:cs typeface="TH SarabunPSK" panose="020B0500040200020003" pitchFamily="34" charset="-34"/>
              </a:defRPr>
            </a:lvl3pPr>
            <a:lvl4pPr>
              <a:defRPr sz="1600" b="1">
                <a:latin typeface="TH SarabunPSK" panose="020B0500040200020003" pitchFamily="34" charset="-34"/>
                <a:cs typeface="TH SarabunPSK" panose="020B0500040200020003" pitchFamily="34" charset="-34"/>
              </a:defRPr>
            </a:lvl4pPr>
            <a:lvl5pPr>
              <a:defRPr sz="1600" b="1">
                <a:latin typeface="TH SarabunPSK" panose="020B0500040200020003" pitchFamily="34" charset="-34"/>
                <a:cs typeface="TH SarabunPSK" panose="020B0500040200020003" pitchFamily="34" charset="-34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1007165"/>
            <a:ext cx="4184034" cy="5034197"/>
          </a:xfrm>
        </p:spPr>
        <p:txBody>
          <a:bodyPr/>
          <a:lstStyle>
            <a:lvl1pPr>
              <a:defRPr sz="240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>
              <a:defRPr sz="2000" b="1">
                <a:latin typeface="TH SarabunPSK" panose="020B0500040200020003" pitchFamily="34" charset="-34"/>
                <a:cs typeface="TH SarabunPSK" panose="020B0500040200020003" pitchFamily="34" charset="-34"/>
              </a:defRPr>
            </a:lvl2pPr>
            <a:lvl3pPr>
              <a:defRPr sz="1800" b="1">
                <a:latin typeface="TH SarabunPSK" panose="020B0500040200020003" pitchFamily="34" charset="-34"/>
                <a:cs typeface="TH SarabunPSK" panose="020B0500040200020003" pitchFamily="34" charset="-34"/>
              </a:defRPr>
            </a:lvl3pPr>
            <a:lvl4pPr>
              <a:defRPr sz="1600" b="1">
                <a:latin typeface="TH SarabunPSK" panose="020B0500040200020003" pitchFamily="34" charset="-34"/>
                <a:cs typeface="TH SarabunPSK" panose="020B0500040200020003" pitchFamily="34" charset="-34"/>
              </a:defRPr>
            </a:lvl4pPr>
            <a:lvl5pPr>
              <a:defRPr sz="1600" b="1">
                <a:latin typeface="TH SarabunPSK" panose="020B0500040200020003" pitchFamily="34" charset="-34"/>
                <a:cs typeface="TH SarabunPSK" panose="020B0500040200020003" pitchFamily="34" charset="-34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5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fld id="{D4565556-BC2C-4DBC-A877-ADDE9D1EBD2D}" type="datetimeFigureOut">
              <a:rPr lang="en-US" smtClean="0"/>
              <a:pPr/>
              <a:t>11-Nov-21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5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5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677334" y="106024"/>
            <a:ext cx="8596668" cy="92764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09334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1008580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320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1722783"/>
            <a:ext cx="4185623" cy="4318579"/>
          </a:xfrm>
        </p:spPr>
        <p:txBody>
          <a:bodyPr>
            <a:normAutofit/>
          </a:bodyPr>
          <a:lstStyle>
            <a:lvl1pPr>
              <a:defRPr sz="240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>
              <a:defRPr sz="2000" b="1">
                <a:latin typeface="TH SarabunPSK" panose="020B0500040200020003" pitchFamily="34" charset="-34"/>
                <a:cs typeface="TH SarabunPSK" panose="020B0500040200020003" pitchFamily="34" charset="-34"/>
              </a:defRPr>
            </a:lvl2pPr>
            <a:lvl3pPr>
              <a:defRPr sz="1800" b="1">
                <a:latin typeface="TH SarabunPSK" panose="020B0500040200020003" pitchFamily="34" charset="-34"/>
                <a:cs typeface="TH SarabunPSK" panose="020B0500040200020003" pitchFamily="34" charset="-34"/>
              </a:defRPr>
            </a:lvl3pPr>
            <a:lvl4pPr>
              <a:defRPr sz="1600" b="1">
                <a:latin typeface="TH SarabunPSK" panose="020B0500040200020003" pitchFamily="34" charset="-34"/>
                <a:cs typeface="TH SarabunPSK" panose="020B0500040200020003" pitchFamily="34" charset="-34"/>
              </a:defRPr>
            </a:lvl4pPr>
            <a:lvl5pPr>
              <a:defRPr sz="1600" b="1">
                <a:latin typeface="TH SarabunPSK" panose="020B0500040200020003" pitchFamily="34" charset="-34"/>
                <a:cs typeface="TH SarabunPSK" panose="020B0500040200020003" pitchFamily="34" charset="-34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75131" y="1008580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320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1722783"/>
            <a:ext cx="4185617" cy="4318579"/>
          </a:xfrm>
        </p:spPr>
        <p:txBody>
          <a:bodyPr>
            <a:normAutofit/>
          </a:bodyPr>
          <a:lstStyle>
            <a:lvl1pPr>
              <a:defRPr sz="240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>
              <a:defRPr sz="2000" b="1">
                <a:latin typeface="TH SarabunPSK" panose="020B0500040200020003" pitchFamily="34" charset="-34"/>
                <a:cs typeface="TH SarabunPSK" panose="020B0500040200020003" pitchFamily="34" charset="-34"/>
              </a:defRPr>
            </a:lvl2pPr>
            <a:lvl3pPr>
              <a:defRPr sz="1800" b="1">
                <a:latin typeface="TH SarabunPSK" panose="020B0500040200020003" pitchFamily="34" charset="-34"/>
                <a:cs typeface="TH SarabunPSK" panose="020B0500040200020003" pitchFamily="34" charset="-34"/>
              </a:defRPr>
            </a:lvl3pPr>
            <a:lvl4pPr>
              <a:defRPr sz="1600" b="1">
                <a:latin typeface="TH SarabunPSK" panose="020B0500040200020003" pitchFamily="34" charset="-34"/>
                <a:cs typeface="TH SarabunPSK" panose="020B0500040200020003" pitchFamily="34" charset="-34"/>
              </a:defRPr>
            </a:lvl4pPr>
            <a:lvl5pPr>
              <a:defRPr sz="1600" b="1">
                <a:latin typeface="TH SarabunPSK" panose="020B0500040200020003" pitchFamily="34" charset="-34"/>
                <a:cs typeface="TH SarabunPSK" panose="020B0500040200020003" pitchFamily="34" charset="-34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5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fld id="{D4565556-BC2C-4DBC-A877-ADDE9D1EBD2D}" type="datetimeFigureOut">
              <a:rPr lang="en-US" smtClean="0"/>
              <a:pPr/>
              <a:t>11-Nov-21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5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5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677334" y="106024"/>
            <a:ext cx="8596668" cy="92764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08143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5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fld id="{D4565556-BC2C-4DBC-A877-ADDE9D1EBD2D}" type="datetimeFigureOut">
              <a:rPr lang="en-US" smtClean="0"/>
              <a:pPr/>
              <a:t>11-Nov-21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5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5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677334" y="106024"/>
            <a:ext cx="8596668" cy="92764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147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967407"/>
            <a:ext cx="5342466" cy="4890054"/>
          </a:xfrm>
        </p:spPr>
        <p:txBody>
          <a:bodyPr>
            <a:normAutofit/>
          </a:bodyPr>
          <a:lstStyle>
            <a:lvl1pPr>
              <a:defRPr sz="2800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>
              <a:defRPr sz="2800">
                <a:latin typeface="TH SarabunPSK" panose="020B0500040200020003" pitchFamily="34" charset="-34"/>
                <a:cs typeface="TH SarabunPSK" panose="020B0500040200020003" pitchFamily="34" charset="-34"/>
              </a:defRPr>
            </a:lvl2pPr>
            <a:lvl3pPr>
              <a:defRPr sz="2800">
                <a:latin typeface="TH SarabunPSK" panose="020B0500040200020003" pitchFamily="34" charset="-34"/>
                <a:cs typeface="TH SarabunPSK" panose="020B0500040200020003" pitchFamily="34" charset="-34"/>
              </a:defRPr>
            </a:lvl3pPr>
            <a:lvl4pPr>
              <a:defRPr sz="2800">
                <a:latin typeface="TH SarabunPSK" panose="020B0500040200020003" pitchFamily="34" charset="-34"/>
                <a:cs typeface="TH SarabunPSK" panose="020B0500040200020003" pitchFamily="34" charset="-34"/>
              </a:defRPr>
            </a:lvl4pPr>
            <a:lvl5pPr>
              <a:defRPr sz="2800">
                <a:latin typeface="TH SarabunPSK" panose="020B0500040200020003" pitchFamily="34" charset="-34"/>
                <a:cs typeface="TH SarabunPSK" panose="020B0500040200020003" pitchFamily="34" charset="-34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953632"/>
            <a:ext cx="5181600" cy="4903829"/>
          </a:xfrm>
        </p:spPr>
        <p:txBody>
          <a:bodyPr>
            <a:normAutofit/>
          </a:bodyPr>
          <a:lstStyle>
            <a:lvl1pPr>
              <a:defRPr sz="2800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>
              <a:defRPr sz="2800">
                <a:latin typeface="TH SarabunPSK" panose="020B0500040200020003" pitchFamily="34" charset="-34"/>
                <a:cs typeface="TH SarabunPSK" panose="020B0500040200020003" pitchFamily="34" charset="-34"/>
              </a:defRPr>
            </a:lvl2pPr>
            <a:lvl3pPr>
              <a:defRPr sz="2800">
                <a:latin typeface="TH SarabunPSK" panose="020B0500040200020003" pitchFamily="34" charset="-34"/>
                <a:cs typeface="TH SarabunPSK" panose="020B0500040200020003" pitchFamily="34" charset="-34"/>
              </a:defRPr>
            </a:lvl3pPr>
            <a:lvl4pPr>
              <a:defRPr sz="2800">
                <a:latin typeface="TH SarabunPSK" panose="020B0500040200020003" pitchFamily="34" charset="-34"/>
                <a:cs typeface="TH SarabunPSK" panose="020B0500040200020003" pitchFamily="34" charset="-34"/>
              </a:defRPr>
            </a:lvl4pPr>
            <a:lvl5pPr>
              <a:defRPr sz="2800">
                <a:latin typeface="TH SarabunPSK" panose="020B0500040200020003" pitchFamily="34" charset="-34"/>
                <a:cs typeface="TH SarabunPSK" panose="020B0500040200020003" pitchFamily="34" charset="-34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50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fld id="{D4565556-BC2C-4DBC-A877-ADDE9D1EBD2D}" type="datetimeFigureOut">
              <a:rPr lang="en-US" smtClean="0"/>
              <a:pPr/>
              <a:t>11-Nov-21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50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50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677334" y="106024"/>
            <a:ext cx="8596668" cy="92764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856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99205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1815965"/>
            <a:ext cx="5157787" cy="3697839"/>
          </a:xfrm>
        </p:spPr>
        <p:txBody>
          <a:bodyPr>
            <a:normAutofit/>
          </a:bodyPr>
          <a:lstStyle>
            <a:lvl1pPr>
              <a:defRPr sz="2400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>
              <a:defRPr sz="2400">
                <a:latin typeface="TH SarabunPSK" panose="020B0500040200020003" pitchFamily="34" charset="-34"/>
                <a:cs typeface="TH SarabunPSK" panose="020B0500040200020003" pitchFamily="34" charset="-34"/>
              </a:defRPr>
            </a:lvl2pPr>
            <a:lvl3pPr>
              <a:defRPr sz="2400">
                <a:latin typeface="TH SarabunPSK" panose="020B0500040200020003" pitchFamily="34" charset="-34"/>
                <a:cs typeface="TH SarabunPSK" panose="020B0500040200020003" pitchFamily="34" charset="-34"/>
              </a:defRPr>
            </a:lvl3pPr>
            <a:lvl4pPr>
              <a:defRPr sz="2400">
                <a:latin typeface="TH SarabunPSK" panose="020B0500040200020003" pitchFamily="34" charset="-34"/>
                <a:cs typeface="TH SarabunPSK" panose="020B0500040200020003" pitchFamily="34" charset="-34"/>
              </a:defRPr>
            </a:lvl4pPr>
            <a:lvl5pPr>
              <a:defRPr sz="2400">
                <a:latin typeface="TH SarabunPSK" panose="020B0500040200020003" pitchFamily="34" charset="-34"/>
                <a:cs typeface="TH SarabunPSK" panose="020B0500040200020003" pitchFamily="34" charset="-34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99205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1815965"/>
            <a:ext cx="5183188" cy="3697839"/>
          </a:xfrm>
        </p:spPr>
        <p:txBody>
          <a:bodyPr>
            <a:normAutofit/>
          </a:bodyPr>
          <a:lstStyle>
            <a:lvl1pPr>
              <a:defRPr sz="2400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  <a:lvl2pPr>
              <a:defRPr sz="2400">
                <a:latin typeface="TH SarabunPSK" panose="020B0500040200020003" pitchFamily="34" charset="-34"/>
                <a:cs typeface="TH SarabunPSK" panose="020B0500040200020003" pitchFamily="34" charset="-34"/>
              </a:defRPr>
            </a:lvl2pPr>
            <a:lvl3pPr>
              <a:defRPr sz="2400">
                <a:latin typeface="TH SarabunPSK" panose="020B0500040200020003" pitchFamily="34" charset="-34"/>
                <a:cs typeface="TH SarabunPSK" panose="020B0500040200020003" pitchFamily="34" charset="-34"/>
              </a:defRPr>
            </a:lvl3pPr>
            <a:lvl4pPr>
              <a:defRPr sz="2400">
                <a:latin typeface="TH SarabunPSK" panose="020B0500040200020003" pitchFamily="34" charset="-34"/>
                <a:cs typeface="TH SarabunPSK" panose="020B0500040200020003" pitchFamily="34" charset="-34"/>
              </a:defRPr>
            </a:lvl4pPr>
            <a:lvl5pPr>
              <a:defRPr sz="2400">
                <a:latin typeface="TH SarabunPSK" panose="020B0500040200020003" pitchFamily="34" charset="-34"/>
                <a:cs typeface="TH SarabunPSK" panose="020B0500040200020003" pitchFamily="34" charset="-34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50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fld id="{D4565556-BC2C-4DBC-A877-ADDE9D1EBD2D}" type="datetimeFigureOut">
              <a:rPr lang="en-US" smtClean="0"/>
              <a:pPr/>
              <a:t>11-Nov-21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50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50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677334" y="106024"/>
            <a:ext cx="8596668" cy="92764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403226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050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fld id="{D4565556-BC2C-4DBC-A877-ADDE9D1EBD2D}" type="datetimeFigureOut">
              <a:rPr lang="en-US" smtClean="0"/>
              <a:pPr/>
              <a:t>11-Nov-21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50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50">
                <a:latin typeface="TH SarabunPSK" panose="020B0500040200020003" pitchFamily="34" charset="-34"/>
                <a:cs typeface="TH SarabunPSK" panose="020B0500040200020003" pitchFamily="34" charset="-34"/>
              </a:defRPr>
            </a:lvl1pPr>
          </a:lstStyle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677334" y="106024"/>
            <a:ext cx="8596668" cy="92764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8298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65556-BC2C-4DBC-A877-ADDE9D1EBD2D}" type="datetimeFigureOut">
              <a:rPr lang="en-US" smtClean="0"/>
              <a:pPr/>
              <a:t>11-Nov-21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130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65556-BC2C-4DBC-A877-ADDE9D1EBD2D}" type="datetimeFigureOut">
              <a:rPr lang="en-US" smtClean="0"/>
              <a:pPr/>
              <a:t>11-Nov-21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5068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65556-BC2C-4DBC-A877-ADDE9D1EBD2D}" type="datetimeFigureOut">
              <a:rPr lang="en-US" smtClean="0"/>
              <a:pPr/>
              <a:t>11-Nov-21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1286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65556-BC2C-4DBC-A877-ADDE9D1EBD2D}" type="datetimeFigureOut">
              <a:rPr lang="en-US" smtClean="0"/>
              <a:pPr/>
              <a:t>11-Nov-21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0847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65556-BC2C-4DBC-A877-ADDE9D1EBD2D}" type="datetimeFigureOut">
              <a:rPr lang="en-US" smtClean="0"/>
              <a:pPr/>
              <a:t>11-Nov-21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2411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65556-BC2C-4DBC-A877-ADDE9D1EBD2D}" type="datetimeFigureOut">
              <a:rPr lang="en-US" smtClean="0"/>
              <a:pPr/>
              <a:t>11-Nov-21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0513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65556-BC2C-4DBC-A877-ADDE9D1EBD2D}" type="datetimeFigureOut">
              <a:rPr lang="en-US" smtClean="0"/>
              <a:pPr/>
              <a:t>11-Nov-21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713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65556-BC2C-4DBC-A877-ADDE9D1EBD2D}" type="datetimeFigureOut">
              <a:rPr lang="en-US" smtClean="0"/>
              <a:pPr/>
              <a:t>11-Nov-21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7A455-1576-4AF0-85C9-F597129ECE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923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565556-BC2C-4DBC-A877-ADDE9D1EBD2D}" type="datetimeFigureOut">
              <a:rPr lang="en-US" smtClean="0"/>
              <a:t>11-Nov-21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47A455-1576-4AF0-85C9-F597129ECE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011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691" r:id="rId12"/>
    <p:sldLayoutId id="2147483693" r:id="rId13"/>
    <p:sldLayoutId id="2147483694" r:id="rId14"/>
    <p:sldLayoutId id="2147483695" r:id="rId15"/>
    <p:sldLayoutId id="2147483652" r:id="rId16"/>
    <p:sldLayoutId id="2147483653" r:id="rId17"/>
    <p:sldLayoutId id="2147483654" r:id="rId1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7"/>
          <p:cNvSpPr txBox="1">
            <a:spLocks noChangeArrowheads="1"/>
          </p:cNvSpPr>
          <p:nvPr/>
        </p:nvSpPr>
        <p:spPr bwMode="auto">
          <a:xfrm>
            <a:off x="2955950" y="1028504"/>
            <a:ext cx="7026250" cy="5847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9pPr>
          </a:lstStyle>
          <a:p>
            <a:pPr algn="ctr" defTabSz="457200" eaLnBrk="1" hangingPunct="1"/>
            <a:r>
              <a:rPr lang="th-TH" sz="3200" b="1" dirty="0">
                <a:solidFill>
                  <a:prstClr val="black"/>
                </a:solidFill>
                <a:latin typeface="Browallia New" pitchFamily="34" charset="-34"/>
                <a:ea typeface="Arial Unicode MS" pitchFamily="34" charset="-128"/>
                <a:cs typeface="+mn-cs"/>
              </a:rPr>
              <a:t>บริษัท </a:t>
            </a:r>
            <a:r>
              <a:rPr lang="th-TH" sz="3200" b="1" dirty="0" smtClean="0">
                <a:solidFill>
                  <a:prstClr val="black"/>
                </a:solidFill>
                <a:latin typeface="Browallia New" pitchFamily="34" charset="-34"/>
                <a:ea typeface="Arial Unicode MS" pitchFamily="34" charset="-128"/>
                <a:cs typeface="+mn-cs"/>
              </a:rPr>
              <a:t>................................จำกัด</a:t>
            </a:r>
            <a:endParaRPr lang="th-TH" sz="3200" dirty="0">
              <a:solidFill>
                <a:prstClr val="black"/>
              </a:solidFill>
              <a:latin typeface="Browallia New" pitchFamily="34" charset="-34"/>
              <a:ea typeface="Arial Unicode MS" pitchFamily="34" charset="-128"/>
              <a:cs typeface="+mn-cs"/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5EB2F-39AF-4527-A362-2B99F69944AD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2973" y="15498"/>
            <a:ext cx="1944736" cy="107721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Browallia New" pitchFamily="34" charset="-34"/>
                <a:cs typeface="Browallia New" pitchFamily="34" charset="-34"/>
              </a:rPr>
              <a:t>Logo company</a:t>
            </a:r>
            <a:r>
              <a:rPr lang="en-US" sz="3200" dirty="0">
                <a:latin typeface="Browallia New" pitchFamily="34" charset="-34"/>
                <a:cs typeface="Browallia New" pitchFamily="34" charset="-34"/>
              </a:rPr>
              <a:t> </a:t>
            </a:r>
            <a:endParaRPr lang="th-TH" sz="3200" dirty="0">
              <a:latin typeface="Browallia New" pitchFamily="34" charset="-34"/>
              <a:cs typeface="Browallia New" pitchFamily="34" charset="-34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3139354"/>
              </p:ext>
            </p:extLst>
          </p:nvPr>
        </p:nvGraphicFramePr>
        <p:xfrm>
          <a:off x="170482" y="2257977"/>
          <a:ext cx="6750272" cy="42324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102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51924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615266">
                <a:tc>
                  <a:txBody>
                    <a:bodyPr/>
                    <a:lstStyle/>
                    <a:p>
                      <a:r>
                        <a:rPr lang="en-US" sz="16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+mn-cs"/>
                        </a:rPr>
                        <a:t>1. </a:t>
                      </a:r>
                      <a:r>
                        <a:rPr lang="th-TH" sz="16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+mn-cs"/>
                        </a:rPr>
                        <a:t>ประกอบกิจการ</a:t>
                      </a:r>
                      <a:endParaRPr lang="en-US" sz="1600" b="1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1526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+mn-cs"/>
                        </a:rPr>
                        <a:t>2. </a:t>
                      </a:r>
                      <a:r>
                        <a:rPr lang="th-TH" sz="16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+mn-cs"/>
                        </a:rPr>
                        <a:t>เลขทะเบียนโรงงาน</a:t>
                      </a:r>
                      <a:endParaRPr lang="en-US" sz="1600" b="1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15266">
                <a:tc>
                  <a:txBody>
                    <a:bodyPr/>
                    <a:lstStyle/>
                    <a:p>
                      <a:r>
                        <a:rPr lang="th-TH" sz="1600" b="1" dirty="0" smtClean="0">
                          <a:ln>
                            <a:noFill/>
                          </a:ln>
                          <a:latin typeface="Browallia New" pitchFamily="34" charset="-34"/>
                          <a:cs typeface="+mn-cs"/>
                        </a:rPr>
                        <a:t>3</a:t>
                      </a:r>
                      <a:r>
                        <a:rPr lang="en-US" sz="1600" b="1" dirty="0" smtClean="0">
                          <a:ln>
                            <a:noFill/>
                          </a:ln>
                          <a:latin typeface="Browallia New" pitchFamily="34" charset="-34"/>
                          <a:cs typeface="+mn-cs"/>
                        </a:rPr>
                        <a:t>. </a:t>
                      </a:r>
                      <a:r>
                        <a:rPr lang="th-TH" sz="1600" b="1" dirty="0">
                          <a:ln>
                            <a:noFill/>
                          </a:ln>
                          <a:latin typeface="Browallia New" pitchFamily="34" charset="-34"/>
                          <a:cs typeface="+mn-cs"/>
                        </a:rPr>
                        <a:t>ที่ตั้งสถาน</a:t>
                      </a:r>
                      <a:r>
                        <a:rPr lang="th-TH" sz="1600" b="1" dirty="0" smtClean="0">
                          <a:ln>
                            <a:noFill/>
                          </a:ln>
                          <a:latin typeface="Browallia New" pitchFamily="34" charset="-34"/>
                          <a:cs typeface="+mn-cs"/>
                        </a:rPr>
                        <a:t>ประกอบการ</a:t>
                      </a:r>
                      <a:endParaRPr lang="en-US" sz="1600" b="1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67884">
                <a:tc>
                  <a:txBody>
                    <a:bodyPr/>
                    <a:lstStyle/>
                    <a:p>
                      <a:r>
                        <a:rPr lang="th-TH" sz="16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+mn-cs"/>
                        </a:rPr>
                        <a:t>4</a:t>
                      </a:r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+mn-cs"/>
                        </a:rPr>
                        <a:t>. </a:t>
                      </a:r>
                      <a:r>
                        <a:rPr lang="th-TH" sz="16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+mn-cs"/>
                        </a:rPr>
                        <a:t>เริ่มประกอบ</a:t>
                      </a:r>
                      <a:r>
                        <a:rPr lang="th-TH" sz="16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+mn-cs"/>
                        </a:rPr>
                        <a:t>กิจการ </a:t>
                      </a:r>
                      <a:endParaRPr lang="en-US" sz="1600" b="1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615266">
                <a:tc>
                  <a:txBody>
                    <a:bodyPr/>
                    <a:lstStyle/>
                    <a:p>
                      <a:r>
                        <a:rPr lang="th-TH" sz="16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+mn-cs"/>
                        </a:rPr>
                        <a:t>5</a:t>
                      </a:r>
                      <a:r>
                        <a:rPr lang="en-US" sz="16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+mn-cs"/>
                        </a:rPr>
                        <a:t>. </a:t>
                      </a:r>
                      <a:r>
                        <a:rPr lang="th-TH" sz="1600" b="1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+mn-cs"/>
                        </a:rPr>
                        <a:t>กำลังการผลิต (ต่อปี)</a:t>
                      </a:r>
                      <a:endParaRPr lang="en-US" sz="1600" b="1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h-TH" sz="1600" b="0" baseline="0" dirty="0">
                          <a:ln>
                            <a:noFill/>
                          </a:ln>
                          <a:latin typeface="Browallia New" pitchFamily="34" charset="-34"/>
                          <a:cs typeface="+mn-cs"/>
                        </a:rPr>
                        <a:t>                                                                                            </a:t>
                      </a:r>
                      <a:endParaRPr lang="en-US" sz="1600" b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8825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600" b="1" dirty="0" smtClean="0">
                          <a:ln>
                            <a:noFill/>
                          </a:ln>
                          <a:latin typeface="Browallia New" pitchFamily="34" charset="-34"/>
                          <a:cs typeface="+mn-cs"/>
                        </a:rPr>
                        <a:t>6</a:t>
                      </a:r>
                      <a:r>
                        <a:rPr lang="en-US" sz="1600" b="1" dirty="0" smtClean="0">
                          <a:ln>
                            <a:noFill/>
                          </a:ln>
                          <a:latin typeface="Browallia New" pitchFamily="34" charset="-34"/>
                          <a:cs typeface="+mn-cs"/>
                        </a:rPr>
                        <a:t>. </a:t>
                      </a:r>
                      <a:r>
                        <a:rPr lang="th-TH" sz="1600" b="1" dirty="0" smtClean="0">
                          <a:ln>
                            <a:noFill/>
                          </a:ln>
                          <a:latin typeface="Browallia New" pitchFamily="34" charset="-34"/>
                          <a:cs typeface="+mn-cs"/>
                        </a:rPr>
                        <a:t>จำนวนบุคลากร </a:t>
                      </a:r>
                      <a:endParaRPr lang="en-US" sz="1600" b="1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h-TH" sz="1600" b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+mn-cs"/>
                        </a:rPr>
                        <a:t> พนักงานประจำ </a:t>
                      </a:r>
                      <a:r>
                        <a:rPr lang="th-TH" sz="1600" b="0" dirty="0" smtClean="0">
                          <a:ln>
                            <a:noFill/>
                          </a:ln>
                          <a:latin typeface="Browallia New" pitchFamily="34" charset="-34"/>
                          <a:cs typeface="+mn-cs"/>
                        </a:rPr>
                        <a:t>..........</a:t>
                      </a:r>
                      <a:r>
                        <a:rPr lang="th-TH" sz="1600" b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+mn-cs"/>
                        </a:rPr>
                        <a:t> คน    </a:t>
                      </a:r>
                      <a:endParaRPr lang="en-US" sz="1600" b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+mn-cs"/>
                      </a:endParaRPr>
                    </a:p>
                    <a:p>
                      <a:r>
                        <a:rPr lang="th-TH" sz="1600" b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+mn-cs"/>
                        </a:rPr>
                        <a:t>ผู้รับเหมาประจำ </a:t>
                      </a:r>
                      <a:r>
                        <a:rPr lang="th-TH" sz="1600" b="0" dirty="0" smtClean="0">
                          <a:ln>
                            <a:noFill/>
                          </a:ln>
                          <a:latin typeface="Browallia New" pitchFamily="34" charset="-34"/>
                          <a:cs typeface="+mn-cs"/>
                        </a:rPr>
                        <a:t>..........</a:t>
                      </a:r>
                      <a:r>
                        <a:rPr lang="en-US" sz="1600" b="0" dirty="0" smtClean="0">
                          <a:ln>
                            <a:noFill/>
                          </a:ln>
                          <a:latin typeface="Browallia New" pitchFamily="34" charset="-34"/>
                          <a:cs typeface="+mn-cs"/>
                        </a:rPr>
                        <a:t> </a:t>
                      </a:r>
                      <a:r>
                        <a:rPr lang="th-TH" sz="1600" b="0" dirty="0" smtClean="0">
                          <a:ln>
                            <a:noFill/>
                          </a:ln>
                          <a:latin typeface="Browallia New" pitchFamily="34" charset="-34"/>
                          <a:cs typeface="+mn-cs"/>
                        </a:rPr>
                        <a:t>คน</a:t>
                      </a:r>
                      <a:r>
                        <a:rPr lang="th-TH" sz="1600" b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Browallia New" pitchFamily="34" charset="-34"/>
                          <a:cs typeface="+mn-cs"/>
                        </a:rPr>
                        <a:t> </a:t>
                      </a:r>
                      <a:endParaRPr lang="en-US" sz="1600" b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615266">
                <a:tc>
                  <a:txBody>
                    <a:bodyPr/>
                    <a:lstStyle/>
                    <a:p>
                      <a:r>
                        <a:rPr lang="th-TH" sz="1600" b="1" dirty="0" smtClean="0">
                          <a:ln>
                            <a:noFill/>
                          </a:ln>
                          <a:latin typeface="Browallia New" pitchFamily="34" charset="-34"/>
                          <a:cs typeface="+mn-cs"/>
                        </a:rPr>
                        <a:t>7</a:t>
                      </a:r>
                      <a:r>
                        <a:rPr lang="en-US" sz="1600" b="1" dirty="0" smtClean="0">
                          <a:ln>
                            <a:noFill/>
                          </a:ln>
                          <a:latin typeface="Browallia New" pitchFamily="34" charset="-34"/>
                          <a:cs typeface="+mn-cs"/>
                        </a:rPr>
                        <a:t>. </a:t>
                      </a:r>
                      <a:r>
                        <a:rPr lang="th-TH" sz="1600" b="1" dirty="0" smtClean="0">
                          <a:ln>
                            <a:noFill/>
                          </a:ln>
                          <a:latin typeface="Browallia New" pitchFamily="34" charset="-34"/>
                          <a:cs typeface="+mn-cs"/>
                        </a:rPr>
                        <a:t>วันที่ตรวจประเมิน</a:t>
                      </a:r>
                      <a:endParaRPr lang="en-US" sz="1600" b="1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600" b="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Browallia New" pitchFamily="34" charset="-34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7135906" y="2257978"/>
            <a:ext cx="4837163" cy="409837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8148532" y="1612301"/>
            <a:ext cx="2811909" cy="7858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h-TH" sz="2400" b="1" dirty="0" smtClean="0">
                <a:solidFill>
                  <a:prstClr val="black"/>
                </a:solidFill>
                <a:latin typeface="Browallia New" pitchFamily="34" charset="-34"/>
                <a:ea typeface="Arial Unicode MS" pitchFamily="34" charset="-128"/>
                <a:cs typeface="Browallia New" pitchFamily="34" charset="-34"/>
              </a:rPr>
              <a:t>แผนผังโรงงาน</a:t>
            </a:r>
            <a:endParaRPr lang="en-US" sz="2400" b="1" dirty="0">
              <a:solidFill>
                <a:prstClr val="black"/>
              </a:solidFill>
              <a:latin typeface="Browallia New" pitchFamily="34" charset="-34"/>
              <a:ea typeface="Arial Unicode MS" pitchFamily="34" charset="-128"/>
              <a:cs typeface="Browallia New" pitchFamily="34" charset="-34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2064657" y="110748"/>
            <a:ext cx="9458793" cy="78581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h-TH" sz="3600" b="1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itchFamily="34" charset="-34"/>
                <a:ea typeface="Arial Unicode MS" pitchFamily="34" charset="-128"/>
                <a:cs typeface="+mn-cs"/>
              </a:rPr>
              <a:t>อุตสาหกรรมสีเขียว ระดับ </a:t>
            </a:r>
            <a:r>
              <a:rPr lang="en-US" sz="3600" b="1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itchFamily="34" charset="-34"/>
                <a:ea typeface="Arial Unicode MS" pitchFamily="34" charset="-128"/>
                <a:cs typeface="+mn-cs"/>
              </a:rPr>
              <a:t>5</a:t>
            </a:r>
            <a:r>
              <a:rPr lang="th-TH" sz="3600" b="1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itchFamily="34" charset="-34"/>
                <a:ea typeface="Arial Unicode MS" pitchFamily="34" charset="-128"/>
                <a:cs typeface="+mn-cs"/>
              </a:rPr>
              <a:t> </a:t>
            </a:r>
            <a:r>
              <a:rPr lang="en-US" sz="3600" b="1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itchFamily="34" charset="-34"/>
                <a:ea typeface="Arial Unicode MS" pitchFamily="34" charset="-128"/>
                <a:cs typeface="+mn-cs"/>
              </a:rPr>
              <a:t>: </a:t>
            </a:r>
            <a:r>
              <a:rPr lang="th-TH" sz="3600" b="1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itchFamily="34" charset="-34"/>
                <a:ea typeface="Arial Unicode MS" pitchFamily="34" charset="-128"/>
                <a:cs typeface="+mn-cs"/>
              </a:rPr>
              <a:t>เครือข่ายสีเขียว</a:t>
            </a:r>
            <a:r>
              <a:rPr lang="en-US" sz="3600" b="1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itchFamily="34" charset="-34"/>
                <a:ea typeface="Arial Unicode MS" pitchFamily="34" charset="-128"/>
                <a:cs typeface="+mn-cs"/>
              </a:rPr>
              <a:t> </a:t>
            </a:r>
            <a:endParaRPr lang="en-US" sz="3600" b="1" dirty="0">
              <a:solidFill>
                <a:schemeClr val="accent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owallia New" pitchFamily="34" charset="-34"/>
              <a:ea typeface="Arial Unicode MS" pitchFamily="34" charset="-128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002091" y="3977120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235044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376289" y="244759"/>
            <a:ext cx="4897556" cy="719886"/>
          </a:xfrm>
        </p:spPr>
        <p:txBody>
          <a:bodyPr>
            <a:normAutofit/>
          </a:bodyPr>
          <a:lstStyle/>
          <a:p>
            <a:pPr algn="ctr"/>
            <a:r>
              <a:rPr lang="th-TH" sz="4000" b="1" u="sng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โครงการ </a:t>
            </a:r>
            <a:r>
              <a:rPr lang="en-US" sz="4000" b="1" u="sng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CSR</a:t>
            </a:r>
            <a:r>
              <a:rPr lang="th-TH" sz="4000" b="1" u="sng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sz="4000" b="1" u="sng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#</a:t>
            </a:r>
            <a:r>
              <a:rPr lang="en-US" sz="4000" b="1" u="sng" dirty="0">
                <a:latin typeface="TH SarabunPSK" panose="020B0500040200020003" pitchFamily="34" charset="-34"/>
                <a:cs typeface="TH SarabunPSK" panose="020B0500040200020003" pitchFamily="34" charset="-34"/>
              </a:rPr>
              <a:t>2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1111047" y="1179872"/>
            <a:ext cx="4980038" cy="4645741"/>
          </a:xfrm>
        </p:spPr>
        <p:txBody>
          <a:bodyPr>
            <a:normAutofit/>
          </a:bodyPr>
          <a:lstStyle/>
          <a:p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ชื่อ โครงการ</a:t>
            </a:r>
          </a:p>
          <a:p>
            <a:pPr marL="0" indent="0">
              <a:buNone/>
            </a:pPr>
            <a:endParaRPr lang="th-TH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วัตถุประสงค์ และเป้าหมาย</a:t>
            </a:r>
          </a:p>
          <a:p>
            <a:pPr marL="0" indent="0">
              <a:buNone/>
            </a:pPr>
            <a:endParaRPr lang="th-TH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กลุ่มเป้าหมาย</a:t>
            </a:r>
          </a:p>
          <a:p>
            <a:endParaRPr lang="th-TH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วิธีการดำเนินงาน</a:t>
            </a:r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/</a:t>
            </a:r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แผนงาน</a:t>
            </a:r>
          </a:p>
          <a:p>
            <a:endParaRPr lang="th-TH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ผลลัพธ์ / ผลผลิต</a:t>
            </a:r>
          </a:p>
          <a:p>
            <a:pPr marL="0" indent="0">
              <a:buNone/>
            </a:pPr>
            <a:endParaRPr lang="th-TH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363053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5019" y="235528"/>
            <a:ext cx="10654145" cy="1753370"/>
          </a:xfrm>
        </p:spPr>
        <p:txBody>
          <a:bodyPr>
            <a:normAutofit/>
          </a:bodyPr>
          <a:lstStyle/>
          <a:p>
            <a:pPr algn="ctr"/>
            <a:r>
              <a:rPr lang="th-TH" sz="4800" b="1" dirty="0" smtClean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สรุปผลที่ได้จากการดำเนินงานกับชุมชน </a:t>
            </a:r>
            <a:br>
              <a:rPr lang="th-TH" sz="4800" b="1" dirty="0" smtClean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sz="4800" b="1" dirty="0" smtClean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โดยแบ่งออกเป็น </a:t>
            </a:r>
            <a:r>
              <a:rPr lang="en-US" sz="4800" b="1" dirty="0" smtClean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3 </a:t>
            </a:r>
            <a:r>
              <a:rPr lang="th-TH" sz="4800" b="1" dirty="0" smtClean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ด้าน คือ</a:t>
            </a:r>
            <a:endParaRPr lang="en-US" sz="4800" b="1" dirty="0">
              <a:solidFill>
                <a:srgbClr val="0070C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93503" y="2562335"/>
            <a:ext cx="6197175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AutoNum type="arabicPeriod"/>
            </a:pPr>
            <a:r>
              <a:rPr lang="th-TH" sz="35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ด้านเศรษฐกิจ (ยกตัวอย่างที่ดำเนินการ</a:t>
            </a:r>
            <a:r>
              <a:rPr lang="en-US" sz="35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  <a:endParaRPr lang="th-TH" sz="35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742950" indent="-742950">
              <a:buFontTx/>
              <a:buAutoNum type="arabicPeriod"/>
            </a:pPr>
            <a:r>
              <a:rPr lang="th-TH" sz="35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ด้าน</a:t>
            </a:r>
            <a:r>
              <a:rPr lang="th-TH" sz="35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สังคม (ยกตัวอย่างที่ดำเนินการ</a:t>
            </a:r>
            <a:r>
              <a:rPr lang="en-US" sz="35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  <a:endParaRPr lang="th-TH" sz="35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742950" indent="-742950">
              <a:buFontTx/>
              <a:buAutoNum type="arabicPeriod"/>
            </a:pPr>
            <a:r>
              <a:rPr lang="th-TH" sz="35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ด้านสิ่งแวดล้อม (ยกตัวอย่างที่ดำเนินการ</a:t>
            </a:r>
            <a:r>
              <a:rPr lang="en-US" sz="35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  <a:endParaRPr lang="th-TH" sz="35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311748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7401" y="452987"/>
            <a:ext cx="7820963" cy="927647"/>
          </a:xfrm>
        </p:spPr>
        <p:txBody>
          <a:bodyPr>
            <a:normAutofit/>
          </a:bodyPr>
          <a:lstStyle/>
          <a:p>
            <a:pPr algn="ctr"/>
            <a:r>
              <a:rPr lang="th-TH" sz="4800" b="1" dirty="0" smtClean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สรุปทิศทางในอนาคต</a:t>
            </a:r>
            <a:endParaRPr lang="en-US" sz="4800" b="1" dirty="0">
              <a:solidFill>
                <a:srgbClr val="0070C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728423" y="2356630"/>
            <a:ext cx="821891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en-US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Road map 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ความยั่งยืนด้านสิ่งแวดล้อม และ ความปลอดภัย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แผนการดำเนินงานในอนาคต ด้านชุมชน คู่ค้า </a:t>
            </a:r>
            <a:r>
              <a:rPr lang="th-TH" sz="36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และ ลูกค้า </a:t>
            </a:r>
            <a:endParaRPr lang="en-US" sz="36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903438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23655" y="154400"/>
            <a:ext cx="8126759" cy="927647"/>
          </a:xfrm>
        </p:spPr>
        <p:txBody>
          <a:bodyPr>
            <a:normAutofit/>
          </a:bodyPr>
          <a:lstStyle/>
          <a:p>
            <a:pPr algn="ctr"/>
            <a:r>
              <a:rPr lang="th-TH" sz="4000" b="1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แนวทางการแก้ไขและป้องกันข้อบกพร่อง</a:t>
            </a:r>
            <a:endParaRPr lang="en-US" sz="4000" b="1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1009" y="1344536"/>
            <a:ext cx="116720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ข้อบกพร่อง ที่ 1 </a:t>
            </a:r>
            <a:r>
              <a:rPr lang="en-US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en-US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…………………………………………………………………….………………..…</a:t>
            </a:r>
            <a:endParaRPr lang="en-US" sz="28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41474" y="2146281"/>
            <a:ext cx="44903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แนวทางการแก้ไข </a:t>
            </a:r>
            <a:r>
              <a:rPr lang="en-US" sz="2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en-US" sz="2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…………………………………</a:t>
            </a:r>
            <a:endParaRPr lang="en-US" sz="28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949877" y="2177058"/>
            <a:ext cx="50497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แนวทางการป้องกัน</a:t>
            </a:r>
            <a:r>
              <a:rPr lang="en-US" sz="2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: ……..…………………………….…</a:t>
            </a:r>
            <a:endParaRPr lang="en-US" sz="28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853199" y="2921254"/>
            <a:ext cx="2635623" cy="86061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</a:t>
            </a:r>
            <a:r>
              <a:rPr lang="th-TH" dirty="0" smtClean="0"/>
              <a:t>รร</a:t>
            </a:r>
            <a:r>
              <a:rPr lang="th-TH" dirty="0"/>
              <a:t>ร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876759" y="2995328"/>
            <a:ext cx="2635623" cy="86061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254988" y="4149086"/>
            <a:ext cx="116720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ข้อบกพร่อง ที่ 2 </a:t>
            </a:r>
            <a:r>
              <a:rPr lang="en-US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en-US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………………………………………………………..…………………………..…</a:t>
            </a:r>
            <a:endParaRPr lang="en-US" sz="28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79628" y="4860561"/>
            <a:ext cx="43091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แนวทางการแก้ไข </a:t>
            </a:r>
            <a:r>
              <a:rPr lang="en-US" sz="2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en-US" sz="2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………………………………</a:t>
            </a:r>
            <a:endParaRPr lang="en-US" sz="28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949877" y="4860561"/>
            <a:ext cx="50497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แนวทางการป้องกัน</a:t>
            </a:r>
            <a:r>
              <a:rPr lang="en-US" sz="2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: ……..…………………………….…</a:t>
            </a:r>
            <a:endParaRPr lang="en-US" sz="28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853198" y="5614791"/>
            <a:ext cx="2635623" cy="86061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</a:t>
            </a:r>
            <a:r>
              <a:rPr lang="th-TH" dirty="0" smtClean="0"/>
              <a:t>รร</a:t>
            </a:r>
            <a:r>
              <a:rPr lang="th-TH" dirty="0"/>
              <a:t>ร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8016182" y="5621688"/>
            <a:ext cx="2635623" cy="86061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</a:t>
            </a:r>
            <a:r>
              <a:rPr lang="th-TH" dirty="0" smtClean="0"/>
              <a:t>รร</a:t>
            </a:r>
            <a:r>
              <a:rPr lang="th-TH" dirty="0"/>
              <a:t>ร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2486641" y="3181026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  <p:sp>
        <p:nvSpPr>
          <p:cNvPr id="20" name="TextBox 19"/>
          <p:cNvSpPr txBox="1"/>
          <p:nvPr/>
        </p:nvSpPr>
        <p:spPr>
          <a:xfrm>
            <a:off x="8626615" y="3131303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  <p:sp>
        <p:nvSpPr>
          <p:cNvPr id="21" name="TextBox 20"/>
          <p:cNvSpPr txBox="1"/>
          <p:nvPr/>
        </p:nvSpPr>
        <p:spPr>
          <a:xfrm>
            <a:off x="8642176" y="5794644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  <p:sp>
        <p:nvSpPr>
          <p:cNvPr id="22" name="TextBox 21"/>
          <p:cNvSpPr txBox="1"/>
          <p:nvPr/>
        </p:nvSpPr>
        <p:spPr>
          <a:xfrm>
            <a:off x="2486641" y="5851939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562185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23655" y="154400"/>
            <a:ext cx="8126759" cy="927647"/>
          </a:xfrm>
        </p:spPr>
        <p:txBody>
          <a:bodyPr>
            <a:normAutofit/>
          </a:bodyPr>
          <a:lstStyle/>
          <a:p>
            <a:pPr algn="ctr"/>
            <a:r>
              <a:rPr lang="th-TH" sz="4000" b="1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แนวทางการ</a:t>
            </a:r>
            <a:r>
              <a:rPr lang="th-TH" sz="4000" b="1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แก้ไขข้อเสนอแนะ</a:t>
            </a:r>
            <a:endParaRPr lang="en-US" sz="4000" b="1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1009" y="1344536"/>
            <a:ext cx="116720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ข้อบกพร่อง ที่ 1 </a:t>
            </a:r>
            <a:r>
              <a:rPr lang="en-US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en-US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…………………………………………………………………….………………..…</a:t>
            </a:r>
            <a:endParaRPr lang="en-US" sz="28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41474" y="2146281"/>
            <a:ext cx="45475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2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แนวทางการแก้ไข </a:t>
            </a:r>
            <a:r>
              <a:rPr lang="en-US" sz="2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en-US" sz="2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…………………………………</a:t>
            </a:r>
            <a:endParaRPr lang="en-US" sz="28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43199" y="2776295"/>
            <a:ext cx="2635623" cy="86061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</a:t>
            </a:r>
            <a:r>
              <a:rPr lang="th-TH" dirty="0" smtClean="0"/>
              <a:t>รร</a:t>
            </a:r>
            <a:r>
              <a:rPr lang="th-TH" dirty="0"/>
              <a:t>ร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254988" y="4149086"/>
            <a:ext cx="116720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ข้อบกพร่อง ที่ 2 </a:t>
            </a:r>
            <a:r>
              <a:rPr lang="en-US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en-US" sz="2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………………………………………………………..…………………………..…</a:t>
            </a:r>
            <a:endParaRPr lang="en-US" sz="28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79628" y="4860561"/>
            <a:ext cx="43091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แนวทางการแก้ไข </a:t>
            </a:r>
            <a:r>
              <a:rPr lang="en-US" sz="2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en-US" sz="2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………………………………</a:t>
            </a:r>
            <a:endParaRPr lang="en-US" sz="28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343199" y="5665751"/>
            <a:ext cx="2635623" cy="86061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x</a:t>
            </a:r>
            <a:r>
              <a:rPr lang="th-TH" dirty="0" smtClean="0"/>
              <a:t>รร</a:t>
            </a:r>
            <a:r>
              <a:rPr lang="th-TH" dirty="0"/>
              <a:t>ร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5984628" y="2984311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  <p:sp>
        <p:nvSpPr>
          <p:cNvPr id="22" name="TextBox 21"/>
          <p:cNvSpPr txBox="1"/>
          <p:nvPr/>
        </p:nvSpPr>
        <p:spPr>
          <a:xfrm>
            <a:off x="5976642" y="5902899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466427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59048" y="176184"/>
            <a:ext cx="4190892" cy="785810"/>
          </a:xfrm>
        </p:spPr>
        <p:txBody>
          <a:bodyPr>
            <a:noAutofit/>
          </a:bodyPr>
          <a:lstStyle/>
          <a:p>
            <a:pPr algn="ctr"/>
            <a:r>
              <a:rPr lang="th-TH" sz="4000" b="1" dirty="0">
                <a:latin typeface="Browallia New" pitchFamily="34" charset="-34"/>
                <a:ea typeface="Arial Unicode MS" pitchFamily="34" charset="-128"/>
                <a:cs typeface="+mn-cs"/>
              </a:rPr>
              <a:t>โครงสร้างองค์กร</a:t>
            </a:r>
            <a:endParaRPr lang="en-US" sz="4000" b="1" dirty="0">
              <a:latin typeface="Browallia New" pitchFamily="34" charset="-34"/>
              <a:ea typeface="Arial Unicode MS" pitchFamily="34" charset="-128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98390" y="1015202"/>
            <a:ext cx="5312210" cy="237668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5EB2F-39AF-4527-A362-2B99F69944AD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4300048" y="3487708"/>
            <a:ext cx="3501400" cy="7858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h-TH" sz="4000" b="1" dirty="0" smtClean="0">
                <a:latin typeface="Browallia New" pitchFamily="34" charset="-34"/>
                <a:ea typeface="Arial Unicode MS" pitchFamily="34" charset="-128"/>
                <a:cs typeface="+mn-cs"/>
              </a:rPr>
              <a:t>กระบวนการผลิต</a:t>
            </a:r>
            <a:endParaRPr lang="en-US" sz="4000" b="1" dirty="0">
              <a:latin typeface="Browallia New" pitchFamily="34" charset="-34"/>
              <a:ea typeface="Arial Unicode MS" pitchFamily="34" charset="-128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95033" y="4344786"/>
            <a:ext cx="11111430" cy="21679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5498353" y="1877449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  <p:sp>
        <p:nvSpPr>
          <p:cNvPr id="14" name="TextBox 13"/>
          <p:cNvSpPr txBox="1"/>
          <p:nvPr/>
        </p:nvSpPr>
        <p:spPr>
          <a:xfrm>
            <a:off x="5498353" y="5130596"/>
            <a:ext cx="11047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 smtClean="0"/>
              <a:t>ภาพประกอบ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551751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44" y="207053"/>
            <a:ext cx="11954933" cy="927996"/>
          </a:xfrm>
        </p:spPr>
        <p:txBody>
          <a:bodyPr>
            <a:noAutofit/>
          </a:bodyPr>
          <a:lstStyle/>
          <a:p>
            <a:pPr algn="ctr"/>
            <a:r>
              <a:rPr lang="th-TH" sz="4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dia New" panose="020B0304020202020204" pitchFamily="34" charset="-34"/>
                <a:cs typeface="Cordia New" panose="020B0304020202020204" pitchFamily="34" charset="-34"/>
              </a:rPr>
              <a:t>แนวทางการสร้างห่วงโซ่อุปทานที่ยั่งยืน</a:t>
            </a:r>
            <a:r>
              <a:rPr lang="th-TH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dia New" panose="020B0304020202020204" pitchFamily="34" charset="-34"/>
                <a:cs typeface="Cordia New" panose="020B0304020202020204" pitchFamily="34" charset="-34"/>
              </a:rPr>
              <a:t>กับคู่ค้า</a:t>
            </a:r>
            <a:endParaRPr lang="en-US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rdia New" panose="020B0304020202020204" pitchFamily="34" charset="-34"/>
              <a:cs typeface="Cordia New" panose="020B0304020202020204" pitchFamily="34" charset="-34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33802" y="1468952"/>
            <a:ext cx="4231187" cy="1105219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00050" lvl="1" indent="0">
              <a:buNone/>
            </a:pPr>
            <a:r>
              <a:rPr lang="th-TH" sz="2500" dirty="0" smtClean="0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จำนวน</a:t>
            </a:r>
            <a:r>
              <a:rPr lang="th-TH" sz="2500" dirty="0" smtClean="0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คู่ค้าทั้งหมด.......ราย </a:t>
            </a:r>
            <a:endParaRPr lang="en-US" sz="2500" dirty="0" smtClean="0">
              <a:solidFill>
                <a:schemeClr val="tx1"/>
              </a:solidFill>
              <a:latin typeface="Cordia New" panose="020B0304020202020204" pitchFamily="34" charset="-34"/>
              <a:cs typeface="Cordia New" panose="020B0304020202020204" pitchFamily="34" charset="-34"/>
            </a:endParaRPr>
          </a:p>
          <a:p>
            <a:pPr marL="400050" lvl="1" indent="0">
              <a:buNone/>
            </a:pPr>
            <a:r>
              <a:rPr lang="th-TH" sz="2500" dirty="0" smtClean="0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บริษัทซื้อ</a:t>
            </a:r>
            <a:r>
              <a:rPr lang="th-TH" sz="2500" dirty="0" smtClean="0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/จ้าง</a:t>
            </a:r>
            <a:r>
              <a:rPr lang="th-TH" sz="2500" dirty="0" smtClean="0">
                <a:solidFill>
                  <a:schemeClr val="tx1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อะไรบ้าง</a:t>
            </a:r>
            <a:endParaRPr lang="th-TH" sz="2500" dirty="0" smtClean="0">
              <a:solidFill>
                <a:schemeClr val="tx1"/>
              </a:solidFill>
              <a:latin typeface="Cordia New" panose="020B0304020202020204" pitchFamily="34" charset="-34"/>
              <a:cs typeface="Cordia New" panose="020B0304020202020204" pitchFamily="34" charset="-34"/>
            </a:endParaRPr>
          </a:p>
          <a:p>
            <a:pPr marL="0" indent="0"/>
            <a:endParaRPr lang="th-TH" sz="2500" dirty="0" smtClean="0">
              <a:solidFill>
                <a:schemeClr val="tx1"/>
              </a:solidFill>
              <a:latin typeface="Cordia New" panose="020B0304020202020204" pitchFamily="34" charset="-34"/>
              <a:cs typeface="Cordia New" panose="020B0304020202020204" pitchFamily="34" charset="-34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152357" y="1468952"/>
            <a:ext cx="556738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2500" dirty="0" smtClean="0"/>
              <a:t>เกณท์</a:t>
            </a:r>
            <a:r>
              <a:rPr lang="th-TH" sz="2500" dirty="0" smtClean="0"/>
              <a:t>และผลการประเมินความเสี่ยงคู่ค้า</a:t>
            </a:r>
            <a:endParaRPr lang="en-US" sz="2500" dirty="0"/>
          </a:p>
        </p:txBody>
      </p:sp>
      <p:sp>
        <p:nvSpPr>
          <p:cNvPr id="6" name="Rectangle 5"/>
          <p:cNvSpPr/>
          <p:nvPr/>
        </p:nvSpPr>
        <p:spPr>
          <a:xfrm>
            <a:off x="6001858" y="2266051"/>
            <a:ext cx="5990246" cy="91675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049452" y="2559583"/>
            <a:ext cx="59426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dirty="0" smtClean="0"/>
              <a:t>เกณฑ์การประเมินความเสี่ยงด้าน</a:t>
            </a:r>
            <a:r>
              <a:rPr lang="th-TH" dirty="0" smtClean="0"/>
              <a:t>สิ่งแวดล้อมและความปลอดภัย</a:t>
            </a:r>
            <a:endParaRPr lang="en-US" dirty="0"/>
          </a:p>
        </p:txBody>
      </p:sp>
      <p:sp>
        <p:nvSpPr>
          <p:cNvPr id="9" name="Down Arrow 8"/>
          <p:cNvSpPr/>
          <p:nvPr/>
        </p:nvSpPr>
        <p:spPr>
          <a:xfrm>
            <a:off x="8661555" y="3577067"/>
            <a:ext cx="548984" cy="30971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6124877" y="4353449"/>
            <a:ext cx="58743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High </a:t>
            </a:r>
            <a:r>
              <a:rPr lang="en-US" dirty="0" err="1" smtClean="0"/>
              <a:t>impac</a:t>
            </a:r>
            <a:r>
              <a:rPr lang="en-GB" dirty="0" smtClean="0"/>
              <a:t>t</a:t>
            </a:r>
            <a:r>
              <a:rPr lang="en-US" dirty="0" smtClean="0"/>
              <a:t> ………………….</a:t>
            </a:r>
            <a:r>
              <a:rPr lang="th-TH" dirty="0" smtClean="0"/>
              <a:t>ราย  ได้รับ </a:t>
            </a:r>
            <a:r>
              <a:rPr lang="en-US" dirty="0" smtClean="0"/>
              <a:t>GI2/ISO14001 ……..</a:t>
            </a:r>
            <a:r>
              <a:rPr lang="th-TH" dirty="0" smtClean="0"/>
              <a:t>ราย</a:t>
            </a:r>
          </a:p>
          <a:p>
            <a:r>
              <a:rPr lang="en-US" dirty="0" smtClean="0"/>
              <a:t>Medium impact ……………</a:t>
            </a:r>
            <a:r>
              <a:rPr lang="th-TH" dirty="0" smtClean="0"/>
              <a:t>ราย  </a:t>
            </a:r>
            <a:r>
              <a:rPr lang="th-TH" dirty="0"/>
              <a:t>ได้รับ </a:t>
            </a:r>
            <a:r>
              <a:rPr lang="en-US" dirty="0"/>
              <a:t>GI2/ISO14001 ……..</a:t>
            </a:r>
            <a:r>
              <a:rPr lang="th-TH" dirty="0"/>
              <a:t>ราย</a:t>
            </a:r>
          </a:p>
          <a:p>
            <a:r>
              <a:rPr lang="en-US" dirty="0" smtClean="0"/>
              <a:t>Low impact …………………..</a:t>
            </a:r>
            <a:r>
              <a:rPr lang="th-TH" dirty="0" smtClean="0"/>
              <a:t>ราย  </a:t>
            </a:r>
            <a:r>
              <a:rPr lang="th-TH" dirty="0"/>
              <a:t>ได้รับ </a:t>
            </a:r>
            <a:r>
              <a:rPr lang="en-US" dirty="0"/>
              <a:t>GI2/ISO14001 ……..</a:t>
            </a:r>
            <a:r>
              <a:rPr lang="th-TH" dirty="0" smtClean="0"/>
              <a:t>ราย</a:t>
            </a: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2517071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0" y="232474"/>
            <a:ext cx="11954933" cy="927996"/>
          </a:xfrm>
        </p:spPr>
        <p:txBody>
          <a:bodyPr>
            <a:noAutofit/>
          </a:bodyPr>
          <a:lstStyle/>
          <a:p>
            <a:pPr algn="ctr"/>
            <a:r>
              <a:rPr lang="th-TH" sz="4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dia New" panose="020B0304020202020204" pitchFamily="34" charset="-34"/>
                <a:cs typeface="Cordia New" panose="020B0304020202020204" pitchFamily="34" charset="-34"/>
              </a:rPr>
              <a:t>แนวทางการสร้างห่วงโซ่อุปทานที่ยั่งยืน</a:t>
            </a:r>
            <a:r>
              <a:rPr lang="th-TH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dia New" panose="020B0304020202020204" pitchFamily="34" charset="-34"/>
                <a:cs typeface="Cordia New" panose="020B0304020202020204" pitchFamily="34" charset="-34"/>
              </a:rPr>
              <a:t>กับคู่ค้า</a:t>
            </a:r>
            <a:endParaRPr lang="en-US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rdia New" panose="020B0304020202020204" pitchFamily="34" charset="-34"/>
              <a:cs typeface="Cordia New" panose="020B0304020202020204" pitchFamily="34" charset="-34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8648414"/>
              </p:ext>
            </p:extLst>
          </p:nvPr>
        </p:nvGraphicFramePr>
        <p:xfrm>
          <a:off x="118538" y="1689315"/>
          <a:ext cx="11954929" cy="47105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84798"/>
                <a:gridCol w="3533613"/>
                <a:gridCol w="836909"/>
                <a:gridCol w="1472339"/>
                <a:gridCol w="1311576"/>
                <a:gridCol w="1707847"/>
                <a:gridCol w="1707847"/>
              </a:tblGrid>
              <a:tr h="830234">
                <a:tc>
                  <a:txBody>
                    <a:bodyPr/>
                    <a:lstStyle/>
                    <a:p>
                      <a:pPr algn="ctr"/>
                      <a:r>
                        <a:rPr lang="th-TH" sz="2000" dirty="0" smtClean="0"/>
                        <a:t>เลขทะเบียนโรงงาน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dirty="0" smtClean="0"/>
                        <a:t>รายชื่อคู่ค้า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dirty="0" smtClean="0"/>
                        <a:t>กลุ่ม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Severity</a:t>
                      </a:r>
                      <a:r>
                        <a:rPr lang="en-US" sz="2000" baseline="0" dirty="0" smtClean="0"/>
                        <a:t> Level</a:t>
                      </a:r>
                      <a:endParaRPr lang="en-US" sz="2000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th-TH" sz="2000" dirty="0" smtClean="0"/>
                        <a:t>การรับรองด้านสิ่งแวดล้อม และ อื่น ๆ ที่ได้รับ</a:t>
                      </a:r>
                      <a:endParaRPr lang="en-US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4062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GI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B050"/>
                          </a:solidFill>
                        </a:rPr>
                        <a:t>ISO14001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dirty="0" smtClean="0">
                          <a:solidFill>
                            <a:srgbClr val="00B050"/>
                          </a:solidFill>
                        </a:rPr>
                        <a:t> อื่น ๆ</a:t>
                      </a:r>
                      <a:r>
                        <a:rPr lang="th-TH" sz="2000" baseline="0" dirty="0" smtClean="0">
                          <a:solidFill>
                            <a:srgbClr val="00B050"/>
                          </a:solidFill>
                        </a:rPr>
                        <a:t> ระบุ</a:t>
                      </a:r>
                      <a:endParaRPr lang="en-US" sz="20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</a:tr>
              <a:tr h="781036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483016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356850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18533" y="0"/>
            <a:ext cx="11954933" cy="927996"/>
          </a:xfrm>
        </p:spPr>
        <p:txBody>
          <a:bodyPr>
            <a:noAutofit/>
          </a:bodyPr>
          <a:lstStyle/>
          <a:p>
            <a:pPr algn="ctr"/>
            <a:r>
              <a:rPr lang="th-TH" sz="4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dia New" panose="020B0304020202020204" pitchFamily="34" charset="-34"/>
                <a:cs typeface="Cordia New" panose="020B0304020202020204" pitchFamily="34" charset="-34"/>
              </a:rPr>
              <a:t>แนวทางการสร้างห่วงโซ่อุปทานที่ยั่งยืน</a:t>
            </a:r>
            <a:r>
              <a:rPr lang="th-TH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dia New" panose="020B0304020202020204" pitchFamily="34" charset="-34"/>
                <a:cs typeface="Cordia New" panose="020B0304020202020204" pitchFamily="34" charset="-34"/>
              </a:rPr>
              <a:t>กับคู่ค้า</a:t>
            </a:r>
            <a:endParaRPr lang="en-US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rdia New" panose="020B0304020202020204" pitchFamily="34" charset="-34"/>
              <a:cs typeface="Cordia New" panose="020B0304020202020204" pitchFamily="34" charset="-34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1152414"/>
            <a:ext cx="6080511" cy="4462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300" dirty="0" smtClean="0"/>
              <a:t>โครงการส่งเสริมให้คู่ค้ามุ่งสู่อุตสาหกรรมสีเขียว 1 </a:t>
            </a:r>
            <a:endParaRPr lang="en-US" sz="2300" dirty="0"/>
          </a:p>
        </p:txBody>
      </p:sp>
      <p:sp>
        <p:nvSpPr>
          <p:cNvPr id="8" name="TextBox 7"/>
          <p:cNvSpPr txBox="1"/>
          <p:nvPr/>
        </p:nvSpPr>
        <p:spPr>
          <a:xfrm>
            <a:off x="5992955" y="1152414"/>
            <a:ext cx="6080511" cy="4462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300" dirty="0" smtClean="0"/>
              <a:t>โครงการส่งเสริมให้คู่ค้ามุ่งสู่อุตสาหกรรมสีเขียว 2 </a:t>
            </a:r>
            <a:endParaRPr lang="en-US" sz="2300" dirty="0"/>
          </a:p>
        </p:txBody>
      </p:sp>
      <p:sp>
        <p:nvSpPr>
          <p:cNvPr id="11" name="Rectangle 10"/>
          <p:cNvSpPr/>
          <p:nvPr/>
        </p:nvSpPr>
        <p:spPr>
          <a:xfrm>
            <a:off x="1209368" y="2256503"/>
            <a:ext cx="2359742" cy="95864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8057535" y="2256503"/>
            <a:ext cx="2359742" cy="95864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2066875" y="2551159"/>
            <a:ext cx="644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dirty="0" smtClean="0"/>
              <a:t>รูปภาพ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8915042" y="2551159"/>
            <a:ext cx="644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dirty="0" smtClean="0"/>
              <a:t>รูปภาพ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1209368" y="3726733"/>
            <a:ext cx="2359742" cy="95864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057535" y="3736567"/>
            <a:ext cx="2359742" cy="95864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066875" y="4021389"/>
            <a:ext cx="644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dirty="0" smtClean="0"/>
              <a:t>รูปภาพ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8915042" y="3989743"/>
            <a:ext cx="644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dirty="0" smtClean="0"/>
              <a:t>รูปภาพ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2066875" y="5402658"/>
            <a:ext cx="644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dirty="0" smtClean="0"/>
              <a:t>รูปภาพ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1209368" y="5212018"/>
            <a:ext cx="2359742" cy="95864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8057535" y="5212018"/>
            <a:ext cx="2359742" cy="95864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8915042" y="5436436"/>
            <a:ext cx="644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dirty="0" smtClean="0"/>
              <a:t>รูปภาพ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19216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18533" y="0"/>
            <a:ext cx="11954933" cy="927996"/>
          </a:xfrm>
        </p:spPr>
        <p:txBody>
          <a:bodyPr>
            <a:noAutofit/>
          </a:bodyPr>
          <a:lstStyle/>
          <a:p>
            <a:pPr algn="ctr"/>
            <a:r>
              <a:rPr lang="th-TH" sz="4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dia New" panose="020B0304020202020204" pitchFamily="34" charset="-34"/>
                <a:cs typeface="Cordia New" panose="020B0304020202020204" pitchFamily="34" charset="-34"/>
              </a:rPr>
              <a:t>แนวทางการสร้างห่วงโซ่อุปทานที่ยั่งยืน</a:t>
            </a:r>
            <a:r>
              <a:rPr lang="th-TH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dia New" panose="020B0304020202020204" pitchFamily="34" charset="-34"/>
                <a:cs typeface="Cordia New" panose="020B0304020202020204" pitchFamily="34" charset="-34"/>
              </a:rPr>
              <a:t>กับคู่ค้า</a:t>
            </a:r>
            <a:endParaRPr lang="en-US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rdia New" panose="020B0304020202020204" pitchFamily="34" charset="-34"/>
              <a:cs typeface="Cordia New" panose="020B0304020202020204" pitchFamily="34" charset="-34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732280" y="1045983"/>
            <a:ext cx="81932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400" u="sng" dirty="0" smtClean="0"/>
              <a:t>แผนงานส่งเสริม </a:t>
            </a:r>
            <a:r>
              <a:rPr lang="th-TH" sz="2400" u="sng" dirty="0" smtClean="0"/>
              <a:t>คู่ค้า</a:t>
            </a:r>
            <a:r>
              <a:rPr lang="en-US" sz="2400" u="sng" dirty="0" smtClean="0"/>
              <a:t> </a:t>
            </a:r>
            <a:r>
              <a:rPr lang="th-TH" sz="2400" u="sng" dirty="0" smtClean="0"/>
              <a:t>กลุ่มที่มีผลกระทบด้านสิ่งแวดล้อมปานกลาง </a:t>
            </a:r>
            <a:endParaRPr lang="en-US" sz="2400" u="sng" dirty="0"/>
          </a:p>
        </p:txBody>
      </p:sp>
      <p:sp>
        <p:nvSpPr>
          <p:cNvPr id="8" name="TextBox 7"/>
          <p:cNvSpPr txBox="1"/>
          <p:nvPr/>
        </p:nvSpPr>
        <p:spPr>
          <a:xfrm>
            <a:off x="3119854" y="3572873"/>
            <a:ext cx="75713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400" u="sng" dirty="0" smtClean="0">
                <a:latin typeface="Cordia New" panose="020B0304020202020204" pitchFamily="34" charset="-34"/>
                <a:cs typeface="Cordia New" panose="020B0304020202020204" pitchFamily="34" charset="-34"/>
              </a:rPr>
              <a:t>แผนงานส่งเสริม </a:t>
            </a:r>
            <a:r>
              <a:rPr lang="th-TH" sz="2400" u="sng" dirty="0" smtClean="0">
                <a:latin typeface="Cordia New" panose="020B0304020202020204" pitchFamily="34" charset="-34"/>
                <a:cs typeface="Cordia New" panose="020B0304020202020204" pitchFamily="34" charset="-34"/>
              </a:rPr>
              <a:t>คู่ค้า</a:t>
            </a:r>
            <a:r>
              <a:rPr lang="en-US" sz="2400" u="sng" dirty="0" smtClean="0">
                <a:latin typeface="Cordia New" panose="020B0304020202020204" pitchFamily="34" charset="-34"/>
                <a:cs typeface="Cordia New" panose="020B0304020202020204" pitchFamily="34" charset="-34"/>
              </a:rPr>
              <a:t> </a:t>
            </a:r>
            <a:r>
              <a:rPr lang="th-TH" sz="2400" u="sng" dirty="0" smtClean="0">
                <a:latin typeface="Cordia New" panose="020B0304020202020204" pitchFamily="34" charset="-34"/>
                <a:cs typeface="Cordia New" panose="020B0304020202020204" pitchFamily="34" charset="-34"/>
              </a:rPr>
              <a:t>กลุ่มที่มีผลกระทบด้านสิ่งแวดล้อมน้อย </a:t>
            </a:r>
            <a:endParaRPr lang="en-US" sz="2400" u="sng" dirty="0">
              <a:latin typeface="Cordia New" panose="020B0304020202020204" pitchFamily="34" charset="-34"/>
              <a:cs typeface="Cordia New" panose="020B0304020202020204" pitchFamily="34" charset="-34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9835351"/>
              </p:ext>
            </p:extLst>
          </p:nvPr>
        </p:nvGraphicFramePr>
        <p:xfrm>
          <a:off x="118534" y="1666569"/>
          <a:ext cx="11783414" cy="9588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8374"/>
                <a:gridCol w="1642821"/>
                <a:gridCol w="464949"/>
                <a:gridCol w="542441"/>
                <a:gridCol w="526942"/>
                <a:gridCol w="573437"/>
                <a:gridCol w="557939"/>
                <a:gridCol w="526943"/>
                <a:gridCol w="604434"/>
                <a:gridCol w="557939"/>
                <a:gridCol w="604433"/>
                <a:gridCol w="587881"/>
                <a:gridCol w="582923"/>
                <a:gridCol w="551412"/>
                <a:gridCol w="1354900"/>
                <a:gridCol w="1385646"/>
              </a:tblGrid>
              <a:tr h="410204"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/>
                        <a:t>ลำดับ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/>
                        <a:t>รายการ</a:t>
                      </a:r>
                      <a:endParaRPr lang="en-US" dirty="0"/>
                    </a:p>
                  </a:txBody>
                  <a:tcPr/>
                </a:tc>
                <a:tc gridSpan="12">
                  <a:txBody>
                    <a:bodyPr/>
                    <a:lstStyle/>
                    <a:p>
                      <a:pPr algn="ctr"/>
                      <a:r>
                        <a:rPr lang="th-TH" sz="1700" baseline="0" dirty="0" smtClean="0"/>
                        <a:t>ระยะเวลา</a:t>
                      </a:r>
                      <a:endParaRPr lang="en-US" sz="1700" baseline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700" baseline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700" baseline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700" baseline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700" baseline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700" baseline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700" baseline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700" baseline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700" baseline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700" baseline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700" baseline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7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dirty="0" smtClean="0"/>
                        <a:t>ผู้รับผิดชอบ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dirty="0" smtClean="0"/>
                        <a:t>หมายเหตุ</a:t>
                      </a:r>
                      <a:endParaRPr lang="en-US" sz="1600" dirty="0"/>
                    </a:p>
                  </a:txBody>
                  <a:tcPr/>
                </a:tc>
              </a:tr>
              <a:tr h="31722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1500" dirty="0" smtClean="0"/>
                        <a:t>ม.ค.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1500" dirty="0" smtClean="0"/>
                        <a:t>ก.พ.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1500" dirty="0" smtClean="0"/>
                        <a:t>มี.ค.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1500" dirty="0" smtClean="0"/>
                        <a:t>เม.ย.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1500" dirty="0" smtClean="0"/>
                        <a:t>พ.ค.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1500" dirty="0" smtClean="0"/>
                        <a:t>มิ.ย.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1500" dirty="0" smtClean="0"/>
                        <a:t>ก.ค.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1500" dirty="0" smtClean="0"/>
                        <a:t>ส.ค.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1500" dirty="0" smtClean="0"/>
                        <a:t>ก.ย.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1500" dirty="0" smtClean="0"/>
                        <a:t>ต.ค.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1500" dirty="0" smtClean="0"/>
                        <a:t>พ.ย.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1500" dirty="0" smtClean="0"/>
                        <a:t>ธ.ค.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6791712"/>
              </p:ext>
            </p:extLst>
          </p:nvPr>
        </p:nvGraphicFramePr>
        <p:xfrm>
          <a:off x="118533" y="4298698"/>
          <a:ext cx="11783414" cy="9588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8374"/>
                <a:gridCol w="1642821"/>
                <a:gridCol w="464949"/>
                <a:gridCol w="542441"/>
                <a:gridCol w="526942"/>
                <a:gridCol w="573437"/>
                <a:gridCol w="557939"/>
                <a:gridCol w="526943"/>
                <a:gridCol w="604434"/>
                <a:gridCol w="557939"/>
                <a:gridCol w="604433"/>
                <a:gridCol w="587881"/>
                <a:gridCol w="582923"/>
                <a:gridCol w="551412"/>
                <a:gridCol w="1354900"/>
                <a:gridCol w="1385646"/>
              </a:tblGrid>
              <a:tr h="410204"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/>
                        <a:t>ลำดับ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/>
                        <a:t>รายการ</a:t>
                      </a:r>
                      <a:endParaRPr lang="en-US" dirty="0"/>
                    </a:p>
                  </a:txBody>
                  <a:tcPr/>
                </a:tc>
                <a:tc gridSpan="12">
                  <a:txBody>
                    <a:bodyPr/>
                    <a:lstStyle/>
                    <a:p>
                      <a:pPr algn="ctr"/>
                      <a:r>
                        <a:rPr lang="th-TH" sz="1700" baseline="0" dirty="0" smtClean="0"/>
                        <a:t>ระยะเวลา</a:t>
                      </a:r>
                      <a:endParaRPr lang="en-US" sz="1700" baseline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700" baseline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700" baseline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700" baseline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700" baseline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700" baseline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700" baseline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700" baseline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700" baseline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700" baseline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700" baseline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7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dirty="0" smtClean="0"/>
                        <a:t>ผู้รับผิดชอบ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1600" dirty="0" smtClean="0"/>
                        <a:t>หมายเหตุ</a:t>
                      </a:r>
                      <a:endParaRPr lang="en-US" sz="1600" dirty="0"/>
                    </a:p>
                  </a:txBody>
                  <a:tcPr/>
                </a:tc>
              </a:tr>
              <a:tr h="31722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1500" dirty="0" smtClean="0"/>
                        <a:t>ม.ค.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1500" dirty="0" smtClean="0"/>
                        <a:t>ก.พ.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1500" dirty="0" smtClean="0"/>
                        <a:t>มี.ค.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1500" dirty="0" smtClean="0"/>
                        <a:t>เม.ย.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1500" dirty="0" smtClean="0"/>
                        <a:t>พ.ค.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1500" dirty="0" smtClean="0"/>
                        <a:t>มิ.ย.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1500" dirty="0" smtClean="0"/>
                        <a:t>ก.ค.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1500" dirty="0" smtClean="0"/>
                        <a:t>ส.ค.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1500" dirty="0" smtClean="0"/>
                        <a:t>ก.ย.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1500" dirty="0" smtClean="0"/>
                        <a:t>ต.ค.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1500" dirty="0" smtClean="0"/>
                        <a:t>พ.ย.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1500" dirty="0" smtClean="0"/>
                        <a:t>ธ.ค.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02784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18533" y="0"/>
            <a:ext cx="11954933" cy="927996"/>
          </a:xfrm>
        </p:spPr>
        <p:txBody>
          <a:bodyPr>
            <a:noAutofit/>
          </a:bodyPr>
          <a:lstStyle/>
          <a:p>
            <a:pPr algn="ctr"/>
            <a:r>
              <a:rPr lang="th-TH" sz="4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dia New" panose="020B0304020202020204" pitchFamily="34" charset="-34"/>
                <a:cs typeface="Cordia New" panose="020B0304020202020204" pitchFamily="34" charset="-34"/>
              </a:rPr>
              <a:t>แนวทางการสร้างห่วงโซ่อุปทานที่ยั่งยืน</a:t>
            </a:r>
            <a:r>
              <a:rPr lang="th-TH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dia New" panose="020B0304020202020204" pitchFamily="34" charset="-34"/>
                <a:cs typeface="Cordia New" panose="020B0304020202020204" pitchFamily="34" charset="-34"/>
              </a:rPr>
              <a:t>กับลูกค้า</a:t>
            </a:r>
            <a:endParaRPr lang="en-US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rdia New" panose="020B0304020202020204" pitchFamily="34" charset="-34"/>
              <a:cs typeface="Cordia New" panose="020B0304020202020204" pitchFamily="34" charset="-34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8533" y="1118636"/>
            <a:ext cx="54441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000" dirty="0" smtClean="0"/>
              <a:t>โครงการส่งเสริมให้ลูกค้ามุ่งสู่อุตสาหกรรมสีเขียว 1 </a:t>
            </a:r>
            <a:endParaRPr lang="en-US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6387497" y="1110300"/>
            <a:ext cx="54441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000" dirty="0" smtClean="0"/>
              <a:t>โครงการส่งเสริมให้ลูกค้ามุ่งสู่อุตสาหกรรมสีเขียว 2 </a:t>
            </a:r>
            <a:endParaRPr lang="en-US" sz="2000" dirty="0"/>
          </a:p>
        </p:txBody>
      </p:sp>
      <p:sp>
        <p:nvSpPr>
          <p:cNvPr id="11" name="Rectangle 10"/>
          <p:cNvSpPr/>
          <p:nvPr/>
        </p:nvSpPr>
        <p:spPr>
          <a:xfrm>
            <a:off x="1209368" y="2256503"/>
            <a:ext cx="2359742" cy="95864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8057535" y="2256503"/>
            <a:ext cx="2359742" cy="95864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2066875" y="2551159"/>
            <a:ext cx="644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dirty="0" smtClean="0"/>
              <a:t>รูปภาพ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8915042" y="2551159"/>
            <a:ext cx="644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dirty="0" smtClean="0"/>
              <a:t>รูปภาพ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1209368" y="3726733"/>
            <a:ext cx="2359742" cy="95864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057535" y="3736567"/>
            <a:ext cx="2359742" cy="95864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066875" y="4021389"/>
            <a:ext cx="644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dirty="0" smtClean="0"/>
              <a:t>รูปภาพ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8915042" y="3989743"/>
            <a:ext cx="644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dirty="0" smtClean="0"/>
              <a:t>รูปภาพ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2066875" y="5402658"/>
            <a:ext cx="644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dirty="0" smtClean="0"/>
              <a:t>รูปภาพ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1209368" y="5212018"/>
            <a:ext cx="2359742" cy="95864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8057535" y="5212018"/>
            <a:ext cx="2359742" cy="95864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8915042" y="5436436"/>
            <a:ext cx="644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dirty="0" smtClean="0"/>
              <a:t>รูปภาพ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16220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919" y="149524"/>
            <a:ext cx="11799961" cy="804010"/>
          </a:xfrm>
        </p:spPr>
        <p:txBody>
          <a:bodyPr>
            <a:noAutofit/>
          </a:bodyPr>
          <a:lstStyle/>
          <a:p>
            <a:pPr algn="ctr"/>
            <a:r>
              <a:rPr lang="th-TH" sz="4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dia New" panose="020B0304020202020204" pitchFamily="34" charset="-34"/>
                <a:cs typeface="Cordia New" panose="020B0304020202020204" pitchFamily="34" charset="-34"/>
              </a:rPr>
              <a:t>แนวทางการสร้างห่วงโซ่อุปทานที่ยั่งยืน</a:t>
            </a:r>
            <a:r>
              <a:rPr lang="th-TH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rdia New" panose="020B0304020202020204" pitchFamily="34" charset="-34"/>
                <a:cs typeface="Cordia New" panose="020B0304020202020204" pitchFamily="34" charset="-34"/>
              </a:rPr>
              <a:t>กับชุมชน</a:t>
            </a:r>
            <a:endParaRPr lang="en-US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rdia New" panose="020B0304020202020204" pitchFamily="34" charset="-34"/>
              <a:cs typeface="Cordia New" panose="020B0304020202020204" pitchFamily="34" charset="-34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150919" y="953534"/>
            <a:ext cx="6910466" cy="7022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h-TH" sz="2500" b="1" dirty="0" smtClean="0">
                <a:solidFill>
                  <a:srgbClr val="FF0000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ผลการสำรวจความพึงพอใจชุมชนในรัศมี </a:t>
            </a:r>
            <a:r>
              <a:rPr lang="en-US" sz="2500" b="1" dirty="0" smtClean="0">
                <a:solidFill>
                  <a:srgbClr val="FF0000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5 </a:t>
            </a:r>
            <a:r>
              <a:rPr lang="th-TH" sz="2500" b="1" dirty="0" smtClean="0">
                <a:solidFill>
                  <a:srgbClr val="FF0000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กม</a:t>
            </a:r>
            <a:r>
              <a:rPr lang="en-US" sz="2500" b="1" dirty="0" smtClean="0">
                <a:solidFill>
                  <a:srgbClr val="FF0000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.</a:t>
            </a:r>
            <a:endParaRPr lang="en-US" sz="2500" b="1" dirty="0">
              <a:solidFill>
                <a:srgbClr val="FF0000"/>
              </a:solidFill>
              <a:latin typeface="Cordia New" panose="020B0304020202020204" pitchFamily="34" charset="-34"/>
              <a:cs typeface="Cordia New" panose="020B0304020202020204" pitchFamily="34" charset="-34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0" y="1842204"/>
            <a:ext cx="6430297" cy="430720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h-TH" sz="2200" dirty="0" smtClean="0"/>
              <a:t>คะแนนที่ได้รับ ร้อยละ ..... </a:t>
            </a:r>
            <a:endParaRPr lang="en-US" sz="2200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200" dirty="0" smtClean="0">
                <a:sym typeface="Wingdings"/>
              </a:rPr>
              <a:t>        </a:t>
            </a:r>
            <a:r>
              <a:rPr lang="th-TH" sz="2200" dirty="0" smtClean="0">
                <a:sym typeface="Wingdings"/>
              </a:rPr>
              <a:t> </a:t>
            </a:r>
            <a:r>
              <a:rPr lang="th-TH" sz="2200" dirty="0" smtClean="0"/>
              <a:t>ผ่าน</a:t>
            </a:r>
            <a:r>
              <a:rPr lang="en-US" sz="2200" dirty="0" smtClean="0"/>
              <a:t>               </a:t>
            </a:r>
            <a:r>
              <a:rPr lang="th-TH" sz="2200" dirty="0" smtClean="0">
                <a:sym typeface="Wingdings"/>
              </a:rPr>
              <a:t> </a:t>
            </a:r>
            <a:r>
              <a:rPr lang="th-TH" sz="2200" dirty="0" smtClean="0"/>
              <a:t>ไม่ผ่าน</a:t>
            </a:r>
            <a:endParaRPr lang="en-US" sz="2200" dirty="0" smtClean="0"/>
          </a:p>
          <a:p>
            <a:r>
              <a:rPr lang="th-TH" sz="2200" dirty="0" smtClean="0"/>
              <a:t>วิธีการสำรวจ</a:t>
            </a:r>
          </a:p>
          <a:p>
            <a:pPr lvl="1"/>
            <a:r>
              <a:rPr lang="th-TH" sz="2200" dirty="0" smtClean="0"/>
              <a:t>จำนวน เทศบาล / อบต. รอบรัศมี </a:t>
            </a:r>
            <a:r>
              <a:rPr lang="en-US" sz="2200" dirty="0" smtClean="0"/>
              <a:t>5 </a:t>
            </a:r>
            <a:r>
              <a:rPr lang="th-TH" sz="2200" dirty="0" smtClean="0"/>
              <a:t>กม. ของโรงงาน  ..... เทศบาล/อบต.</a:t>
            </a:r>
          </a:p>
          <a:p>
            <a:pPr lvl="1"/>
            <a:r>
              <a:rPr lang="th-TH" sz="2200" dirty="0" smtClean="0"/>
              <a:t>จำนวนแบบสอบถามที่ส่ง  .....  ชุด</a:t>
            </a:r>
            <a:br>
              <a:rPr lang="th-TH" sz="2200" dirty="0" smtClean="0"/>
            </a:br>
            <a:endParaRPr lang="th-TH" sz="2200" dirty="0" smtClean="0"/>
          </a:p>
          <a:p>
            <a:r>
              <a:rPr lang="th-TH" sz="2200" dirty="0" smtClean="0"/>
              <a:t>วิธีการประเมินผลความพึงพอใจ</a:t>
            </a:r>
          </a:p>
          <a:p>
            <a:pPr marL="0" indent="0">
              <a:buNone/>
            </a:pPr>
            <a:endParaRPr lang="th-TH" sz="2200" dirty="0" smtClean="0"/>
          </a:p>
          <a:p>
            <a:r>
              <a:rPr lang="th-TH" sz="2200" dirty="0" smtClean="0"/>
              <a:t>ชื่อหน่วยงานที่ดำเนินการสำรวจความพึงพอใจ</a:t>
            </a:r>
            <a:endParaRPr lang="en-US" sz="2200" dirty="0"/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2849234"/>
              </p:ext>
            </p:extLst>
          </p:nvPr>
        </p:nvGraphicFramePr>
        <p:xfrm>
          <a:off x="7501179" y="1472650"/>
          <a:ext cx="4586489" cy="30063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93244"/>
                <a:gridCol w="764415"/>
                <a:gridCol w="764415"/>
                <a:gridCol w="764415"/>
              </a:tblGrid>
              <a:tr h="439547">
                <a:tc gridSpan="4">
                  <a:txBody>
                    <a:bodyPr/>
                    <a:lstStyle/>
                    <a:p>
                      <a:pPr algn="ctr"/>
                      <a:r>
                        <a:rPr lang="th-TH" dirty="0" smtClean="0"/>
                        <a:t>ปี พ.ศ.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24377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 smtClean="0"/>
                        <a:t>Community</a:t>
                      </a:r>
                      <a:r>
                        <a:rPr lang="en-US" sz="1200" b="1" baseline="0" dirty="0" smtClean="0"/>
                        <a:t> satisfaction index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/>
                        <a:t>Coefficient weight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/>
                        <a:t>Awareness</a:t>
                      </a:r>
                      <a:endParaRPr lang="en-US" sz="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/>
                        <a:t>Satisfaction</a:t>
                      </a:r>
                      <a:endParaRPr lang="en-US" sz="900" dirty="0"/>
                    </a:p>
                  </a:txBody>
                  <a:tcPr/>
                </a:tc>
              </a:tr>
              <a:tr h="1702888">
                <a:tc>
                  <a:txBody>
                    <a:bodyPr/>
                    <a:lstStyle/>
                    <a:p>
                      <a:r>
                        <a:rPr lang="th-TH" sz="1600" dirty="0" smtClean="0"/>
                        <a:t>- เศรษฐกิจ</a:t>
                      </a:r>
                      <a:r>
                        <a:rPr lang="th-TH" sz="1600" baseline="0" dirty="0" smtClean="0"/>
                        <a:t> 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th-TH" sz="1600" baseline="0" dirty="0" smtClean="0"/>
                        <a:t>- สิ่งแวดล้อม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th-TH" sz="1600" baseline="0" dirty="0" smtClean="0"/>
                        <a:t>- ความปลอดภัยต่อชุมชน 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th-TH" sz="1600" dirty="0" smtClean="0"/>
                        <a:t>- กิจกรรมชุมชนสัมพันธ์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th-TH" sz="1600" dirty="0" smtClean="0"/>
                        <a:t>- การสื่อสารประชาสัมพันธ์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39547">
                <a:tc>
                  <a:txBody>
                    <a:bodyPr/>
                    <a:lstStyle/>
                    <a:p>
                      <a:pPr algn="ctr"/>
                      <a:r>
                        <a:rPr lang="th-TH" dirty="0" smtClean="0"/>
                        <a:t>ผลรวม</a:t>
                      </a:r>
                      <a:endParaRPr lang="en-U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………..%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" name="Rectangle 13"/>
          <p:cNvSpPr/>
          <p:nvPr/>
        </p:nvSpPr>
        <p:spPr>
          <a:xfrm>
            <a:off x="7669162" y="4976733"/>
            <a:ext cx="4409768" cy="157155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dirty="0" smtClean="0">
                <a:solidFill>
                  <a:schemeClr val="tx1"/>
                </a:solidFill>
              </a:rPr>
              <a:t>กราฟ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876701" y="977170"/>
            <a:ext cx="39946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dirty="0" smtClean="0">
                <a:solidFill>
                  <a:srgbClr val="FF0000"/>
                </a:solidFill>
              </a:rPr>
              <a:t>ตัวอย่างตารางสรุปคะแนนความพึงพอใจ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Striped Right Arrow 5"/>
          <p:cNvSpPr/>
          <p:nvPr/>
        </p:nvSpPr>
        <p:spPr>
          <a:xfrm>
            <a:off x="6586780" y="3251885"/>
            <a:ext cx="604434" cy="743919"/>
          </a:xfrm>
          <a:prstGeom prst="stripedRightArrow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354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03546" y="244010"/>
            <a:ext cx="4897556" cy="719886"/>
          </a:xfrm>
        </p:spPr>
        <p:txBody>
          <a:bodyPr>
            <a:normAutofit/>
          </a:bodyPr>
          <a:lstStyle/>
          <a:p>
            <a:pPr algn="ctr"/>
            <a:r>
              <a:rPr lang="th-TH" sz="4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โครงการ </a:t>
            </a:r>
            <a:r>
              <a:rPr lang="en-US" sz="4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CSR</a:t>
            </a:r>
            <a:r>
              <a:rPr lang="th-TH" sz="4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sz="4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#1</a:t>
            </a:r>
            <a:endParaRPr lang="en-US" sz="40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1046" y="1179872"/>
            <a:ext cx="6413703" cy="4878028"/>
          </a:xfrm>
        </p:spPr>
        <p:txBody>
          <a:bodyPr>
            <a:normAutofit/>
          </a:bodyPr>
          <a:lstStyle/>
          <a:p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ชื่อ โครงการ</a:t>
            </a:r>
          </a:p>
          <a:p>
            <a:pPr marL="0" indent="0">
              <a:buNone/>
            </a:pPr>
            <a:endParaRPr lang="th-TH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วัตถุประสงค์ และเป้าหมาย</a:t>
            </a:r>
          </a:p>
          <a:p>
            <a:pPr marL="0" indent="0">
              <a:buNone/>
            </a:pPr>
            <a:endParaRPr lang="th-TH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กลุ่มเป้าหมาย</a:t>
            </a:r>
          </a:p>
          <a:p>
            <a:endParaRPr lang="th-TH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วิธีการดำเนินงาน</a:t>
            </a:r>
            <a:r>
              <a:rPr lang="en-US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/</a:t>
            </a:r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แผนงาน</a:t>
            </a:r>
          </a:p>
          <a:p>
            <a:endParaRPr lang="th-TH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ผลลัพธ์ / ผลผลิต</a:t>
            </a:r>
          </a:p>
          <a:p>
            <a:pPr marL="0" indent="0">
              <a:buNone/>
            </a:pPr>
            <a:endParaRPr lang="th-TH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3001825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1973</TotalTime>
  <Words>873</Words>
  <Application>Microsoft Office PowerPoint</Application>
  <PresentationFormat>Widescreen</PresentationFormat>
  <Paragraphs>186</Paragraphs>
  <Slides>14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4" baseType="lpstr">
      <vt:lpstr>Arial Unicode MS</vt:lpstr>
      <vt:lpstr>Arial</vt:lpstr>
      <vt:lpstr>Browallia New</vt:lpstr>
      <vt:lpstr>Calibri</vt:lpstr>
      <vt:lpstr>Calibri Light</vt:lpstr>
      <vt:lpstr>Cordia New</vt:lpstr>
      <vt:lpstr>TH SarabunPSK</vt:lpstr>
      <vt:lpstr>Wingdings</vt:lpstr>
      <vt:lpstr>Wingdings 3</vt:lpstr>
      <vt:lpstr>Office Theme</vt:lpstr>
      <vt:lpstr>PowerPoint Presentation</vt:lpstr>
      <vt:lpstr>โครงสร้างองค์กร</vt:lpstr>
      <vt:lpstr>แนวทางการสร้างห่วงโซ่อุปทานที่ยั่งยืนกับคู่ค้า</vt:lpstr>
      <vt:lpstr>แนวทางการสร้างห่วงโซ่อุปทานที่ยั่งยืนกับคู่ค้า</vt:lpstr>
      <vt:lpstr>แนวทางการสร้างห่วงโซ่อุปทานที่ยั่งยืนกับคู่ค้า</vt:lpstr>
      <vt:lpstr>แนวทางการสร้างห่วงโซ่อุปทานที่ยั่งยืนกับคู่ค้า</vt:lpstr>
      <vt:lpstr>แนวทางการสร้างห่วงโซ่อุปทานที่ยั่งยืนกับลูกค้า</vt:lpstr>
      <vt:lpstr>แนวทางการสร้างห่วงโซ่อุปทานที่ยั่งยืนกับชุมชน</vt:lpstr>
      <vt:lpstr>โครงการ CSR #1</vt:lpstr>
      <vt:lpstr>โครงการ CSR #2</vt:lpstr>
      <vt:lpstr>สรุปผลที่ได้จากการดำเนินงานกับชุมชน  โดยแบ่งออกเป็น 3 ด้าน คือ</vt:lpstr>
      <vt:lpstr>สรุปทิศทางในอนาคต</vt:lpstr>
      <vt:lpstr>แนวทางการแก้ไขและป้องกันข้อบกพร่อง</vt:lpstr>
      <vt:lpstr>แนวทางการแก้ไขข้อเสนอแนะ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Nattaporn Chirasathaworn</dc:creator>
  <cp:lastModifiedBy>Chonticha Chanyoothayothin</cp:lastModifiedBy>
  <cp:revision>173</cp:revision>
  <dcterms:created xsi:type="dcterms:W3CDTF">2016-04-18T07:59:20Z</dcterms:created>
  <dcterms:modified xsi:type="dcterms:W3CDTF">2021-11-11T08:11:08Z</dcterms:modified>
</cp:coreProperties>
</file>