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6"/>
  </p:notesMasterIdLst>
  <p:sldIdLst>
    <p:sldId id="284" r:id="rId2"/>
    <p:sldId id="285" r:id="rId3"/>
    <p:sldId id="286" r:id="rId4"/>
    <p:sldId id="276" r:id="rId5"/>
    <p:sldId id="277" r:id="rId6"/>
    <p:sldId id="288" r:id="rId7"/>
    <p:sldId id="289" r:id="rId8"/>
    <p:sldId id="292" r:id="rId9"/>
    <p:sldId id="293" r:id="rId10"/>
    <p:sldId id="294" r:id="rId11"/>
    <p:sldId id="281" r:id="rId12"/>
    <p:sldId id="273" r:id="rId13"/>
    <p:sldId id="290" r:id="rId14"/>
    <p:sldId id="29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86715" autoAdjust="0"/>
  </p:normalViewPr>
  <p:slideViewPr>
    <p:cSldViewPr snapToGrid="0">
      <p:cViewPr varScale="1">
        <p:scale>
          <a:sx n="58" d="100"/>
          <a:sy n="58" d="100"/>
        </p:scale>
        <p:origin x="916" y="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08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31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ระบุรายละเอียดของข้อเสนอแนะ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คู่ค้า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(Supplier) :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มีกี่ราย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/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ชื่อ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/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ซื้อ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-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ขาย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-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จ้างทำอะไร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ผลการพัฒนาให้คู่ค้าให้ได้รับใบรับรอง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GI,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โครงการพัฒนาร่วมกับคู่ค้าด้านสิ่งแวดล้อมและความปลอดภัย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 ผลการประเมินความเสี่ยงด้านสิ่งแวดล้อมและความปลอดภัย เพื่อจัดลำดับความเสี่ยง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แบ่ง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ออกเป็น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3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กลุ่ม คือ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High impact, Medium impact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และ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Low impact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  </a:t>
            </a:r>
            <a:r>
              <a:rPr lang="th-TH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+mn-cs"/>
              </a:rPr>
              <a:t>โดยกำหนดเกณฑ์การประเมินความเสี่ยงด้านสิ่งแวดล้อม ออกมา เมื่อผลที่ออกมาได้  </a:t>
            </a:r>
            <a:r>
              <a:rPr lang="en-US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High </a:t>
            </a:r>
            <a:r>
              <a:rPr lang="en-US" sz="3200" baseline="0" dirty="0" err="1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impack</a:t>
            </a:r>
            <a:r>
              <a:rPr lang="en-US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 </a:t>
            </a:r>
            <a:r>
              <a:rPr lang="th-TH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+mn-cs"/>
              </a:rPr>
              <a:t>ต้องเป็นคู่ค้าที่ซื้อวัตถุดิบหลัก สารเคมี เชื้อเพลิง เครื่องจักร</a:t>
            </a:r>
            <a:endParaRPr lang="en-US" sz="32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93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90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>
                <a:solidFill>
                  <a:srgbClr val="FF0000"/>
                </a:solidFill>
              </a:rPr>
              <a:t>- </a:t>
            </a:r>
            <a:r>
              <a:rPr lang="th-TH" b="0" dirty="0" smtClean="0">
                <a:solidFill>
                  <a:srgbClr val="FF0000"/>
                </a:solidFill>
              </a:rPr>
              <a:t>มีแผนงานส่งเสริม</a:t>
            </a:r>
            <a:r>
              <a:rPr lang="th-TH" b="0" baseline="0" dirty="0" smtClean="0">
                <a:solidFill>
                  <a:srgbClr val="FF0000"/>
                </a:solidFill>
              </a:rPr>
              <a:t> คู่ค้า</a:t>
            </a:r>
            <a:r>
              <a:rPr lang="en-US" b="0" baseline="0" dirty="0" smtClean="0">
                <a:solidFill>
                  <a:srgbClr val="FF0000"/>
                </a:solidFill>
              </a:rPr>
              <a:t> </a:t>
            </a:r>
            <a:r>
              <a:rPr lang="th-TH" b="0" baseline="0" dirty="0" smtClean="0">
                <a:solidFill>
                  <a:srgbClr val="FF0000"/>
                </a:solidFill>
              </a:rPr>
              <a:t>กลุ่มที่มีผลกระทบด้านสิ่งแวดล้อมปานกลาง ให้ได้ </a:t>
            </a:r>
            <a:r>
              <a:rPr lang="en-US" b="0" baseline="0" dirty="0" smtClean="0">
                <a:solidFill>
                  <a:srgbClr val="FF0000"/>
                </a:solidFill>
              </a:rPr>
              <a:t>GI 2 </a:t>
            </a:r>
            <a:r>
              <a:rPr lang="th-TH" b="0" baseline="0" dirty="0" smtClean="0">
                <a:solidFill>
                  <a:srgbClr val="FF0000"/>
                </a:solidFill>
              </a:rPr>
              <a:t>ภายใน 1 ปี</a:t>
            </a:r>
            <a:endParaRPr lang="en-US" b="0" baseline="0" dirty="0" smtClean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th-TH" b="0" dirty="0" smtClean="0">
                <a:solidFill>
                  <a:srgbClr val="FF0000"/>
                </a:solidFill>
              </a:rPr>
              <a:t>มีแผนงานส่งเสริม</a:t>
            </a:r>
            <a:r>
              <a:rPr lang="th-TH" b="0" baseline="0" dirty="0" smtClean="0">
                <a:solidFill>
                  <a:srgbClr val="FF0000"/>
                </a:solidFill>
              </a:rPr>
              <a:t> คู่ค้า</a:t>
            </a:r>
            <a:r>
              <a:rPr lang="en-US" b="0" baseline="0" dirty="0" smtClean="0">
                <a:solidFill>
                  <a:srgbClr val="FF0000"/>
                </a:solidFill>
              </a:rPr>
              <a:t> </a:t>
            </a:r>
            <a:r>
              <a:rPr lang="th-TH" b="0" baseline="0" dirty="0" smtClean="0">
                <a:solidFill>
                  <a:srgbClr val="FF0000"/>
                </a:solidFill>
              </a:rPr>
              <a:t>กลุ่มที่มีผลกระทบด้านสิ่งแวดล้อมปานกลาง ให้ได้ </a:t>
            </a:r>
            <a:r>
              <a:rPr lang="en-US" b="0" baseline="0" dirty="0" smtClean="0">
                <a:solidFill>
                  <a:srgbClr val="FF0000"/>
                </a:solidFill>
              </a:rPr>
              <a:t>GI 2 </a:t>
            </a:r>
            <a:r>
              <a:rPr lang="th-TH" b="0" baseline="0" dirty="0" smtClean="0">
                <a:solidFill>
                  <a:srgbClr val="FF0000"/>
                </a:solidFill>
              </a:rPr>
              <a:t>ภายใน </a:t>
            </a:r>
            <a:r>
              <a:rPr lang="en-US" b="0" baseline="0" dirty="0" smtClean="0">
                <a:solidFill>
                  <a:srgbClr val="FF0000"/>
                </a:solidFill>
              </a:rPr>
              <a:t>3</a:t>
            </a:r>
            <a:r>
              <a:rPr lang="th-TH" b="0" baseline="0" dirty="0" smtClean="0">
                <a:solidFill>
                  <a:srgbClr val="FF0000"/>
                </a:solidFill>
              </a:rPr>
              <a:t> ปี </a:t>
            </a:r>
            <a:endParaRPr lang="en-US" b="0" baseline="0" dirty="0" smtClean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th-TH" b="0" baseline="0" dirty="0" smtClean="0">
                <a:solidFill>
                  <a:srgbClr val="FF0000"/>
                </a:solidFill>
              </a:rPr>
              <a:t>กรณีที่คู่ค้าอยู่ต่างประเทศ หรือไม่ใช่โรงงาน ต้องแสดงหลักฐานการประเมินของผู้ยื่นขอว่าคู่ค้า นั้นเป็นไปตาม </a:t>
            </a:r>
            <a:r>
              <a:rPr lang="en-US" b="0" baseline="0" dirty="0" smtClean="0">
                <a:solidFill>
                  <a:srgbClr val="FF0000"/>
                </a:solidFill>
              </a:rPr>
              <a:t>GI 2</a:t>
            </a:r>
          </a:p>
          <a:p>
            <a:endParaRPr lang="th-TH" b="0" baseline="0" dirty="0" smtClean="0">
              <a:solidFill>
                <a:srgbClr val="FF0000"/>
              </a:solidFill>
            </a:endParaRPr>
          </a:p>
          <a:p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08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ชุมชน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: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ผลการสำรวจความพึงพอใจชุมชนในรัศมี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5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กิโลเมตร ทำเป็นกราฟ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โครงการพัฒนาชุมชนต้องมีการกำหนดวัตถุประสงค์ เป้าหมาย และมีแผนการดำเนินงาน รวมถึง ผลการดำเนินงานในปัจจุบัน </a:t>
            </a:r>
            <a:endParaRPr lang="en-US" sz="32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53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05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42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6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2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66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3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0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8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4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1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2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1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2955950" y="1028504"/>
            <a:ext cx="702625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200" b="1" dirty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+mn-cs"/>
              </a:rPr>
              <a:t>บริษัท </a:t>
            </a:r>
            <a:r>
              <a:rPr lang="th-TH" sz="32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+mn-cs"/>
              </a:rPr>
              <a:t>................................จำกัด</a:t>
            </a:r>
            <a:endParaRPr lang="th-TH" sz="3200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973" y="15498"/>
            <a:ext cx="1944736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39354"/>
              </p:ext>
            </p:extLst>
          </p:nvPr>
        </p:nvGraphicFramePr>
        <p:xfrm>
          <a:off x="170482" y="2257977"/>
          <a:ext cx="6750272" cy="4232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10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192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15266">
                <a:tc>
                  <a:txBody>
                    <a:bodyPr/>
                    <a:lstStyle/>
                    <a:p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1.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ประกอบกิจการ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2.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เลขทะเบียนโรงงาน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3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ที่ตั้งสถาน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ประกอบการ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67884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4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เริ่มประกอบ</a:t>
                      </a:r>
                      <a:r>
                        <a:rPr lang="th-TH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กิจการ 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5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กำลังการผลิต (ต่อปี)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baseline="0" dirty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                                                                                           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8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6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จำนวนบุคลากร 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พนักงานประจำ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..........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คน    </a:t>
                      </a:r>
                      <a:endParaRPr lang="en-US" sz="1600" b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  <a:p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ผู้รับเหมาประจำ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..........</a:t>
                      </a:r>
                      <a:r>
                        <a:rPr lang="en-US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คน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7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วันที่ตรวจประเมิน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64657" y="110748"/>
            <a:ext cx="9458793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อุตสาหกรรมสีเขียว ระดับ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5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: 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เครือข่ายสีเขียว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 </a:t>
            </a:r>
            <a:endParaRPr lang="en-US" sz="36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504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376289" y="244759"/>
            <a:ext cx="4897556" cy="719886"/>
          </a:xfrm>
        </p:spPr>
        <p:txBody>
          <a:bodyPr>
            <a:normAutofit/>
          </a:bodyPr>
          <a:lstStyle/>
          <a:p>
            <a:pPr algn="ctr"/>
            <a:r>
              <a:rPr lang="th-TH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 </a:t>
            </a:r>
            <a:r>
              <a:rPr lang="en-US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CSR</a:t>
            </a:r>
            <a:r>
              <a:rPr lang="th-TH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#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111047" y="1179872"/>
            <a:ext cx="4980038" cy="4645741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โครงการ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 และเป้าหมาย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</a:t>
            </a:r>
          </a:p>
          <a:p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วิธีการดำเนินงาน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</a:p>
          <a:p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 / ผลผลิต</a:t>
            </a:r>
          </a:p>
          <a:p>
            <a:pPr marL="0" indent="0">
              <a:buNone/>
            </a:pP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3630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019" y="235528"/>
            <a:ext cx="10654145" cy="17533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สรุปผลที่ได้จากการดำเนินงานกับชุมชน </a:t>
            </a:r>
            <a:b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โดยแบ่งออกเป็น </a:t>
            </a:r>
            <a:r>
              <a:rPr lang="en-US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 คือ</a:t>
            </a:r>
            <a:endParaRPr lang="en-US" sz="48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3503" y="2562335"/>
            <a:ext cx="619717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ด้านเศรษฐกิจ (ยกตัวอย่างที่ดำเนินการ</a:t>
            </a:r>
            <a:r>
              <a:rPr lang="en-US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5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742950" indent="-742950">
              <a:buFontTx/>
              <a:buAutoNum type="arabicPeriod"/>
            </a:pPr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</a:t>
            </a: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สังคม (ยกตัวอย่างที่ดำเนินการ</a:t>
            </a:r>
            <a:r>
              <a:rPr lang="en-US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742950" indent="-742950">
              <a:buFontTx/>
              <a:buAutoNum type="arabicPeriod"/>
            </a:pP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ด้านสิ่งแวดล้อม (ยกตัวอย่างที่ดำเนินการ</a:t>
            </a:r>
            <a:r>
              <a:rPr lang="en-US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17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7401" y="452987"/>
            <a:ext cx="7820963" cy="927647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สรุปทิศทางในอนาคต</a:t>
            </a:r>
            <a:endParaRPr lang="en-US" sz="48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28423" y="2356630"/>
            <a:ext cx="82189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Road map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ความยั่งยืนด้านสิ่งแวดล้อม และ ความปลอดภัย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แผนการดำเนินงานในอนาคต ด้านชุมชน คู่ค้า และ ลูกค้า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009" y="134453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1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…………………………………………………………………….………………..…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1474" y="2146281"/>
            <a:ext cx="4490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9877" y="2177058"/>
            <a:ext cx="5049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แนวทางการป้องกัน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: ……..…………………………….…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76759" y="2995328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2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628" y="4860561"/>
            <a:ext cx="4309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9877" y="4860561"/>
            <a:ext cx="5049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แนวทางการป้องกัน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: ……..…………………………….…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016182" y="5621688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218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009" y="134453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1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…………………………………………………………………….………………..…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1474" y="2146281"/>
            <a:ext cx="454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43199" y="2776295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2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628" y="4860561"/>
            <a:ext cx="4309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43199" y="538378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84628" y="298431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009300" y="560898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642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9048" y="17618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latin typeface="Browallia New" pitchFamily="34" charset="-34"/>
                <a:ea typeface="Arial Unicode MS" pitchFamily="34" charset="-128"/>
                <a:cs typeface="+mn-cs"/>
              </a:rPr>
              <a:t>โครงสร้างองค์กร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300048" y="3487708"/>
            <a:ext cx="350140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latin typeface="Browallia New" pitchFamily="34" charset="-34"/>
                <a:ea typeface="Arial Unicode MS" pitchFamily="34" charset="-128"/>
                <a:cs typeface="+mn-cs"/>
              </a:rPr>
              <a:t>กระบวนการผลิต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498353" y="187744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175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4" y="207053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33802" y="1468952"/>
            <a:ext cx="4231187" cy="110521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None/>
            </a:pP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จำนวนคู่ค้าทั้งหมด.......ราย </a:t>
            </a:r>
            <a:endParaRPr lang="en-US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400050" lvl="1" indent="0">
              <a:buNone/>
            </a:pP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บริษัทซื้อ/จ้างอะไรบ้าง</a:t>
            </a:r>
          </a:p>
          <a:p>
            <a:pPr marL="0" indent="0"/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52357" y="1468952"/>
            <a:ext cx="55673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500" dirty="0" smtClean="0"/>
              <a:t>เกณท์และผลการประเมินความเสี่ยงคู่ค้า</a:t>
            </a:r>
            <a:endParaRPr lang="en-US" sz="2500" dirty="0"/>
          </a:p>
        </p:txBody>
      </p:sp>
      <p:sp>
        <p:nvSpPr>
          <p:cNvPr id="6" name="Rectangle 5"/>
          <p:cNvSpPr/>
          <p:nvPr/>
        </p:nvSpPr>
        <p:spPr>
          <a:xfrm>
            <a:off x="6001858" y="2266051"/>
            <a:ext cx="5990246" cy="916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49452" y="2559583"/>
            <a:ext cx="5942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เกณฑ์การประเมินความเสี่ยงด้านสิ่งแวดล้อมและความปลอดภัย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8661555" y="3577067"/>
            <a:ext cx="548984" cy="3097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24877" y="4353449"/>
            <a:ext cx="5874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 </a:t>
            </a:r>
            <a:r>
              <a:rPr lang="en-US" dirty="0" err="1" smtClean="0"/>
              <a:t>impac</a:t>
            </a:r>
            <a:r>
              <a:rPr lang="en-GB" dirty="0" smtClean="0"/>
              <a:t>t</a:t>
            </a:r>
            <a:r>
              <a:rPr lang="en-US" dirty="0" smtClean="0"/>
              <a:t> ………………….</a:t>
            </a:r>
            <a:r>
              <a:rPr lang="th-TH" dirty="0" smtClean="0"/>
              <a:t>ราย  ได้รับ </a:t>
            </a:r>
            <a:r>
              <a:rPr lang="en-US" dirty="0" smtClean="0"/>
              <a:t>GI2/ISO14001 ……..</a:t>
            </a:r>
            <a:r>
              <a:rPr lang="th-TH" dirty="0" smtClean="0"/>
              <a:t>ราย</a:t>
            </a:r>
          </a:p>
          <a:p>
            <a:r>
              <a:rPr lang="en-US" dirty="0" smtClean="0"/>
              <a:t>Medium impact ……………</a:t>
            </a:r>
            <a:r>
              <a:rPr lang="th-TH" dirty="0" smtClean="0"/>
              <a:t>ราย  </a:t>
            </a:r>
            <a:r>
              <a:rPr lang="th-TH" dirty="0"/>
              <a:t>ได้รับ </a:t>
            </a:r>
            <a:r>
              <a:rPr lang="en-US" dirty="0"/>
              <a:t>GI2/ISO14001 ……..</a:t>
            </a:r>
            <a:r>
              <a:rPr lang="th-TH" dirty="0"/>
              <a:t>ราย</a:t>
            </a:r>
          </a:p>
          <a:p>
            <a:r>
              <a:rPr lang="en-US" dirty="0" smtClean="0"/>
              <a:t>Low impact …………………..</a:t>
            </a:r>
            <a:r>
              <a:rPr lang="th-TH" dirty="0" smtClean="0"/>
              <a:t>ราย  </a:t>
            </a:r>
            <a:r>
              <a:rPr lang="th-TH" dirty="0"/>
              <a:t>ได้รับ </a:t>
            </a:r>
            <a:r>
              <a:rPr lang="en-US" dirty="0"/>
              <a:t>GI2/ISO14001 ……..</a:t>
            </a:r>
            <a:r>
              <a:rPr lang="th-TH" dirty="0" smtClean="0"/>
              <a:t>ราย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170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32474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648414"/>
              </p:ext>
            </p:extLst>
          </p:nvPr>
        </p:nvGraphicFramePr>
        <p:xfrm>
          <a:off x="118538" y="1689315"/>
          <a:ext cx="11954929" cy="453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798"/>
                <a:gridCol w="3533613"/>
                <a:gridCol w="836909"/>
                <a:gridCol w="1472339"/>
                <a:gridCol w="1311576"/>
                <a:gridCol w="1707847"/>
                <a:gridCol w="1707847"/>
              </a:tblGrid>
              <a:tr h="830234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เลขทะเบียนโรงงาน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รายชื่อคู่ค้า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กลุ่ม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Severity</a:t>
                      </a:r>
                      <a:r>
                        <a:rPr lang="en-US" sz="2000" baseline="0" dirty="0" smtClean="0"/>
                        <a:t> Level</a:t>
                      </a:r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การรับรองด้านสิ่งแวดล้อม และ อื่น ๆ ที่ได้รับ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6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GI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ISO14001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B050"/>
                          </a:solidFill>
                        </a:rPr>
                        <a:t> อื่น ๆ</a:t>
                      </a:r>
                      <a:r>
                        <a:rPr lang="th-TH" sz="2000" baseline="0" dirty="0" smtClean="0">
                          <a:solidFill>
                            <a:srgbClr val="00B050"/>
                          </a:solidFill>
                        </a:rPr>
                        <a:t> ระบุ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810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8301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68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152414"/>
            <a:ext cx="6080511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300" dirty="0" smtClean="0"/>
              <a:t>โครงการส่งเสริมให้คู่ค้ามุ่งสู่อุตสาหกรรมสีเขียว 1 </a:t>
            </a:r>
            <a:endParaRPr lang="en-US" sz="2300" dirty="0"/>
          </a:p>
        </p:txBody>
      </p:sp>
      <p:sp>
        <p:nvSpPr>
          <p:cNvPr id="8" name="TextBox 7"/>
          <p:cNvSpPr txBox="1"/>
          <p:nvPr/>
        </p:nvSpPr>
        <p:spPr>
          <a:xfrm>
            <a:off x="5992955" y="1152414"/>
            <a:ext cx="6080511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300" dirty="0" smtClean="0"/>
              <a:t>โครงการส่งเสริมให้คู่ค้ามุ่งสู่อุตสาหกรรมสีเขียว 2 </a:t>
            </a:r>
            <a:endParaRPr lang="en-US" sz="2300" dirty="0"/>
          </a:p>
        </p:txBody>
      </p:sp>
      <p:sp>
        <p:nvSpPr>
          <p:cNvPr id="11" name="Rectangle 10"/>
          <p:cNvSpPr/>
          <p:nvPr/>
        </p:nvSpPr>
        <p:spPr>
          <a:xfrm>
            <a:off x="1209368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057535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66875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15042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09368" y="372673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57535" y="3736567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066875" y="402138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15042" y="398974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66875" y="540265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09368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57535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915042" y="54364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92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2280" y="1045983"/>
            <a:ext cx="819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u="sng" dirty="0" smtClean="0"/>
              <a:t>แผนงานส่งเสริม คู่ค้า</a:t>
            </a:r>
            <a:r>
              <a:rPr lang="en-US" sz="2400" u="sng" dirty="0" smtClean="0"/>
              <a:t> </a:t>
            </a:r>
            <a:r>
              <a:rPr lang="th-TH" sz="2400" u="sng" dirty="0" smtClean="0"/>
              <a:t>กลุ่มที่มีผลกระทบด้านสิ่งแวดล้อมปานกลาง </a:t>
            </a:r>
            <a:endParaRPr lang="en-US" sz="24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3119854" y="3572873"/>
            <a:ext cx="757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แผนงานส่งเสริม คู่ค้า</a:t>
            </a:r>
            <a:r>
              <a:rPr lang="en-US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th-TH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กลุ่มที่มีผลกระทบด้านสิ่งแวดล้อมน้อย </a:t>
            </a:r>
            <a:endParaRPr lang="en-US" sz="2400" u="sng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835351"/>
              </p:ext>
            </p:extLst>
          </p:nvPr>
        </p:nvGraphicFramePr>
        <p:xfrm>
          <a:off x="118534" y="1666569"/>
          <a:ext cx="11783414" cy="775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374"/>
                <a:gridCol w="1642821"/>
                <a:gridCol w="464949"/>
                <a:gridCol w="542441"/>
                <a:gridCol w="526942"/>
                <a:gridCol w="573437"/>
                <a:gridCol w="557939"/>
                <a:gridCol w="526943"/>
                <a:gridCol w="604434"/>
                <a:gridCol w="557939"/>
                <a:gridCol w="604433"/>
                <a:gridCol w="587881"/>
                <a:gridCol w="582923"/>
                <a:gridCol w="551412"/>
                <a:gridCol w="1354900"/>
                <a:gridCol w="1385646"/>
              </a:tblGrid>
              <a:tr h="410204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ลำดับ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700" baseline="0" dirty="0" smtClean="0"/>
                        <a:t>ระยะเวลา</a:t>
                      </a:r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ผู้รับผิดชอบ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หมายเหตุ</a:t>
                      </a:r>
                      <a:endParaRPr lang="en-US" sz="1600" dirty="0"/>
                    </a:p>
                  </a:txBody>
                  <a:tcPr/>
                </a:tc>
              </a:tr>
              <a:tr h="3172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ก.พ.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มี.ค.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เม.ย.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มิ.ย.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ส.ค.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ต.ค.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ธ.ค.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91712"/>
              </p:ext>
            </p:extLst>
          </p:nvPr>
        </p:nvGraphicFramePr>
        <p:xfrm>
          <a:off x="118533" y="4298698"/>
          <a:ext cx="11783414" cy="775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374"/>
                <a:gridCol w="1642821"/>
                <a:gridCol w="464949"/>
                <a:gridCol w="542441"/>
                <a:gridCol w="526942"/>
                <a:gridCol w="573437"/>
                <a:gridCol w="557939"/>
                <a:gridCol w="526943"/>
                <a:gridCol w="604434"/>
                <a:gridCol w="557939"/>
                <a:gridCol w="604433"/>
                <a:gridCol w="587881"/>
                <a:gridCol w="582923"/>
                <a:gridCol w="551412"/>
                <a:gridCol w="1354900"/>
                <a:gridCol w="1385646"/>
              </a:tblGrid>
              <a:tr h="410204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ลำดับ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700" baseline="0" dirty="0" smtClean="0"/>
                        <a:t>ระยะเวลา</a:t>
                      </a:r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ผู้รับผิดชอบ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หมายเหตุ</a:t>
                      </a:r>
                      <a:endParaRPr lang="en-US" sz="1600" dirty="0"/>
                    </a:p>
                  </a:txBody>
                  <a:tcPr/>
                </a:tc>
              </a:tr>
              <a:tr h="3172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ก.พ.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มี.ค.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เม.ย.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มิ.ย.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ส.ค.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ต.ค.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ธ.ค.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278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กับลูกค้า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533" y="1118636"/>
            <a:ext cx="5444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 smtClean="0"/>
              <a:t>โครงการส่งเสริมให้ลูกค้ามุ่งสู่อุตสาหกรรมสีเขียว 1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387497" y="1110300"/>
            <a:ext cx="5444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 smtClean="0"/>
              <a:t>โครงการส่งเสริมให้ลูกค้ามุ่งสู่อุตสาหกรรมสีเขียว 2 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1209368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057535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66875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15042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09368" y="372673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57535" y="3736567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066875" y="402138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15042" y="398974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66875" y="540265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09368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57535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915042" y="54364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622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919" y="149524"/>
            <a:ext cx="11799961" cy="8040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กับชุมชน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0919" y="953534"/>
            <a:ext cx="6910466" cy="702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ผลการสำรวจความพึงพอใจชุมชนในรัศมี </a:t>
            </a:r>
            <a:r>
              <a:rPr lang="en-US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5 </a:t>
            </a:r>
            <a:r>
              <a:rPr lang="th-TH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กม</a:t>
            </a:r>
            <a:r>
              <a:rPr lang="en-US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.</a:t>
            </a:r>
            <a:endParaRPr lang="en-US" sz="2500" b="1" dirty="0">
              <a:solidFill>
                <a:srgbClr val="FF0000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842204"/>
            <a:ext cx="6430297" cy="43072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200" dirty="0" smtClean="0"/>
              <a:t>คะแนนที่ได้รับ ร้อยละ ..... </a:t>
            </a:r>
            <a:endParaRPr lang="en-US" sz="2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sym typeface="Wingdings"/>
              </a:rPr>
              <a:t>        </a:t>
            </a:r>
            <a:r>
              <a:rPr lang="th-TH" sz="2200" dirty="0" smtClean="0">
                <a:sym typeface="Wingdings"/>
              </a:rPr>
              <a:t> </a:t>
            </a:r>
            <a:r>
              <a:rPr lang="th-TH" sz="2200" dirty="0" smtClean="0"/>
              <a:t>ผ่าน</a:t>
            </a:r>
            <a:r>
              <a:rPr lang="en-US" sz="2200" dirty="0" smtClean="0"/>
              <a:t>               </a:t>
            </a:r>
            <a:r>
              <a:rPr lang="th-TH" sz="2200" dirty="0" smtClean="0">
                <a:sym typeface="Wingdings"/>
              </a:rPr>
              <a:t> </a:t>
            </a:r>
            <a:r>
              <a:rPr lang="th-TH" sz="2200" dirty="0" smtClean="0"/>
              <a:t>ไม่ผ่าน</a:t>
            </a:r>
            <a:endParaRPr lang="en-US" sz="2200" dirty="0" smtClean="0"/>
          </a:p>
          <a:p>
            <a:r>
              <a:rPr lang="th-TH" sz="2200" dirty="0" smtClean="0"/>
              <a:t>วิธีการสำรวจ</a:t>
            </a:r>
          </a:p>
          <a:p>
            <a:pPr lvl="1"/>
            <a:r>
              <a:rPr lang="th-TH" sz="2200" dirty="0" smtClean="0"/>
              <a:t>จำนวน เทศบาล / อบต. รอบรัศมี </a:t>
            </a:r>
            <a:r>
              <a:rPr lang="en-US" sz="2200" dirty="0" smtClean="0"/>
              <a:t>5 </a:t>
            </a:r>
            <a:r>
              <a:rPr lang="th-TH" sz="2200" dirty="0" smtClean="0"/>
              <a:t>กม. ของโรงงาน  ..... เทศบาล/อบต.</a:t>
            </a:r>
          </a:p>
          <a:p>
            <a:pPr lvl="1"/>
            <a:r>
              <a:rPr lang="th-TH" sz="2200" dirty="0" smtClean="0"/>
              <a:t>จำนวนแบบสอบถามที่ส่ง  .....  ชุด</a:t>
            </a:r>
            <a:br>
              <a:rPr lang="th-TH" sz="2200" dirty="0" smtClean="0"/>
            </a:br>
            <a:endParaRPr lang="th-TH" sz="2200" dirty="0" smtClean="0"/>
          </a:p>
          <a:p>
            <a:r>
              <a:rPr lang="th-TH" sz="2200" dirty="0" smtClean="0"/>
              <a:t>วิธีการประเมินผลความพึงพอใจ</a:t>
            </a:r>
          </a:p>
          <a:p>
            <a:pPr marL="0" indent="0">
              <a:buNone/>
            </a:pPr>
            <a:endParaRPr lang="th-TH" sz="2200" dirty="0" smtClean="0"/>
          </a:p>
          <a:p>
            <a:r>
              <a:rPr lang="th-TH" sz="2200" dirty="0" smtClean="0"/>
              <a:t>ชื่อหน่วยงานที่ดำเนินการสำรวจความพึงพอใจ</a:t>
            </a:r>
            <a:endParaRPr lang="en-US" sz="22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849234"/>
              </p:ext>
            </p:extLst>
          </p:nvPr>
        </p:nvGraphicFramePr>
        <p:xfrm>
          <a:off x="7501179" y="1472650"/>
          <a:ext cx="4586489" cy="3006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44"/>
                <a:gridCol w="764415"/>
                <a:gridCol w="764415"/>
                <a:gridCol w="764415"/>
              </a:tblGrid>
              <a:tr h="439547">
                <a:tc gridSpan="4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ปี พ.ศ.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37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Community</a:t>
                      </a:r>
                      <a:r>
                        <a:rPr lang="en-US" sz="1200" b="1" baseline="0" dirty="0" smtClean="0"/>
                        <a:t> satisfaction index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Coefficient weight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Awareness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Satisfaction</a:t>
                      </a:r>
                      <a:endParaRPr lang="en-US" sz="900" dirty="0"/>
                    </a:p>
                  </a:txBody>
                  <a:tcPr/>
                </a:tc>
              </a:tr>
              <a:tr h="1702888">
                <a:tc>
                  <a:txBody>
                    <a:bodyPr/>
                    <a:lstStyle/>
                    <a:p>
                      <a:r>
                        <a:rPr lang="th-TH" sz="1600" dirty="0" smtClean="0"/>
                        <a:t>- เศรษฐกิจ</a:t>
                      </a:r>
                      <a:r>
                        <a:rPr lang="th-TH" sz="1600" baseline="0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baseline="0" dirty="0" smtClean="0"/>
                        <a:t>- สิ่งแวดล้อม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baseline="0" dirty="0" smtClean="0"/>
                        <a:t>- ความปลอดภัยต่อชุมชน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dirty="0" smtClean="0"/>
                        <a:t>- กิจกรรมชุมชนสัมพันธ์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dirty="0" smtClean="0"/>
                        <a:t>- การสื่อสารประชาสัมพันธ์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9547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ผลรวม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………..%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7669162" y="4976733"/>
            <a:ext cx="4409768" cy="157155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กราฟ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76701" y="977170"/>
            <a:ext cx="399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ตัวอย่างตารางสรุปคะแนนความพึงพอใจ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6586780" y="3251885"/>
            <a:ext cx="604434" cy="743919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3546" y="244010"/>
            <a:ext cx="4897556" cy="719886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CSR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#1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046" y="1179872"/>
            <a:ext cx="6413703" cy="4878028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โครงการ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 และเป้าหมาย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</a:t>
            </a:r>
          </a:p>
          <a:p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วิธีการดำเนินงาน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</a:p>
          <a:p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 / ผลผลิต</a:t>
            </a:r>
          </a:p>
          <a:p>
            <a:pPr marL="0" indent="0">
              <a:buNone/>
            </a:pP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018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1974</TotalTime>
  <Words>873</Words>
  <Application>Microsoft Office PowerPoint</Application>
  <PresentationFormat>Widescreen</PresentationFormat>
  <Paragraphs>186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Wingdings</vt:lpstr>
      <vt:lpstr>Wingdings 3</vt:lpstr>
      <vt:lpstr>Office Theme</vt:lpstr>
      <vt:lpstr>PowerPoint Presentation</vt:lpstr>
      <vt:lpstr>โครงสร้างองค์กร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แนวทางการสร้างห่วงโซ่อุปทานที่ยั่งยืนกับลูกค้า</vt:lpstr>
      <vt:lpstr>แนวทางการสร้างห่วงโซ่อุปทานที่ยั่งยืนกับชุมชน</vt:lpstr>
      <vt:lpstr>โครงการ CSR #1</vt:lpstr>
      <vt:lpstr>โครงการ CSR #2</vt:lpstr>
      <vt:lpstr>สรุปผลที่ได้จากการดำเนินงานกับชุมชน  โดยแบ่งออกเป็น 3 ด้าน คือ</vt:lpstr>
      <vt:lpstr>สรุปทิศทางในอนาคต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Panakarn Pattaranit</cp:lastModifiedBy>
  <cp:revision>174</cp:revision>
  <dcterms:created xsi:type="dcterms:W3CDTF">2016-04-18T07:59:20Z</dcterms:created>
  <dcterms:modified xsi:type="dcterms:W3CDTF">2022-10-06T03:36:13Z</dcterms:modified>
</cp:coreProperties>
</file>