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8" r:id="rId1"/>
    <p:sldMasterId id="2147483880" r:id="rId2"/>
    <p:sldMasterId id="2147483892" r:id="rId3"/>
  </p:sldMasterIdLst>
  <p:notesMasterIdLst>
    <p:notesMasterId r:id="rId62"/>
  </p:notesMasterIdLst>
  <p:handoutMasterIdLst>
    <p:handoutMasterId r:id="rId63"/>
  </p:handoutMasterIdLst>
  <p:sldIdLst>
    <p:sldId id="256" r:id="rId4"/>
    <p:sldId id="257" r:id="rId5"/>
    <p:sldId id="572" r:id="rId6"/>
    <p:sldId id="434" r:id="rId7"/>
    <p:sldId id="435" r:id="rId8"/>
    <p:sldId id="369" r:id="rId9"/>
    <p:sldId id="266" r:id="rId10"/>
    <p:sldId id="538" r:id="rId11"/>
    <p:sldId id="523" r:id="rId12"/>
    <p:sldId id="524" r:id="rId13"/>
    <p:sldId id="529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27" r:id="rId22"/>
    <p:sldId id="490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28" r:id="rId37"/>
    <p:sldId id="498" r:id="rId38"/>
    <p:sldId id="519" r:id="rId39"/>
    <p:sldId id="521" r:id="rId40"/>
    <p:sldId id="520" r:id="rId41"/>
    <p:sldId id="571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4" r:id="rId54"/>
    <p:sldId id="565" r:id="rId55"/>
    <p:sldId id="566" r:id="rId56"/>
    <p:sldId id="567" r:id="rId57"/>
    <p:sldId id="568" r:id="rId58"/>
    <p:sldId id="569" r:id="rId59"/>
    <p:sldId id="570" r:id="rId60"/>
    <p:sldId id="433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D7EEF4"/>
    <a:srgbClr val="FFCC66"/>
    <a:srgbClr val="CCFFFF"/>
    <a:srgbClr val="CCFFCC"/>
    <a:srgbClr val="FFFF99"/>
    <a:srgbClr val="CCCCFF"/>
    <a:srgbClr val="008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4E54-BE7E-47EC-9C86-C17C284C646F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8A84-1943-42B1-9303-571B0CA1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D263-DF3E-4835-9FC3-530A33603F8E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947D-8F88-45C5-913A-4AFC3171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4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1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0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63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9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1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7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07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6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8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73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0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16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34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00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19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58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81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26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7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17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3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03-Mar-22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8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2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9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3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03-Mar-22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14.xml" Type="http://schemas.openxmlformats.org/officeDocument/2006/relationships/themeOverrid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9.jpeg"/></Relationships>
</file>

<file path=ppt/slides/_rels/slide28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22.xml" Type="http://schemas.openxmlformats.org/officeDocument/2006/relationships/themeOverride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23.xml" Type="http://schemas.openxmlformats.org/officeDocument/2006/relationships/themeOverride"/><Relationship Id="rId4" Target="../media/image44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24.xml" Type="http://schemas.openxmlformats.org/officeDocument/2006/relationships/themeOverride"/><Relationship Id="rId4" Target="../media/image46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793" y="758951"/>
            <a:ext cx="11467475" cy="4817389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 2</a:t>
            </a:r>
            <a:r>
              <a:rPr lang="en-US" sz="8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HY </a:t>
            </a:r>
            <a:r>
              <a:rPr lang="en-US" sz="8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8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Hygiene &amp; Hybrid) </a:t>
            </a:r>
            <a: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5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การจัดการด้านสุขอนามัยสำหรับสถานที่จัดงาน (</a:t>
            </a:r>
            <a:r>
              <a:rPr lang="en-US" sz="5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Hygiene) </a:t>
            </a:r>
            <a: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5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จัดงานแบบไฮบริดสำหรับสถานที่จัดงาน (</a:t>
            </a:r>
            <a:r>
              <a:rPr lang="en-US" sz="5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Hybrid) </a:t>
            </a:r>
            <a:br>
              <a:rPr lang="en-US" sz="54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5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ฉบับปี </a:t>
            </a:r>
            <a:r>
              <a:rPr lang="en-US" sz="5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2564</a:t>
            </a:r>
            <a:endParaRPr lang="en-US" sz="5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40900" y="0"/>
            <a:ext cx="4251100" cy="805497"/>
            <a:chOff x="-2227428" y="4363787"/>
            <a:chExt cx="12207433" cy="23130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885" y="4363787"/>
              <a:ext cx="2313060" cy="23130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104" b="12"/>
            <a:stretch/>
          </p:blipFill>
          <p:spPr>
            <a:xfrm>
              <a:off x="3043315" y="4363787"/>
              <a:ext cx="2321206" cy="23130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114"/>
            <a:stretch/>
          </p:blipFill>
          <p:spPr>
            <a:xfrm>
              <a:off x="-2227428" y="4363787"/>
              <a:ext cx="5270744" cy="23130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945" y="4363788"/>
              <a:ext cx="2313060" cy="2313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3"/>
          <a:stretch/>
        </p:blipFill>
        <p:spPr>
          <a:xfrm>
            <a:off x="141890" y="4466987"/>
            <a:ext cx="3697560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PrE02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มาตรการป้องกันด้านสุขอนามัย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ข้อปฏิบัติเป็นมาตรการสุขอนามัย จัดไว้สำหรับพนักงาน ผู้ใช้บริการ หรือ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ผู้เกี่ยวข้องที่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เข้า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มา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ใน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สถานที่จัด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งาน</a:t>
            </a:r>
            <a:endParaRPr lang="en-US" sz="2800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การสื่อสารมาตรการดังกล่าวให้ผู้เกี่ยวข้องทราบ ด้วยวิธีการที่เหมาะสมและเข้าใจ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ได้</a:t>
            </a:r>
            <a:b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อย่าง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ชัดเจน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6416" y="58690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34702" y="4466988"/>
            <a:ext cx="3670881" cy="2240445"/>
            <a:chOff x="8318936" y="4141775"/>
            <a:chExt cx="3670881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45871" y="4473623"/>
              <a:ext cx="3643946" cy="1934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มาตรการป้องกัน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ด้านสุขอนามัย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515" y="4472514"/>
            <a:ext cx="4165122" cy="22349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46265" y="58690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8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59" y="4460805"/>
            <a:ext cx="3817892" cy="22120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PrE03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มาตรการทำความสะอาดสถานที่จัดงาน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มีวิธีการทำความสะอาดจุดที่มีการสัมผัสสูง เพื่อลดการแพร่กระจายของเชื้อโรค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มีแผนการทำความสะอาดจุดที่มีการสัมผัสสูง และดำเนินการตามแผนนั้น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การสื่อสารแผนการทำความสะอาด ที่ผู้ใช้บริการสามารถมองเห็นได้อย่างชัดเจน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วิธีการติดตามผลการทำความสะอาดสม่ำเสมอ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382" y="575051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11602" y="4460805"/>
            <a:ext cx="3657600" cy="2332202"/>
            <a:chOff x="4377827" y="4466988"/>
            <a:chExt cx="3657600" cy="2332202"/>
          </a:xfrm>
        </p:grpSpPr>
        <p:sp>
          <p:nvSpPr>
            <p:cNvPr id="18" name="Rectangle 17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1666" y="4490866"/>
              <a:ext cx="2989921" cy="2308324"/>
            </a:xfrm>
            <a:prstGeom prst="rect">
              <a:avLst/>
            </a:prstGeom>
            <a:noFill/>
          </p:spPr>
          <p:txBody>
            <a:bodyPr wrap="none" lIns="91440" tIns="45720" rIns="91440" bIns="45720" anchor="t" anchorCtr="0">
              <a:spAutoFit/>
            </a:bodyPr>
            <a:lstStyle/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มาตรการ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ทำ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สะอาด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</a:t>
              </a:r>
              <a:endPara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763" y="4460805"/>
            <a:ext cx="3897006" cy="22120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13211" y="575051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8" y="4467893"/>
            <a:ext cx="3831656" cy="2219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453" y="4466987"/>
            <a:ext cx="3925376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PrE04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มาตรการรักษาระยะห่าง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แผนผังกำหนดจำนวนคนสูงสุดของแต่ละพื้นที่ในเวลาเดียวกัน และกำหนด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ระยะห่างของ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พื้นที่ 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ตาม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มาตรการของรัฐในช่วงระยะเวลาของการจัดงาน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ติด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ป้ายสื่อสารแผนผัง ที่สามารถมองเห็นได้ชัดเจน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5351" y="573397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35025" y="4473623"/>
              <a:ext cx="3265638" cy="1934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มาตรการรักษา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ระยะห่าง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88240" y="573397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8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260658" y="4466988"/>
            <a:ext cx="3657601" cy="22667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PrE05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การประชาสัมพันธ์ด้านสุขอนามัย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สื่อสารแจ้งเตือนด้านสุขอนามัย ผ่านช่องทางที่เหมาะสมดังนี้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จัดเตรียม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ป้ายเตือน/ป้ายสื่อสาร ที่มีจำนวนเพียงพอ ติดตั้งในจุดที่สามารถมองเห็นได้อย่างชัดเจน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และ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/หรือ จัดเตรียมประกาศผ่านระบบเสียงตามสายได้ทั่วถึงสถานที่จัดงาน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7291" y="578200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82741" y="4473623"/>
              <a:ext cx="3570208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การประชาสัมพันธ์</a:t>
              </a:r>
              <a:endPara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ด้านสุขอนามัย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603" y="4466988"/>
            <a:ext cx="4127754" cy="22437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27133" y="578410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0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8" y="4466988"/>
            <a:ext cx="3817894" cy="21842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PrE06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การตรวจคัดกรองด้านสุขอนามัย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มีการประสานงานกับผู้จัดงานหรือผู้เกี่ยวข้อง เกี่ยวกับแนวทางการตรวจคัดกรองผู้ที่จะเข้า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มา</a:t>
            </a:r>
            <a:b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ปฏิบัติ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หน้าที่ในสถานที่จัดงานล่วงหน้า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มีผลการตรวจคัดกรองด้านสุขอนามัยของผู้ปฏิบัติงานในสถานที่จัดงานตามมาตรการ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ป้องกัน</a:t>
            </a:r>
            <a:b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และ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ควบคุมโรค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7280" y="517998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6479" y="4473623"/>
              <a:ext cx="3422732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การตรวจคัด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กรอง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สุขอนามัย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541" y="4466987"/>
            <a:ext cx="3881935" cy="21842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01833" y="517998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3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41" y="4466988"/>
            <a:ext cx="3831511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PrE07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บุคลากรสนับสนุนด้านสุขอนามัย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มีแนวทางจัดเตรียมไว้เพื่ออำนวยความสะดวกด้านบุคลากร ต่อผู้จัดงาน กรณีที่มีการร้องขอ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ประสานงาน และ/หรือจัดหาบุคลากรด้านสุขอนามัย เพื่อสนับสนุนผู้จัดงานตามความจำเป็น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382" y="575051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26022" y="4473623"/>
              <a:ext cx="3483646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บุคลากร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สนับสนุน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สุขอนามัย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8318936" y="4141776"/>
            <a:chExt cx="3657600" cy="2471066"/>
          </a:xfrm>
        </p:grpSpPr>
        <p:sp>
          <p:nvSpPr>
            <p:cNvPr id="17" name="Rectangle 16"/>
            <p:cNvSpPr/>
            <p:nvPr/>
          </p:nvSpPr>
          <p:spPr>
            <a:xfrm>
              <a:off x="8318936" y="4141776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26020" y="4473623"/>
              <a:ext cx="3483646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บุคลากร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สนับสนุน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สุขอนามัย</a:t>
              </a:r>
              <a:endPara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8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77" y="4748870"/>
            <a:ext cx="3884271" cy="19249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PrE08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การฝึกอบรมพัฒนาด้านสุขอนามัย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แนวทางในการฝึกอบรมพัฒนาบุคลากรให้มีความรู้ความเข้าใจในด้านสุขอนามัย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กำหนด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หัวข้อหรือหลักสูตรการฝึกอบรมที่จำเป็นด้านสุขอนามัยที่ตามลักษณะหน้าที่ความรับผิดชอบ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มีแผนการฝึกอบรมประจำปี หรือตามความเหมาะและทันต่อสถานการณ์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มีการจัดฝึกอบรม และ/หรือสื่อสารตามแผนที่กำหนด และเก็บบันทึกผลไว้ภายในสถานที่จัดงาน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มีบันทึกผลประเมินความรู้ความเข้าใจด้านสุขอนามัย เหมาะสมตามหน้าที่ความรับผิดชอบ</a:t>
            </a:r>
            <a:endParaRPr lang="th-TH" sz="24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382" y="575051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45764" y="4748871"/>
            <a:ext cx="3746538" cy="1924977"/>
            <a:chOff x="8294576" y="4141775"/>
            <a:chExt cx="3746538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94576" y="4473623"/>
              <a:ext cx="3746538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การฝึกอบรม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พัฒนา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สุขอนามัย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8887" y="4748871"/>
            <a:ext cx="3746538" cy="1924977"/>
            <a:chOff x="8294574" y="4141776"/>
            <a:chExt cx="3746538" cy="2471066"/>
          </a:xfrm>
        </p:grpSpPr>
        <p:sp>
          <p:nvSpPr>
            <p:cNvPr id="17" name="Rectangle 16"/>
            <p:cNvSpPr/>
            <p:nvPr/>
          </p:nvSpPr>
          <p:spPr>
            <a:xfrm>
              <a:off x="8318936" y="4141776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94574" y="4473623"/>
              <a:ext cx="3746538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การฝึกอบรม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พัฒนา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สุขอนามัย</a:t>
              </a:r>
              <a:endPara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0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8" y="4466987"/>
            <a:ext cx="3817894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PrE09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โครงสร้างพื้นฐานของสถานที่จัดงาน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มีการติดตั้งระบบระบายอากาศหรืออุปกรณ์ช่วยการหมุนเวียนของอากาศ</a:t>
            </a:r>
            <a:r>
              <a:rPr lang="th-TH" sz="2800" u="sng" dirty="0">
                <a:solidFill>
                  <a:srgbClr val="0000FF"/>
                </a:solidFill>
                <a:latin typeface="Cordia New" panose="020B0304020202020204" pitchFamily="34" charset="-34"/>
              </a:rPr>
              <a:t>ภายในอาคารสถานที่จัดงาน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มีแผนและบันทึกผล การบำรุงรักษา การติดตามตรวจสอบความสะอาด และ/หรือ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ตรวจวัด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อัตราการ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ระบายอากาศอย่างสม่ำเสมอ เหมาะสมกับอัตราการใช้งาน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382" y="575051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94763" y="4473623"/>
              <a:ext cx="3546164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โครงสร้าง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พื้นฐาน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ของ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247" y="4466987"/>
            <a:ext cx="3852760" cy="22330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56996" y="575412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4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10" y="4466988"/>
            <a:ext cx="3826553" cy="22404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95023" cy="1450757"/>
          </a:xfrm>
        </p:spPr>
        <p:txBody>
          <a:bodyPr>
            <a:noAutofit/>
          </a:bodyPr>
          <a:lstStyle/>
          <a:p>
            <a:r>
              <a:rPr lang="en-US" sz="42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PrE10 </a:t>
            </a:r>
            <a:r>
              <a:rPr lang="th-TH" sz="42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การป้องกันผลกระทบด้านสุขอนามัยจากวัสดุในสถานที่จัดงาน</a:t>
            </a:r>
            <a:endParaRPr lang="en-US" sz="42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จัดงานมีแนวทางการป้องกันผลกระทบต่อสุขภาพจากการใช้วัสดุ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มีแผนการทำความสะอาดพื้นผิววัสดุที่ใช้งานในปัจจุบัน เพื่อลดการสะสมของฝุ่นละออง และเชื้อโรค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มีแนวทางในการพิจารณาเลือกใช้วัสดุที่เหมาะสม และติดตามสภาพการชำรุดเพื่อลด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ผลกระทบ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ต่อ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สุขภาพ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382" y="575051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91907" y="4466988"/>
            <a:ext cx="3783408" cy="2240445"/>
            <a:chOff x="8276141" y="4141775"/>
            <a:chExt cx="3783408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76141" y="4473623"/>
              <a:ext cx="3783408" cy="159545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การป้องกันผลกระทบ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ด้านสุขอนามัย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35029" y="4466988"/>
            <a:ext cx="3783408" cy="2240445"/>
            <a:chOff x="8276138" y="4141776"/>
            <a:chExt cx="3783408" cy="2471066"/>
          </a:xfrm>
        </p:grpSpPr>
        <p:sp>
          <p:nvSpPr>
            <p:cNvPr id="17" name="Rectangle 16"/>
            <p:cNvSpPr/>
            <p:nvPr/>
          </p:nvSpPr>
          <p:spPr>
            <a:xfrm>
              <a:off x="8318936" y="4141776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6138" y="4473623"/>
              <a:ext cx="3783408" cy="159545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ป้องกันผลกระทบ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สุขอนามัย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2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189" y="296805"/>
            <a:ext cx="7734924" cy="5257800"/>
          </a:xfrm>
        </p:spPr>
        <p:txBody>
          <a:bodyPr/>
          <a:lstStyle/>
          <a:p>
            <a:pPr algn="ctr"/>
            <a:r>
              <a:rPr lang="th-TH" sz="60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ด้านการจัดการระหว่างการจัดงาน (</a:t>
            </a:r>
            <a:r>
              <a:rPr lang="en-US" sz="60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Onsite Operation)</a:t>
            </a:r>
            <a:br>
              <a:rPr lang="en-US" sz="60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en-US" sz="6000" b="1" i="1" spc="-50" dirty="0">
                <a:solidFill>
                  <a:srgbClr val="FF0000"/>
                </a:solidFill>
                <a:latin typeface="Cordia New" panose="020B0304020202020204" pitchFamily="34" charset="-34"/>
              </a:rPr>
              <a:t>14 </a:t>
            </a:r>
            <a:r>
              <a:rPr lang="th-TH" sz="6000" b="1" i="1" spc="-50" dirty="0">
                <a:solidFill>
                  <a:srgbClr val="FF0000"/>
                </a:solidFill>
                <a:latin typeface="Cordia New" panose="020B0304020202020204" pitchFamily="34" charset="-34"/>
              </a:rPr>
              <a:t>ตัวชี้วัด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100" y="3118203"/>
            <a:ext cx="6089102" cy="27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033" y="1116181"/>
            <a:ext cx="9865894" cy="1373107"/>
          </a:xfr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2HY (Hygiene &amp; Hybrid)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ฉบับ ปี 2564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en-US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86990" y="2489288"/>
            <a:ext cx="6833937" cy="1975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Link Download </a:t>
            </a:r>
          </a:p>
          <a:p>
            <a:pPr algn="l">
              <a:spcBef>
                <a:spcPts val="120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Hygiene = </a:t>
            </a:r>
          </a:p>
          <a:p>
            <a:pPr algn="l">
              <a:spcBef>
                <a:spcPts val="120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HYBRID   =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3" y="2489288"/>
            <a:ext cx="2693849" cy="26938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47940" y="3146546"/>
            <a:ext cx="43601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Arial" panose="020B0604020202020204" pitchFamily="34" charset="0"/>
              </a:rPr>
              <a:t>https://</a:t>
            </a:r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is.gd/37msn7</a:t>
            </a:r>
          </a:p>
          <a:p>
            <a:endParaRPr lang="en-US" sz="2000" u="sng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https://is.gd/X115Ht</a:t>
            </a:r>
            <a:endParaRPr lang="en-US" sz="2400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8" y="4466988"/>
            <a:ext cx="3967531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OO01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เจ้าหน้าที่อำนวยความสะดวก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มีเจ้าหน้าที่ที่มีความรู้ ความสามารถ คอยให้คำข้อแนะนำ และ/หรืออำนวยความสะดวกแก่ผู้จัด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งาน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บริเวณ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จุดคัดกรองทางเข้าสถานที่จัดงาน และ/หรือ ตามที่มีการร้องขอจากผู้จัดงาน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393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33236" y="4473623"/>
              <a:ext cx="3469218" cy="159545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เจ้าหน้าที่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อำนวย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ความสะดวก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77827" y="4466988"/>
            <a:ext cx="3657600" cy="2240445"/>
            <a:chOff x="8318936" y="4141776"/>
            <a:chExt cx="3657600" cy="2471066"/>
          </a:xfrm>
        </p:grpSpPr>
        <p:sp>
          <p:nvSpPr>
            <p:cNvPr id="18" name="Rectangle 17"/>
            <p:cNvSpPr/>
            <p:nvPr/>
          </p:nvSpPr>
          <p:spPr>
            <a:xfrm>
              <a:off x="8318936" y="4141776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33233" y="4473623"/>
              <a:ext cx="3469218" cy="159545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เจ้าหน้าที่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อำนวย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ความสะดวก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1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75" y="4466988"/>
            <a:ext cx="3894969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OO02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จุดลงทะเบียน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บุคลากร และ/หรือจัดเตรียมอุปกรณ์ที่จำเป็น เพื่ออำนวยความสะดวกแก่ผู้จัดงาน บริเวณจุดคัดกรองทางเข้าสถานที่จัดงาน และ/หรือตามที่มีการร้องขอจากผู้จัดงาน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36015" y="4473623"/>
              <a:ext cx="3063659" cy="10183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จุดลงทะเบียน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675" y="4466987"/>
            <a:ext cx="3940478" cy="22404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81848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OO03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การคัดกรองผู้ปฏิบัติงานในสถานที่จัดงาน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มีการตรวจสอบความพร้อมด้านร่างกายของเจ้าหน้าที่ ก่อนเข้าปฏิบัติงานเพื่อให้แน่ใจว่าไม่มี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อาการ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เจ็บป่วย</a:t>
            </a:r>
            <a:endParaRPr lang="th-TH" sz="2800" dirty="0">
              <a:solidFill>
                <a:srgbClr val="0000FF"/>
              </a:solidFill>
              <a:latin typeface="Cordia New" panose="020B0304020202020204" pitchFamily="34" charset="-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มีบันทึกผลอุณหภูมิร่างกายไม่เกิน 37.5 องศาเซลเซียส และ/หรือติดสัญลักษณ์บ่งชี้ผู้ผ่านการคัดเลือก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6754" y="582659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10742" y="4473623"/>
              <a:ext cx="2714205" cy="1934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การคัด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กรอง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ผู้ปฏิบัติงาน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77827" y="4466988"/>
            <a:ext cx="3657600" cy="2240445"/>
            <a:chOff x="8318936" y="4141776"/>
            <a:chExt cx="3657600" cy="2471066"/>
          </a:xfrm>
        </p:grpSpPr>
        <p:sp>
          <p:nvSpPr>
            <p:cNvPr id="18" name="Rectangle 17"/>
            <p:cNvSpPr/>
            <p:nvPr/>
          </p:nvSpPr>
          <p:spPr>
            <a:xfrm>
              <a:off x="8318936" y="4141776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10740" y="4473623"/>
              <a:ext cx="2714205" cy="1934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การคัด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กรอง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ผู้ปฏิบัติงาน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8" y="4466988"/>
            <a:ext cx="3871266" cy="22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58" y="4466987"/>
            <a:ext cx="4014231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OO04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แอลกอฮอลล์และหน้ากากอนามัย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มีจุดบริการเจลแอลกอฮอลล์สำหรับล้างมือ ทุกทางเข้า-ออก จุดที่จำเป็นในสถานที่จัดงาน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จัดเตรียม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หน้ากากอนามัยสำหรับผู้ร่วมงานโดยการแจก และ/หรือจำหน่าย กรณีที่พบผู้ร่วมงานที่ไม่ได้เตรียมมา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3404" y="58265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62089" y="4473623"/>
              <a:ext cx="3411511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แอลกอฮอลล์และ</a:t>
              </a:r>
              <a:endPara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หน้ากากอนามัย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25125" y="4466988"/>
            <a:ext cx="3657600" cy="2240445"/>
            <a:chOff x="8318936" y="4141776"/>
            <a:chExt cx="3657600" cy="2471066"/>
          </a:xfrm>
        </p:grpSpPr>
        <p:sp>
          <p:nvSpPr>
            <p:cNvPr id="18" name="Rectangle 17"/>
            <p:cNvSpPr/>
            <p:nvPr/>
          </p:nvSpPr>
          <p:spPr>
            <a:xfrm>
              <a:off x="8318936" y="4141776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62087" y="4473623"/>
              <a:ext cx="3411511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แอลกอฮอลล์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และ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หน้ากาก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อนามัย</a:t>
              </a:r>
              <a:endPara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06" y="4466988"/>
            <a:ext cx="3856412" cy="22046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OO05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การสวมใส่อุปกรณ์ป้องกัน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ระหว่าง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การจัดงาน เจ้าหน้าที่สวมหน้ากากอนามัย และ/หรืออุปกรณ์ป้องกันการสัมผัสเชื้อโรค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ตลอดเวลา</a:t>
            </a:r>
            <a:b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ที่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ปฏิบัติงานในสถานที่จัดงาน ตามความจำเป็น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8949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96553" y="4473623"/>
              <a:ext cx="3342583" cy="1934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การสวม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ใส่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อุปกรณ์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ป้องกัน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77827" y="4466988"/>
            <a:ext cx="3657600" cy="2240445"/>
            <a:chOff x="8318936" y="4141776"/>
            <a:chExt cx="3657600" cy="2471066"/>
          </a:xfrm>
        </p:grpSpPr>
        <p:sp>
          <p:nvSpPr>
            <p:cNvPr id="18" name="Rectangle 17"/>
            <p:cNvSpPr/>
            <p:nvPr/>
          </p:nvSpPr>
          <p:spPr>
            <a:xfrm>
              <a:off x="8318936" y="4141776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96552" y="4473623"/>
              <a:ext cx="3342582" cy="1934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การสวม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ใส่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อุปกรณ์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ป้องกัน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7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8" y="4466987"/>
            <a:ext cx="3817894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OO06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การระบายอากาศในอาคารสถานที่จัดงาน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ภายในอาคารสถานที่จัดงานมีอากาศถ่ายเทสะดวก และมีอุปกรณ์ช่วยระบายอากาศที่มีกำลังเพียงพอ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สามารถ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ใช้งานได้อย่างมีประสิทธิภาพ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2010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90304" y="4466988"/>
            <a:ext cx="3786614" cy="2240445"/>
            <a:chOff x="8274538" y="4141775"/>
            <a:chExt cx="3786614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74538" y="4473623"/>
              <a:ext cx="3786614" cy="19349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การระบายอากาศ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ในอาคาร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91" y="4466987"/>
            <a:ext cx="4026697" cy="22404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94282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1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128" y="4466986"/>
            <a:ext cx="3842521" cy="2240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30" y="4466987"/>
            <a:ext cx="3847735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OO07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การทำความสะอาดพื้นที่ในสถานที่จัดงาน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พื้นที่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ที่มีการสัมผัสสูง ได้รับการทำความสะอาด เหมาะสมกับจำนวนผู้ใช้งาน และมีการฆ่าเชื้อ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หลังจาก</a:t>
            </a:r>
            <a:b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จบ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งานในแต่ละวัน ตามมาตรการของภาครัฐในช่วงเวลาการจัดงาน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0643" y="58265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3585" y="4466988"/>
            <a:ext cx="3700052" cy="2240445"/>
            <a:chOff x="8317819" y="4141775"/>
            <a:chExt cx="3700052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17819" y="4473623"/>
              <a:ext cx="3700052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การทำความสะอาด</a:t>
              </a:r>
              <a:endPara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พื้นที่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46213" y="58265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2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8" y="4516683"/>
            <a:ext cx="3858107" cy="21907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OO08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การทำความสะอาดอุปกรณ์ที่เกี่ยวข้อง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อุปกรณ์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ที่ใช้งานในสถานที่จัดงาน ได้รับการทำความสะอาดและฆ่าเชื้อ อย่างเหมาะสมตามจำนวนผู้ใช้งาน ตลอดระยะเวลาการจัดงาน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777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3585" y="4466988"/>
            <a:ext cx="3700052" cy="2240445"/>
            <a:chOff x="8317819" y="4141775"/>
            <a:chExt cx="3700052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17819" y="4473623"/>
              <a:ext cx="3700052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การทำความสะอาด</a:t>
              </a:r>
              <a:endPara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อุปกรณ์ที่เกี่ยวข้อง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591" y="4466987"/>
            <a:ext cx="3878039" cy="222321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11303" y="58265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4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5260" y="4466987"/>
            <a:ext cx="3969484" cy="2240445"/>
            <a:chOff x="235260" y="4466987"/>
            <a:chExt cx="3969484" cy="22404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260" y="4466987"/>
              <a:ext cx="2240445" cy="22404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0706" y="4466987"/>
              <a:ext cx="1734038" cy="2240444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OO09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การประชาสัมพันธ์ด้านสุขอนามัย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45734"/>
            <a:ext cx="1050510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ใน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สถานที่จัดงานมีการประชาสัมพันธ์ เพื่อแนะนำข้อปฏิบัติด้านสุขอนามัยในระหว่างการจัดงาน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มีป้ายให้ข้อมูลข้อปฏิบัติด้านสุขอนามัยในสถานที่จัดงาน และห้ามการสูบบุหรี่ที่สามารถมองเห็นได้ชัดเจน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มีสื่อประชาสัมพันธ์อื่นๆ ด้านสุขอนามัยที่สามารถมองเห็นได้ชัดเจน ตลอดระยะเวลาการจัดงาน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7177" y="589398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741" y="4473623"/>
              <a:ext cx="3570208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ประชาสัมพันธ์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สุขอนามัย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760" y="4466987"/>
            <a:ext cx="3823052" cy="22404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23950" y="589398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9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5" y="4466987"/>
            <a:ext cx="3901956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OO10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พื้นที่รับประทานอาหาร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พื้นที่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รับประทานอาหาร มีขนาดเพียงพอต่อการรักษาระยะห่างได้ อย่างน้อย 1 เมตร 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ระหว่างการทาน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อาหาร และการรอคิวการซื้ออาหาร ตลอดเวลาที่มีการจัดงาน 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หรือ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เป็นไปตาม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มาตรการที่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มีการประกาศในแต่ละช่วงเวลาจากภาครัฐ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741" y="4473623"/>
              <a:ext cx="3570208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พื้นที่</a:t>
              </a:r>
              <a:endPara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รับประทานอาหาร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912" y="4466987"/>
            <a:ext cx="3924793" cy="22404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62055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9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754" y="119919"/>
            <a:ext cx="11662093" cy="6166598"/>
            <a:chOff x="374754" y="119919"/>
            <a:chExt cx="11662093" cy="61665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1" r="15904" b="52524"/>
            <a:stretch/>
          </p:blipFill>
          <p:spPr>
            <a:xfrm>
              <a:off x="374754" y="295441"/>
              <a:ext cx="4798476" cy="12591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"/>
            <a:stretch/>
          </p:blipFill>
          <p:spPr>
            <a:xfrm>
              <a:off x="6100996" y="1790096"/>
              <a:ext cx="5171606" cy="44964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"/>
            <a:stretch/>
          </p:blipFill>
          <p:spPr>
            <a:xfrm>
              <a:off x="1049309" y="1828800"/>
              <a:ext cx="5154433" cy="43527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81" r="17"/>
            <a:stretch/>
          </p:blipFill>
          <p:spPr>
            <a:xfrm>
              <a:off x="5173230" y="119919"/>
              <a:ext cx="6863617" cy="1543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6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8" y="4451998"/>
            <a:ext cx="3838385" cy="22489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kern="0" lang="en-US">
                <a:solidFill>
                  <a:schemeClr val="tx1"/>
                </a:solidFill>
                <a:latin charset="-34" panose="020B0304020202020204" pitchFamily="34" typeface="Cordia New"/>
                <a:cs charset="-34" panose="020B0304020202020204" pitchFamily="34" typeface="Cordia New"/>
              </a:rPr>
              <a:t>OO11 </a:t>
            </a:r>
            <a:r>
              <a:rPr b="1" dirty="0" kern="0" lang="th-TH">
                <a:solidFill>
                  <a:schemeClr val="tx1"/>
                </a:solidFill>
                <a:latin charset="-34" panose="020B0304020202020204" pitchFamily="34" typeface="Cordia New"/>
                <a:cs charset="-34" panose="020B0304020202020204" pitchFamily="34" typeface="Cordia New"/>
              </a:rPr>
              <a:t>การบริการด้านปฐมพยาบาล</a:t>
            </a:r>
            <a:endParaRPr b="1" dirty="0" kern="0" lang="th-TH" sz="28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34" panose="020B0304020202020204" pitchFamily="34" typeface="Cordia New"/>
              <a:cs charset="-34" panose="020B0304020202020204" pitchFamily="34" typeface="Cordia New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>
              <a:buFont charset="2" panose="05000000000000000000" pitchFamily="2" typeface="Wingdings"/>
              <a:buChar char="Ø"/>
            </a:pPr>
            <a:r>
              <a:rPr dirty="0" lang="th-TH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> </a:t>
            </a:r>
            <a:r>
              <a:rPr dirty="0" lang="th-TH" sz="2800">
                <a:solidFill>
                  <a:srgbClr val="0000FF"/>
                </a:solidFill>
                <a:latin charset="-34" panose="020B0304020202020204" pitchFamily="34" typeface="Cordia New"/>
              </a:rPr>
              <a:t>มีเจ้าหน้าที่ที่มีความรู้ ความสามารถในการดูแลผู้ป่วย พร้อมอุปกรณ์ปฐมพยาบาล และอุปกรณ์</a:t>
            </a:r>
            <a:r>
              <a:rPr dirty="0" lang="th-TH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>อื่น</a:t>
            </a:r>
            <a:r>
              <a:rPr dirty="0" lang="en-US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/>
            </a:r>
            <a:br>
              <a:rPr dirty="0" lang="en-US" smtClean="0" sz="2800">
                <a:solidFill>
                  <a:srgbClr val="0000FF"/>
                </a:solidFill>
                <a:latin charset="-34" panose="020B0304020202020204" pitchFamily="34" typeface="Cordia New"/>
              </a:rPr>
            </a:br>
            <a:r>
              <a:rPr dirty="0" lang="en-US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>    </a:t>
            </a:r>
            <a:r>
              <a:rPr dirty="0" lang="th-TH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>ที่</a:t>
            </a:r>
            <a:r>
              <a:rPr dirty="0" lang="th-TH" sz="2800">
                <a:solidFill>
                  <a:srgbClr val="0000FF"/>
                </a:solidFill>
                <a:latin charset="-34" panose="020B0304020202020204" pitchFamily="34" typeface="Cordia New"/>
              </a:rPr>
              <a:t>จำเป็นต่อการดูแลผู้ป่วยเบื้องต้น</a:t>
            </a:r>
          </a:p>
          <a:p>
            <a:pPr>
              <a:buFont charset="2" panose="05000000000000000000" pitchFamily="2" typeface="Wingdings"/>
              <a:buChar char="Ø"/>
            </a:pPr>
            <a:r>
              <a:rPr dirty="0" lang="th-TH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> </a:t>
            </a:r>
            <a:r>
              <a:rPr dirty="0" lang="th-TH" sz="2800">
                <a:solidFill>
                  <a:srgbClr val="0000FF"/>
                </a:solidFill>
                <a:latin charset="-34" panose="020B0304020202020204" pitchFamily="34" typeface="Cordia New"/>
              </a:rPr>
              <a:t>มีแนวทางรับมือ กรณีพบผู้ป่วยติดเชื้อ สามารถกันผู้ติดเชื้อออกจากพื้นที่จัดงานได้สะดวกรวดเร็ว </a:t>
            </a:r>
            <a:r>
              <a:rPr dirty="0" lang="en-US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/>
            </a:r>
            <a:br>
              <a:rPr dirty="0" lang="en-US" smtClean="0" sz="2800">
                <a:solidFill>
                  <a:srgbClr val="0000FF"/>
                </a:solidFill>
                <a:latin charset="-34" panose="020B0304020202020204" pitchFamily="34" typeface="Cordia New"/>
              </a:rPr>
            </a:br>
            <a:r>
              <a:rPr dirty="0" lang="en-US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>    </a:t>
            </a:r>
            <a:r>
              <a:rPr dirty="0" lang="th-TH" smtClean="0" sz="2800">
                <a:solidFill>
                  <a:srgbClr val="0000FF"/>
                </a:solidFill>
                <a:latin charset="-34" panose="020B0304020202020204" pitchFamily="34" typeface="Cordia New"/>
              </a:rPr>
              <a:t>ก่อน</a:t>
            </a:r>
            <a:r>
              <a:rPr dirty="0" lang="th-TH" sz="2800">
                <a:solidFill>
                  <a:srgbClr val="0000FF"/>
                </a:solidFill>
                <a:latin charset="-34" panose="020B0304020202020204" pitchFamily="34" typeface="Cordia New"/>
              </a:rPr>
              <a:t>นำส่งโรงพยาบาล และ/หรือ มีการจัดหาสถานพยาบาลเพื่อรองรับผู้ป่วยกรณีฉุกเฉิน</a:t>
            </a:r>
            <a:endParaRPr dirty="0" lang="th-TH" sz="2800">
              <a:solidFill>
                <a:prstClr val="black"/>
              </a:solidFill>
              <a:latin charset="-34" panose="020B0304020202020204" pitchFamily="34" typeface="Cordia Ne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th-TH" smtClean="0" spc="0" sz="540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ตัวอย่าง</a:t>
            </a:r>
            <a:endParaRPr b="1" cap="none" dirty="0" lang="en-US" spc="0" sz="540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64494" y="4473623"/>
              <a:ext cx="3406702" cy="1731234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b="1" dirty="0" lang="th-TH" sz="480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algn="tl" dir="2700000" dist="38100" rotWithShape="0">
                      <a:schemeClr val="accent2"/>
                    </a:outerShdw>
                  </a:effectLst>
                </a:rPr>
                <a:t>การ</a:t>
              </a:r>
              <a:r>
                <a:rPr b="1" dirty="0" lang="th-TH" smtClean="0" sz="480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algn="tl" dir="2700000" dist="38100" rotWithShape="0">
                      <a:schemeClr val="accent2"/>
                    </a:outerShdw>
                  </a:effectLst>
                </a:rPr>
                <a:t>บริการ</a:t>
              </a:r>
              <a:endParaRPr b="1" dirty="0" lang="en-US" smtClean="0" sz="480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endParaRPr>
            </a:p>
            <a:p>
              <a:pPr algn="ctr"/>
              <a:r>
                <a:rPr b="1" dirty="0" lang="th-TH" smtClean="0" sz="480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algn="tl" dir="2700000" dist="38100" rotWithShape="0">
                      <a:schemeClr val="accent2"/>
                    </a:outerShdw>
                  </a:effectLst>
                </a:rPr>
                <a:t>ด้าน</a:t>
              </a:r>
              <a:r>
                <a:rPr b="1" dirty="0" lang="th-TH" sz="480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algn="tl" dir="2700000" dist="38100" rotWithShape="0">
                      <a:schemeClr val="accent2"/>
                    </a:outerShdw>
                  </a:effectLst>
                </a:rPr>
                <a:t>ปฐมพยาบาล</a:t>
              </a:r>
              <a:endParaRPr b="1" dirty="0" lang="en-US" sz="360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52"/>
          <a:stretch/>
        </p:blipFill>
        <p:spPr>
          <a:xfrm>
            <a:off x="4244601" y="4466988"/>
            <a:ext cx="3984761" cy="22339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49161" y="5816628"/>
            <a:ext cx="1808508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th-TH" smtClean="0" spc="0" sz="540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dir="2700000" dist="38100" rotWithShape="0">
                    <a:schemeClr val="accent2"/>
                  </a:outerShdw>
                </a:effectLst>
              </a:rPr>
              <a:t>ตัวอย่าง</a:t>
            </a:r>
            <a:endParaRPr b="1" cap="none" dirty="0" lang="en-US" spc="0" sz="540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algn="tl" dir="2700000" dist="38100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5041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82" y="4466988"/>
            <a:ext cx="3997094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OO12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ขยะติดเชื้อในสถานที่จัดงาน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จัดงานมีการจัดการขยะติดเชื้อ โดย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มีภาชนะจัดไว้เฉพาะสำหรับรองรับขยะติดเชื้อ มีถุงบรรจุขยะ และป้ายเตือนขยะติดเชื้อ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กระจาย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ใน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สถานที่จัดงานที่จำเป็น อย่างเหมาะสม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มีเจ้าหน้าที่ดูแลที่มีความเข้าใจในการจัดการขยะติดเชื้อ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ขยะติดเชื้อมีการส่งกำจัดในสถานที่ที่ได้มาตรฐานตามกฎหมาย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523004" y="4473623"/>
              <a:ext cx="3289683" cy="17312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ขยะติด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เชื้อ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06" y="4466987"/>
            <a:ext cx="3781748" cy="22404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19906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3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82" y="4466987"/>
            <a:ext cx="3987459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OO13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สุขลักษณะของห้องสุขาในสถานที่จัดงาน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ห้อง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</a:rPr>
              <a:t>สุขามีการจัดเตรียมสิ่งจำเป็นอย่างเพียงพอ ตามกฎหมายกำหนด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</a:rPr>
              <a:t>ห้องสุขาและอุปกรณ์อ่างล้างมือ อุปกรณ์เช็ดมือ และ/หรือเป่าให้มือแห้ง มีความสะอาด ถูกสุขอนามัย สามารถใช้งานได้ตลอดเวลาที่มีการจัดงาน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</a:rPr>
              <a:t>มีสบู่ล้างมือ และกระดาษชำระเพียงพอ ตลอดระยะเวลาการจัด</a:t>
            </a:r>
            <a:r>
              <a:rPr lang="th-TH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งาน</a:t>
            </a:r>
            <a:r>
              <a:rPr lang="en-US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</a:t>
            </a:r>
            <a:r>
              <a:rPr lang="th-TH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endParaRPr lang="en-US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</a:rPr>
              <a:t>น้ำสะอาดพร้อมใช้งานและมีอย่างเพียงพอตลอดเวลาที่จัดงาน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</a:rPr>
              <a:t>มีจำนวนห้องน้ำเพียงพอต่อผู้ร่วมงาน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</a:rPr>
              <a:t>มีถังขยะที่มีฝาปิดมิดชิด อยู่ในสภาพดี ไม่รั่วซึม</a:t>
            </a:r>
            <a:endParaRPr lang="th-TH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19" name="Rectangle 18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90827" y="4583775"/>
              <a:ext cx="3031599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สุขลักษณะ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ของ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ห้อง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สุขา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ใน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888" y="4466987"/>
            <a:ext cx="3795193" cy="22404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37263" y="579948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6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31975" y="4466989"/>
            <a:ext cx="3791970" cy="22404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OO14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การประเมินด้านสุขอนามัยสถานที่จัดงาน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การจัดแบบประเมินผลการใช้บริการสถานที่จัดงาน ในด้านสุขอนามัยเพื่อการป้องกันและควบคุมโรค 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ให้แก่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ผู้จัดงาน หรือผู้เกี่ยวข้องตามความเหมาะสม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มีการเก็บบันทึกผลการประเมิน เพื่อเป็นข้อมูลในการปรับปรุงพัฒนาในอนาคต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477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8" name="Rectangle 17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85591" y="4583775"/>
              <a:ext cx="2642070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ประเมิน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ด้านสุขอนามัย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19" name="Rectangle 18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85591" y="4583775"/>
              <a:ext cx="2642070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การประเมิน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ด้านสุขอนามัย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3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189" y="141051"/>
            <a:ext cx="7734924" cy="5257800"/>
          </a:xfrm>
        </p:spPr>
        <p:txBody>
          <a:bodyPr/>
          <a:lstStyle/>
          <a:p>
            <a:pPr algn="ctr"/>
            <a:r>
              <a:rPr lang="th-TH" sz="60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ด้านการดำเนินการหลังการจัดงานเสร็จสิ้น </a:t>
            </a:r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(</a:t>
            </a:r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Post-Event</a:t>
            </a:r>
            <a:r>
              <a:rPr lang="en-US" sz="59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)</a:t>
            </a:r>
          </a:p>
          <a:p>
            <a:pPr algn="ctr"/>
            <a:r>
              <a:rPr lang="en-US" sz="5900" b="1" i="1" spc="-50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4 </a:t>
            </a:r>
            <a:r>
              <a:rPr lang="th-TH" sz="5900" b="1" i="1" spc="-50" dirty="0">
                <a:solidFill>
                  <a:srgbClr val="FF0000"/>
                </a:solidFill>
                <a:latin typeface="Cordia New" panose="020B0304020202020204" pitchFamily="34" charset="-34"/>
              </a:rPr>
              <a:t>ตัวชี้วัด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417" y="2769951"/>
            <a:ext cx="5388468" cy="32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5" y="4466987"/>
            <a:ext cx="3810000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PE01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การติดตามผลการจัดการด้านสุขอนามัย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วิธีการติดตามประสิทธิผลการจัดการด้านสุขอนามัยของสถานที่จัดงาน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มีการติดตามและวิเคราะห์ผลการตรวจสอบ รวมทั้งผลการประเมินความพึงพอใจที่มีต่อสถานที่จัดงาน</a:t>
            </a: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จาก</a:t>
            </a:r>
            <a: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ผู้เกี่ยวข้อง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เพื่อเป็นข้อมูลนำเข้าสำหรับการปรับปรุงพัฒนา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กรณีเกิดเหตุผิดปกติเกี่ยวข้องกับความปลอดภัยต่อสุขภาพ หรือข้อร้องเรียนด้านสุขอนามัยจากการจัดงาน </a:t>
            </a: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วิเคราะห์หาสาเหตุ และปรับปรุงแก้ไข</a:t>
            </a:r>
            <a:endParaRPr lang="th-TH" sz="26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1031" y="580703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85590" y="4583775"/>
              <a:ext cx="2642070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การติดตาม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ผล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การจัดการ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สุขอนามัย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5591" y="4583775"/>
              <a:ext cx="2642070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การติดตามผล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การจัดการ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ด้านสุขอนามัย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4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5" y="4466988"/>
            <a:ext cx="3817894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PE02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การดูแลรักษาอุปกรณ์ภายหลังการจัดงาน</a:t>
            </a:r>
            <a:endParaRPr lang="th-TH" sz="2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3200" dirty="0">
                <a:solidFill>
                  <a:srgbClr val="0000FF"/>
                </a:solidFill>
                <a:latin typeface="Cordia New" panose="020B0304020202020204" pitchFamily="34" charset="-34"/>
              </a:rPr>
              <a:t>ผลการตรวจสอบความสะอาด และสภาพความพร้อมของอุปกรณ์ที่ใช้ในการจัดงานและจัดเก็บอย่างถูกสุขลักษณะ</a:t>
            </a:r>
            <a:endParaRPr lang="th-TH" sz="32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6" name="Rectangle 15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0870" y="4583775"/>
              <a:ext cx="3411511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การดูแล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รักษา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อุปกรณ์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ภายหลัง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การจัดงาน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19" name="Rectangle 18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00871" y="4583775"/>
              <a:ext cx="3411511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การดูแลรักษา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อุปกรณ์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ภายหลังการจัดงาน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7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6" y="4466988"/>
            <a:ext cx="3955071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PE03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การใช้บริการจากภายนอก (</a:t>
            </a:r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Outsourcing)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8199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มีวิธีการและเกณฑ์ประเมินความพร้อมให้บริการของผู้ให้บริการจากภายนอกและการปฏิบัติตาม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มาตรการ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ด้าน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สุขอนามัย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มีการจัดทำเอกสารข้อมูลเป็นบันทึกผลการประเมินความสามารถในด้านสุขอนามัย และการปฏิบัติ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ตาม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มาตรการ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ของสถานที่จัดงาน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2170" y="597746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04452" y="4768441"/>
              <a:ext cx="300434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การใช้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บริการ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จาก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ภายนอก 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60279" y="4466988"/>
            <a:ext cx="3657600" cy="2240445"/>
            <a:chOff x="4377827" y="4466988"/>
            <a:chExt cx="3657600" cy="2240445"/>
          </a:xfrm>
        </p:grpSpPr>
        <p:sp>
          <p:nvSpPr>
            <p:cNvPr id="30" name="Rectangle 29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04452" y="4768441"/>
              <a:ext cx="300434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การใช้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บริการ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จาก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ภายนอก 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3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5" y="4466988"/>
            <a:ext cx="4016925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Autofit/>
          </a:bodyPr>
          <a:lstStyle/>
          <a:p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PE04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การปรับปรุงพัฒนา ด้านสุขอนามัยสำหรับสถานที่จัดงาน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ผู้บริหาร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สถานที่จัดงาน มีการทบทวนเพื่อการปรับปรุงพัฒนา ดังนี้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มีการทบทวนผลการจัดการด้านสุขอนามัยของสถานที่จัดงาน และมีแผนการปรับปรุง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พัฒนา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จัดงานด้านสุขอนามัย อย่างเหมาะสม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มีการติดตามผลอย่างต่อเนื่อง เพื่อให้แน่ใจว่าสามารถบรรลุตามวัตถุประสงค์และ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เป้าหมาย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ด้าน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สุขอนามัยได้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4206" y="58265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16526" y="4466988"/>
            <a:ext cx="3780201" cy="2240445"/>
            <a:chOff x="4316526" y="4466988"/>
            <a:chExt cx="3780201" cy="2240445"/>
          </a:xfrm>
        </p:grpSpPr>
        <p:sp>
          <p:nvSpPr>
            <p:cNvPr id="16" name="Rectangle 15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16526" y="4583775"/>
              <a:ext cx="3780201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การปรับปรุงพัฒนา 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ด้านสุขอนามัย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สำหรับ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02083" y="4466988"/>
            <a:ext cx="3780202" cy="2240445"/>
            <a:chOff x="4316525" y="4466988"/>
            <a:chExt cx="3780202" cy="2240445"/>
          </a:xfrm>
        </p:grpSpPr>
        <p:sp>
          <p:nvSpPr>
            <p:cNvPr id="19" name="Rectangle 18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16525" y="4583775"/>
              <a:ext cx="3780202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การปรับปรุงพัฒนา 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ด้านสุขอนามัย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สำหรับสถานที่จัดงาน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8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580" y="5863590"/>
            <a:ext cx="10113645" cy="82296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0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spc="-50" dirty="0">
                <a:solidFill>
                  <a:srgbClr val="0000FF"/>
                </a:solidFill>
                <a:latin typeface="Cordia New" panose="020B0304020202020204" pitchFamily="34" charset="-34"/>
              </a:rPr>
              <a:t>Part </a:t>
            </a:r>
            <a:r>
              <a:rPr lang="en-US" sz="7200" b="1" u="sng" spc="-5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2</a:t>
            </a:r>
            <a:endParaRPr lang="en-US" sz="7200" b="1" u="sng" spc="-50" dirty="0">
              <a:solidFill>
                <a:srgbClr val="0000FF"/>
              </a:solidFill>
              <a:latin typeface="Cordia New" panose="020B0304020202020204" pitchFamily="34" charset="-34"/>
            </a:endParaRPr>
          </a:p>
          <a:p>
            <a:pPr algn="ctr"/>
            <a:r>
              <a:rPr lang="th-TH" sz="5400" b="1" spc="-50" dirty="0">
                <a:latin typeface="Cordia New" panose="020B0304020202020204" pitchFamily="34" charset="-34"/>
              </a:rPr>
              <a:t>การจัดงานแบบไฮบริดสำหรับสถานที่จัดงาน </a:t>
            </a:r>
            <a:r>
              <a:rPr lang="en-US" sz="5400" b="1" spc="-50" dirty="0" smtClean="0">
                <a:latin typeface="Cordia New" panose="020B0304020202020204" pitchFamily="34" charset="-34"/>
              </a:rPr>
              <a:t>(Hybrid)</a:t>
            </a:r>
          </a:p>
          <a:p>
            <a:pPr algn="ctr"/>
            <a:r>
              <a:rPr lang="en-US" sz="5400" b="1" spc="-5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15 </a:t>
            </a:r>
            <a:r>
              <a:rPr lang="th-TH" sz="5400" b="1" spc="-5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ตัวชี้วัด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74" y="2877128"/>
            <a:ext cx="5727051" cy="31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9504" y="286602"/>
            <a:ext cx="10765936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36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</a:t>
            </a:r>
            <a:r>
              <a:rPr lang="th-TH" sz="36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ข้อมูลสถานประกอบการ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ที่ต้องการขอการรับรองให้ครบถ้วน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504700"/>
              </p:ext>
            </p:extLst>
          </p:nvPr>
        </p:nvGraphicFramePr>
        <p:xfrm>
          <a:off x="688687" y="1943469"/>
          <a:ext cx="10905566" cy="34988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ชื่อสถานประกอบการ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ที่อยู่</a:t>
                      </a: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ตามใบจดทะเบียนนิติบุคคล</a:t>
                      </a: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3200" b="1" kern="1200" baseline="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หรือ ตามใบ รร</a:t>
                      </a: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. 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45" y="251835"/>
            <a:ext cx="7734924" cy="5257800"/>
          </a:xfrm>
        </p:spPr>
        <p:txBody>
          <a:bodyPr/>
          <a:lstStyle/>
          <a:p>
            <a:pPr algn="ctr"/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ด้านการวางแผนและ</a:t>
            </a:r>
            <a:r>
              <a:rPr lang="th-TH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เตรียมการ</a:t>
            </a:r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จัดงาน (</a:t>
            </a:r>
            <a:r>
              <a:rPr lang="en-US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Pre-Event)</a:t>
            </a:r>
          </a:p>
          <a:p>
            <a:pPr algn="ctr"/>
            <a:r>
              <a:rPr lang="en-US" sz="5900" b="1" i="1" spc="-50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8 </a:t>
            </a:r>
            <a:r>
              <a:rPr lang="th-TH" sz="5900" b="1" i="1" spc="-50" dirty="0">
                <a:solidFill>
                  <a:srgbClr val="FF0000"/>
                </a:solidFill>
                <a:latin typeface="Cordia New" panose="020B0304020202020204" pitchFamily="34" charset="-34"/>
              </a:rPr>
              <a:t>ตัวชี้วัด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32" y="3137854"/>
            <a:ext cx="7567037" cy="26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13" y="4466988"/>
            <a:ext cx="3897152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r"/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PrE01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แผนงานรองรับการจัดงานแบบ</a:t>
            </a:r>
            <a:r>
              <a:rPr lang="th-TH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ผสมผสาน</a:t>
            </a:r>
            <a:r>
              <a:rPr lang="en-US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เทคโนโลยี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การสื่อสาร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พิจารณาจัดทำแผนงานรองรับการจัดงานแบบผสมผสานการใช้เทคโนโลยีสื่อสารเพื่อการดำเนินธุรกิจที่ยั่งยื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มีแผนการตลาดเพื่อประชาสัมพันธ์ผ่านสื่อต่างๆ ที่สามารถดึงดูดความสนใจในการเลือกใช้บริการสถานที่จัดงาน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มีแผนงานปรับปรุงพัฒนาสถานที่จัดงานอย่างต่อเนื่อง เพื่อรองรับการจัดงานในรูปแบบการใช้เทคโนโลยีผสมผสาน</a:t>
            </a:r>
            <a:endParaRPr lang="th-TH" sz="26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0185" y="58690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2630" y="4466988"/>
            <a:ext cx="3667992" cy="2240445"/>
            <a:chOff x="4372630" y="4466988"/>
            <a:chExt cx="3667992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2630" y="4583775"/>
              <a:ext cx="3667992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แผนงาน</a:t>
              </a:r>
              <a:r>
                <a:rPr lang="th-TH" sz="6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รองรับ</a:t>
              </a:r>
              <a:endParaRPr lang="en-US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6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</a:t>
              </a:r>
              <a:r>
                <a:rPr lang="th-TH" sz="6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งานฯ</a:t>
              </a:r>
              <a:endParaRPr lang="en-US" sz="4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58188" y="4466988"/>
            <a:ext cx="3667992" cy="2240445"/>
            <a:chOff x="4372630" y="4466988"/>
            <a:chExt cx="3667992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72630" y="4583775"/>
              <a:ext cx="3667992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แผนงานรองรับ</a:t>
              </a:r>
              <a:endParaRPr lang="en-US" sz="6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การจัดงานฯ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1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3" y="4466987"/>
            <a:ext cx="3803546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PrE02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ความพร้อมด้านบุคลากรรองรับการจัด</a:t>
            </a:r>
            <a:r>
              <a:rPr lang="th-TH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ผสมผสานเทคโนโลยีการสื่อสาร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วิธีการสรรหาบุคลากรหรือจัดหาบุคลากรที่มีความรู้ความสามารถด้านการจัดงานที่ผสมผสานการใช้</a:t>
            </a: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เทคโนโลยี</a:t>
            </a:r>
            <a: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การสื่อสาร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 มีแนวทางการพิจารณาคุณสมบัติของบุคลากรที่เหมาะสม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มี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แนวทางในการสรรหาบุคลากรที่มีความรู้ความสามารถเหมาะสม ตามความจำเป็น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แนวทางในการจัดหาบุคลากรจากภายนอก หรือ </a:t>
            </a:r>
            <a:r>
              <a:rPr lang="en-US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Partner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ที่มีทักษะ ความรู้ ความสามารถ อย่างเหมาะสม</a:t>
            </a:r>
            <a:endParaRPr lang="th-TH" sz="26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0331" y="4583775"/>
              <a:ext cx="3132589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</a:t>
              </a:r>
              <a:r>
                <a:rPr lang="th-TH" sz="6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พร้อม</a:t>
              </a:r>
            </a:p>
            <a:p>
              <a:pPr algn="ctr"/>
              <a:r>
                <a:rPr lang="th-TH" sz="6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ด้านบุคลากร</a:t>
              </a:r>
              <a:endParaRPr lang="en-US" sz="4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0331" y="4583775"/>
              <a:ext cx="3132589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ความพร้อม</a:t>
              </a:r>
            </a:p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ด้านบุคลากร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1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5" y="4466987"/>
            <a:ext cx="3817894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PrE03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การพัฒนาความสามารถบุคลากร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พัฒนาความสามารถของบุคลากรรองรับการจัดงานในรูปหลากหลายรูปแบบและผสมผสานการใช้เทคโนโลยีการสื่อสาร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มีการกำหนดหลักสูตรฝึกอบรมที่จำเป็นต่อการพัฒนาทักษะ ความสามารถในรูปแบบต่างๆ ตามลักษณะหน้าที่ความรับผิดชอบ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มีแผน และบันทึกการจัดฝึกอบรมประจำปี สำหรับบุคลากรตามที่กำหนด</a:t>
            </a:r>
            <a:endParaRPr lang="th-TH" sz="26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48159" y="4583775"/>
              <a:ext cx="3316934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6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พัฒนา</a:t>
              </a:r>
            </a:p>
            <a:p>
              <a:pPr algn="ctr"/>
              <a:r>
                <a:rPr lang="th-TH" sz="60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ความสามารถ</a:t>
              </a:r>
              <a:endParaRPr lang="en-US" sz="44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48159" y="4583775"/>
              <a:ext cx="3316934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การพัฒนา</a:t>
              </a:r>
            </a:p>
            <a:p>
              <a:pPr algn="ctr"/>
              <a:r>
                <a:rPr lang="th-TH" sz="60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ความสามารถ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6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44" y="4466987"/>
            <a:ext cx="3901010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PrE04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โครงสร้างพื้นฐานสำหรับการจัด</a:t>
            </a:r>
            <a:r>
              <a:rPr lang="th-TH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ผสมผสานเทคโนโลยีการสื่อสาร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มีการทบทวนความพร้อมของสถานที่จัดงาน โครงสร้างพื้นฐาน เครื่องมือ และอุปกรณ์สื่อสาร หรือสิ่งที่</a:t>
            </a: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จำเป็น</a:t>
            </a:r>
            <a: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ต่อ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การจัดงานแบบผสมผสานเทคโนโลยีของสถานที่จัดงาน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มีแนวทางในการจัดหาผู้ให้บริการจากภายนอก (</a:t>
            </a:r>
            <a:r>
              <a:rPr lang="en-US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Outsourcing)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กรณีที่จำเป็น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มีผลการติดตามตรวจสอบและทดสอบความพร้อมก่อนการจัดงานทุกครั้ง</a:t>
            </a:r>
            <a:endParaRPr lang="th-TH" sz="26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5223" y="4583775"/>
              <a:ext cx="346280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โครงสร้าง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พื้นฐาน</a:t>
              </a: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สำหรับ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การจัดงาน</a:t>
              </a:r>
              <a:endPara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75223" y="4583775"/>
              <a:ext cx="346280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โครงสร้างพื้นฐาน</a:t>
              </a: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สำหรับการจัดงาน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5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73" y="4466988"/>
            <a:ext cx="4000795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PrE05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ความพร้อมด้านเทคโนโลยีสารสนเทศ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สถานที่จัดงานมีความพร้อมด้านเทคโนโลยีสารสนเทศ หรือมีแนวทางสำหรับการประสานงาน 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สื่อสาร หรือการสนับสนุนผู้จัดงาน เกี่ยวกับข้อมูลด้านเทคโนโลยีสารสนเทศ เพื่อ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สนับสนุน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จัดงาน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5216" y="578410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425111"/>
            <a:chOff x="4377827" y="4466988"/>
            <a:chExt cx="3657600" cy="2425111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67771" y="4583775"/>
              <a:ext cx="2877711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พร้อม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ด้านเทคโนโลยี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สารสนเทศ</a:t>
              </a:r>
              <a:endPara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425111"/>
            <a:chOff x="4377827" y="4466988"/>
            <a:chExt cx="3657600" cy="2425111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67771" y="4583775"/>
              <a:ext cx="2877711" cy="2308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ความพร้อม</a:t>
              </a:r>
              <a:endPara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ด้านเทคโนโลยี</a:t>
              </a:r>
              <a:endPara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สารสนเทศ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7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2" y="4466988"/>
            <a:ext cx="3925017" cy="22475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PrE06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นโยบายการรักษาความปลอดภัยของข้อมูลส่วนบุคคล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มีการกำหนดมาตรการรักษาความปลอดภัยของข้อมูลส่วนบุคคล (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Personal 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Data Privacy Policy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แนวทางในการสื่อสารมาตรการด้านการรักษาความปลอดภัยของข้อมูลให้แก่ผู้เกี่ยวข้องได้รับทราบ</a:t>
            </a:r>
            <a:endParaRPr lang="th-TH" sz="28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8851" y="582659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80645" y="4583775"/>
              <a:ext cx="3651961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นโยบายการ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รักษา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ปลอดภัย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ของ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ข้อมูลส่วนบุคคล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80646" y="4583775"/>
              <a:ext cx="3651961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นโยบายการ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รักษาความปลอดภัย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ของข้อมูลส่วนบุคคล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5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6" y="4466988"/>
            <a:ext cx="3955071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PrE07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การจัดการผู้ให้บริการจากภายนอก (</a:t>
            </a:r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Outsourcing)</a:t>
            </a:r>
            <a:endParaRPr lang="th-TH" sz="44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82370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ใช้บริการจากภายนอกสำหรับการจัดงานแบบผสมผสานเทคโนโลยีการสื่อสาร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มีหลักเกณฑ์สำหรับการคัดเลือกผู้ให้บริการที่เกี่ยวข้อง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มีรายการผู้ให้บริการจากภายนอก ที่สามารถรองรับการจัดงานหลากหลายรูปแบบ เพื่อ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อำนวยความสะดวก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ต่อ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ผู้จัด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งาน</a:t>
            </a:r>
            <a:endParaRPr lang="en-US" sz="2800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5497" y="582659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65741" y="4583775"/>
              <a:ext cx="2481769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จัดการ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ผู้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ให้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บริการ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จาก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ภายนอก 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65741" y="4583775"/>
              <a:ext cx="2481770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จัดการ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ผู้ให้บริการ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จาก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ภายนอก 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224852" y="4466989"/>
            <a:ext cx="3965810" cy="22404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PrE08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คู่มือเกี่ยวกับสถานที่จัดงาน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เอกสารข้อมูลจัดไว้พร้อมให้บริการระหว่างการจัดงานแบบผสมผสานเทคโนโลยีการสื่อสาร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แผนผังแสดงพื้นที่และอุปกรณ์ที่จำเป็น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ขั้นตอน วิธีการใช้งานอุปกรณ์และสิ่งอำนวยความสะดวกของสถานที่จัดงาน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ผู้ให้การสนับสนุน ผู้จัดงาน ทั้งบุคลากรของสถานที่จัดงาน หรือผู้ให้บริการพร้อมหมายเลขโทรศัพท์ 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หรือ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ช่องทางที่สามารถติดต่อได้</a:t>
            </a:r>
            <a:endParaRPr lang="en-US" sz="2800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03503" y="585297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64991" y="4583775"/>
              <a:ext cx="3283271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คู่มือ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เกี่ยวกับ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 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2737" y="4583775"/>
              <a:ext cx="312777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คู่มือ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เกี่ยวกับ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3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189" y="506668"/>
            <a:ext cx="7734924" cy="5257800"/>
          </a:xfrm>
        </p:spPr>
        <p:txBody>
          <a:bodyPr/>
          <a:lstStyle/>
          <a:p>
            <a:pPr algn="ctr"/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ด้านการดำเนินการระหว่างการจัด</a:t>
            </a:r>
            <a:r>
              <a:rPr lang="th-TH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งาน</a:t>
            </a:r>
            <a:r>
              <a:rPr lang="en-US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 </a:t>
            </a:r>
            <a:r>
              <a:rPr lang="th-TH" sz="60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(</a:t>
            </a:r>
            <a:r>
              <a:rPr lang="en-US" sz="60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Onsite Operation)</a:t>
            </a:r>
            <a:br>
              <a:rPr lang="en-US" sz="60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en-US" sz="6000" b="1" i="1" spc="-50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4 </a:t>
            </a:r>
            <a:r>
              <a:rPr lang="th-TH" sz="6000" b="1" i="1" spc="-50" dirty="0">
                <a:solidFill>
                  <a:srgbClr val="FF0000"/>
                </a:solidFill>
                <a:latin typeface="Cordia New" panose="020B0304020202020204" pitchFamily="34" charset="-34"/>
              </a:rPr>
              <a:t>ตัวชี้วัด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100" y="3283094"/>
            <a:ext cx="6089102" cy="27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กรอกข้อมูลของผู้จัดเตรียมข้อมูล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40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644828"/>
              </p:ext>
            </p:extLst>
          </p:nvPr>
        </p:nvGraphicFramePr>
        <p:xfrm>
          <a:off x="683374" y="1941705"/>
          <a:ext cx="10905566" cy="3989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ชื่อ-นามสกุล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ตำแหน่ง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โทรศัพท์มือถือ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E-mail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6" y="4466987"/>
            <a:ext cx="3983993" cy="22341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OO01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บุคลากรสนับสนุนการจัดงาน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บุคลากรที่มีความรู้ ความสามารถ ให้การสนับสนุนผู้จัดงาน และ/หรือผู้เกี่ยวข้องตลอดระยะเวลาการจัดงาน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ผู้ดูแลอุปกรณ์ที่เกี่ยวข้อง พื้นที่จัดงาน ระบบไฟฟ้า หรือสิ่งอำนวยความสะดวกของสถานที่จัดงาน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ผู้สื่อสาร ประสานงานกับผู้จัดงานหรือผู้เกี่ยวข้อง มีทักษะและสามารถตัดสินใจได้ในกรณีที่จำเป็น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** ผู้ปฏิบัติหน้าที่อาจเป็นบุคลากรของสถานที่จัดงาน และ/หรือผู้ให้บริการจากภายนอก ตามความเหมาะสมกับลักษณะงาน</a:t>
            </a:r>
            <a:endParaRPr lang="en-US" sz="2400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64804" y="4583775"/>
              <a:ext cx="348364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บุคลากร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สนับสนุน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</a:t>
              </a:r>
              <a:endPara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64804" y="4583775"/>
              <a:ext cx="348364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บุคลากรสนับสนุน</a:t>
              </a:r>
              <a:endPara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การจัดงาน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2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6" y="4466988"/>
            <a:ext cx="3817894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OO02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พื้นที่ให้บริการในสถานที่จัดงาน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แผนผังแสดงพื้นที่ให้บริการ และระบุขนาดของพื้นที่อย่างชัดเจน เป็นไปตามที่มีการกำหนด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หรือ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วางแผน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ร่วมกับผู้จัดงานก่อนการจัดงาน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พื้นที่จัดงานแต่ละชุด มีขนาดเพียงพอเหมาะสม สามารถรองรับการจัดงานแบบผสมผสาน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เทคโนโลยี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สื่อสาร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ได้</a:t>
            </a:r>
            <a:endParaRPr lang="en-US" sz="2800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6669" y="582659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61786" y="4583775"/>
              <a:ext cx="32896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พื้นที่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ให้บริการ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36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61786" y="4583775"/>
              <a:ext cx="32896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พื้นที่</a:t>
              </a:r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ให้บริการ</a:t>
              </a:r>
              <a:endPara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8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ใน</a:t>
              </a:r>
              <a:r>
                <a:rPr lang="th-TH" sz="48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94829" y="4466987"/>
            <a:ext cx="3955040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OO03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การยินยอมให้เปิดเผยข้อมูลส่วนบุคคล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45734"/>
            <a:ext cx="1047143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หลักฐานแสดงผลการชี้แจงมาตรการรักษาความปลอดภัยของข้อมูลส่วนบุคคล (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Personal Data Privacy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หลักฐานการรับทราบมาตรการ แก่ผู้จัดงาน หรือผู้ใช้บริการ ก่อนงานเริ่ม และ/หรือ หลักฐานการยินยอม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ให้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เปิดเผย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ข้อมูลส่วนบุคคล ในกรณีที่จำเป็น</a:t>
            </a:r>
            <a:endParaRPr lang="en-US" sz="2800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3106" y="582659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30099" y="4583775"/>
              <a:ext cx="2953053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ยินยอม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ให้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เปิดเผย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ข้อมูล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ส่วน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บุคคล</a:t>
              </a:r>
              <a:endParaRPr lang="en-US" sz="32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30100" y="4583775"/>
              <a:ext cx="2953053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การยินยอม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ให้เปิดเผยข้อมูล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ส่วนบุคคล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2" y="4466988"/>
            <a:ext cx="4019056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OO04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การรองรับเหตุผิดปกติระหว่างการจัดงาน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45734"/>
            <a:ext cx="1082370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กรณี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ที่มีความผิดปกติระหว่างการจัดงาน สถานที่จัดงานแบบผสมผสานเทคโนโลยีการสื่อสาร สถานที่จัดงานมีความพร้อมรับมือต่อสถานการณ์ ดังนี้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มีเจ้าหน้าที่ที่สามารถตอบสนอง ประสานงาน และสามารถตัดสินใจจัดการปัญหาได้ทันท่วงที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มีเอกสารข้อมูลเหตุการณ์ผิดปกติ การสอบสวนหาสาเหตุ และสิ่งที่ดำเนินการแก้ไข เป็นเอกสาร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</a:rPr>
              <a:t>** เหตุการณ์ผิดปกติที่อาจเกิดขึ้นได้ระหว่างการจัดงาน เช่น ไฟฟ้าดับ สัญญาณอินเทอร์เน็ตของเครื่อข่ายที่สถานที่จัดงานใช้บริการล่ม เป็นต้น</a:t>
            </a:r>
            <a:endParaRPr lang="en-US" sz="2400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3862" y="56648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2042" y="4583775"/>
              <a:ext cx="25891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รองรับ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เหตุ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ผิดปกติ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12042" y="4583775"/>
              <a:ext cx="25891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การรองรับ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เหตุผิดปกติ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7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266" y="371475"/>
            <a:ext cx="7734924" cy="5257800"/>
          </a:xfrm>
        </p:spPr>
        <p:txBody>
          <a:bodyPr/>
          <a:lstStyle/>
          <a:p>
            <a:pPr algn="ctr"/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ด้านการดำเนินการ</a:t>
            </a:r>
            <a:r>
              <a:rPr lang="th-TH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ภายหลัง</a:t>
            </a:r>
            <a:r>
              <a:rPr lang="en-US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/>
            </a:r>
            <a:br>
              <a:rPr lang="en-US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th-TH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การ</a:t>
            </a:r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จัดงานเสร็จสิ้น (</a:t>
            </a:r>
            <a:r>
              <a:rPr lang="en-US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Post-Event)</a:t>
            </a:r>
            <a:r>
              <a:rPr lang="en-US" sz="60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/>
            </a:r>
            <a:br>
              <a:rPr lang="en-US" sz="60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en-US" sz="6000" b="1" i="1" spc="-50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3 </a:t>
            </a:r>
            <a:r>
              <a:rPr lang="th-TH" sz="6000" b="1" i="1" spc="-50" dirty="0">
                <a:solidFill>
                  <a:srgbClr val="FF0000"/>
                </a:solidFill>
                <a:latin typeface="Cordia New" panose="020B0304020202020204" pitchFamily="34" charset="-34"/>
              </a:rPr>
              <a:t>ตัวชี้วัด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417" y="3000375"/>
            <a:ext cx="5388468" cy="32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5" y="4466987"/>
            <a:ext cx="3810000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PE01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การติดตามประสิทธิผลการให้บริการสถานที่จัดงานรองรับการจัดงานแบบผสมผสานเทคโนโลยีการสื่อสาร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มีการประเมินผลการให้บริการของบุคลากร สถานที่ อุปกรณ์และโครงสร้างพื้นฐานที่เกี่ยวข้อง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กับ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จัดงานแบบผสมผสานเทคโนโลยีการสื่อสารที่ผ่านมา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การติดตามประเมินความพึงพอใจที่มีต่อสถานที่จัดงาน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11031" y="58265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9255" y="4583775"/>
              <a:ext cx="257474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ติดตาม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ประสิทธิผล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19255" y="4583775"/>
              <a:ext cx="257474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การติดตาม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ประสิทธิผล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1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6" y="4466988"/>
            <a:ext cx="3955071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PE02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การใช้บริการจากภายนอก (</a:t>
            </a:r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Outsourcing)</a:t>
            </a:r>
            <a:endParaRPr lang="th-TH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วิธีการและเกณฑ์ประเมินคุณภาพการให้บริการจากบุคคลหรือหน่วยงานภายนอก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มีผลการประเมินคุณภาพการให้บริการตามข้อตกลงหรือสัญญา หรือตามหน้าที่ที่ได้รับมอบหมาย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5497" y="582659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04452" y="4583775"/>
              <a:ext cx="300434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การใช้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บริการ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จาก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ภายนอก 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04453" y="4583775"/>
              <a:ext cx="300434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การใช้บริการ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จากภายนอก 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2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5" y="4466988"/>
            <a:ext cx="4016925" cy="22404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PE03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การปรับปรุงพัฒนาสถานที่จัด</a:t>
            </a:r>
            <a:r>
              <a:rPr lang="th-TH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ผสมผสานเทคโนโลยีการสื่อสาร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ผู้บริหาร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สถานที่จัดงาน มีการทบทวนเพื่อการปรับปรุงพัฒนา ดังนี้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แผนงานการปรับปรุงพัฒนาสถานที่จัดงานเพื่อรองรับการจัดงานแบบผสมผสานการใช้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เทคโนโลยี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การ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สื่อสารอย่างต่อเนื่อง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มีการติดตามผลอย่างต่อเนื่อง เพื่อให้แน่ใจว่าสามารถบรรลุตามวัตถุประสงค์และเป้าหมายได้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8453" y="582659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77827" y="4466988"/>
            <a:ext cx="3657600" cy="2240445"/>
            <a:chOff x="4377827" y="4466988"/>
            <a:chExt cx="3657600" cy="2240445"/>
          </a:xfrm>
        </p:grpSpPr>
        <p:sp>
          <p:nvSpPr>
            <p:cNvPr id="17" name="Rectangle 1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42311" y="4583775"/>
              <a:ext cx="272863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ปรับปรุง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พัฒนา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63385" y="4466988"/>
            <a:ext cx="3657600" cy="2240445"/>
            <a:chOff x="4377827" y="4466988"/>
            <a:chExt cx="3657600" cy="2240445"/>
          </a:xfrm>
        </p:grpSpPr>
        <p:sp>
          <p:nvSpPr>
            <p:cNvPr id="27" name="Rectangle 26"/>
            <p:cNvSpPr/>
            <p:nvPr/>
          </p:nvSpPr>
          <p:spPr>
            <a:xfrm>
              <a:off x="4377827" y="4466988"/>
              <a:ext cx="3657600" cy="22404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42312" y="4583775"/>
              <a:ext cx="272863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ปรับปรุง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พัฒนา</a:t>
              </a:r>
              <a:endPara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0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7280" y="2356617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 smtClean="0">
                <a:cs typeface="+mn-cs"/>
              </a:rPr>
              <a:t/>
            </a:r>
            <a:br>
              <a:rPr lang="en-US" sz="8800" b="1" dirty="0" smtClean="0">
                <a:cs typeface="+mn-cs"/>
              </a:rPr>
            </a:br>
            <a:r>
              <a:rPr lang="th-TH" sz="8800" b="1" dirty="0" smtClean="0">
                <a:cs typeface="+mn-cs"/>
              </a:rPr>
              <a:t>จบการนำเสนอ</a:t>
            </a:r>
            <a:br>
              <a:rPr lang="th-TH" sz="8800" b="1" dirty="0" smtClean="0">
                <a:cs typeface="+mn-cs"/>
              </a:rPr>
            </a:br>
            <a:r>
              <a:rPr lang="en-US" b="1" dirty="0" smtClean="0">
                <a:cs typeface="+mn-cs"/>
              </a:rPr>
              <a:t/>
            </a:r>
            <a:br>
              <a:rPr lang="en-US" b="1" dirty="0" smtClean="0">
                <a:cs typeface="+mn-cs"/>
              </a:rPr>
            </a:b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ขอความกรุณา </a:t>
            </a: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Resize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 หรือ </a:t>
            </a: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File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ก่อนส่งด้วยครับ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en-US" sz="7300" b="1" dirty="0"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1" y="3886680"/>
            <a:ext cx="9870140" cy="1373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7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610988"/>
              </p:ext>
            </p:extLst>
          </p:nvPr>
        </p:nvGraphicFramePr>
        <p:xfrm>
          <a:off x="179882" y="382166"/>
          <a:ext cx="11767278" cy="58427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6220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8092"/>
                <a:gridCol w="2638268"/>
              </a:tblGrid>
              <a:tr h="99500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48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r>
                        <a:rPr lang="th-TH" sz="4800" b="1" dirty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ในการตรวจ</a:t>
                      </a:r>
                      <a:r>
                        <a:rPr lang="th-TH" sz="48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ประเมิน</a:t>
                      </a:r>
                      <a:r>
                        <a:rPr lang="en-US" sz="48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4400" b="1" kern="1200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2HY</a:t>
                      </a:r>
                      <a:endParaRPr lang="en-US" sz="4400" dirty="0">
                        <a:solidFill>
                          <a:srgbClr val="0033CC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2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ด้านการประเมิน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การจัดการด้านสุขอนามัย 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Hygiene)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+mn-cs"/>
                        </a:rPr>
                        <a:t>การจัดงานแบบไฮบริด 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Hybrid)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+mn-cs"/>
                        </a:rPr>
                        <a:t>ด้านการวางแผนและเตรียมการจัดงาน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+mn-cs"/>
                        </a:rPr>
                        <a:t> (</a:t>
                      </a:r>
                      <a:r>
                        <a:rPr lang="en-US" sz="3200" dirty="0" err="1" smtClean="0">
                          <a:effectLst/>
                          <a:latin typeface="Cordia New" panose="020B0304020202020204" pitchFamily="34" charset="-34"/>
                          <a:cs typeface="+mn-cs"/>
                        </a:rPr>
                        <a:t>PrE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+mn-cs"/>
                        </a:rPr>
                        <a:t>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10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8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+mn-cs"/>
                        </a:rPr>
                        <a:t>ด้านการจัดการระหว่างการจัดงาน</a:t>
                      </a:r>
                      <a:r>
                        <a:rPr lang="en-US" sz="3200" baseline="0" dirty="0" smtClean="0">
                          <a:effectLst/>
                          <a:latin typeface="Cordia New" panose="020B0304020202020204" pitchFamily="34" charset="-34"/>
                          <a:cs typeface="+mn-cs"/>
                        </a:rPr>
                        <a:t> (OO)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+mn-cs"/>
                        </a:rPr>
                        <a:t>ด้านการดำเนินการหลังการจัดงานเสร็จสิ้น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+mn-cs"/>
                        </a:rPr>
                        <a:t> (PE)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รวมตัวชี้วัดและคะแนนเต็ม</a:t>
                      </a:r>
                      <a:endParaRPr lang="en-US" sz="36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4000" b="1" kern="1200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28</a:t>
                      </a:r>
                      <a:endParaRPr lang="en-US" sz="4000" b="1" kern="1200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4000" b="1" kern="1200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15</a:t>
                      </a:r>
                      <a:endParaRPr lang="en-US" sz="4000" b="1" kern="1200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4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40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+mn-cs"/>
                        </a:rPr>
                        <a:t>เกณฑ์คะแนนที่ผ่านมาตรฐาน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40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28 </a:t>
                      </a:r>
                      <a:r>
                        <a:rPr lang="th-TH" sz="4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40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4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 </a:t>
                      </a:r>
                      <a:r>
                        <a:rPr lang="th-TH" sz="40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40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764477" y="5425721"/>
            <a:ext cx="9589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และ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580" y="5863590"/>
            <a:ext cx="10113645" cy="82296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4"/>
          <a:stretch/>
        </p:blipFill>
        <p:spPr>
          <a:xfrm>
            <a:off x="4785710" y="3104172"/>
            <a:ext cx="2620580" cy="27594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80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spc="-50" dirty="0">
                <a:solidFill>
                  <a:srgbClr val="0000FF"/>
                </a:solidFill>
                <a:latin typeface="Cordia New" panose="020B0304020202020204" pitchFamily="34" charset="-34"/>
              </a:rPr>
              <a:t>Part 1</a:t>
            </a:r>
          </a:p>
          <a:p>
            <a:pPr algn="ctr"/>
            <a:r>
              <a:rPr lang="th-TH" sz="5400" b="1" spc="-50" dirty="0">
                <a:latin typeface="Cordia New" panose="020B0304020202020204" pitchFamily="34" charset="-34"/>
              </a:rPr>
              <a:t>การจัดการด้านสุขอนามัยสำหรับสถานที่จัดงาน (</a:t>
            </a:r>
            <a:r>
              <a:rPr lang="en-US" sz="5400" b="1" spc="-50" dirty="0" smtClean="0">
                <a:latin typeface="Cordia New" panose="020B0304020202020204" pitchFamily="34" charset="-34"/>
              </a:rPr>
              <a:t>Hygiene)</a:t>
            </a:r>
          </a:p>
          <a:p>
            <a:pPr algn="ctr"/>
            <a:r>
              <a:rPr lang="en-US" sz="5400" b="1" spc="-5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28 </a:t>
            </a:r>
            <a:r>
              <a:rPr lang="th-TH" sz="5400" b="1" spc="-5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ตัวชี้วัด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45" y="446707"/>
            <a:ext cx="7734924" cy="5257800"/>
          </a:xfrm>
        </p:spPr>
        <p:txBody>
          <a:bodyPr/>
          <a:lstStyle/>
          <a:p>
            <a:pPr algn="ctr"/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การวางแผนและเตรียมการจัดงาน (</a:t>
            </a:r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Pre-Event, </a:t>
            </a:r>
            <a:r>
              <a:rPr lang="en-US" sz="5900" b="1" i="1" spc="-50" dirty="0" err="1">
                <a:solidFill>
                  <a:schemeClr val="tx1"/>
                </a:solidFill>
                <a:latin typeface="Cordia New" panose="020B0304020202020204" pitchFamily="34" charset="-34"/>
              </a:rPr>
              <a:t>PrE</a:t>
            </a:r>
            <a:r>
              <a:rPr lang="en-US" sz="59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)</a:t>
            </a:r>
          </a:p>
          <a:p>
            <a:pPr algn="ctr"/>
            <a:r>
              <a:rPr lang="en-US" sz="5900" b="1" i="1" spc="-5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</a:t>
            </a:r>
            <a:r>
              <a:rPr lang="th-TH" sz="5900" b="1" i="1" spc="-50" dirty="0">
                <a:solidFill>
                  <a:srgbClr val="FF0000"/>
                </a:solidFill>
                <a:latin typeface="Cordia New" panose="020B0304020202020204" pitchFamily="34" charset="-34"/>
              </a:rPr>
              <a:t>ตัวชี้วัด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32" y="3287757"/>
            <a:ext cx="7567037" cy="26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252394" y="4572000"/>
            <a:ext cx="3923306" cy="21354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PrE01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แผนการตลาดรองรับด้านสุขอนามัย</a:t>
            </a:r>
            <a:endParaRPr lang="en-US" sz="2800" b="1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มี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การพิจารณาจัดทำแผนการตลาดที่สามารถรับมือต่อผลกระทบด้าน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สุขอนามัยเพื่อ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การดำเนิน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ธุรกิจ</a:t>
            </a:r>
            <a:b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</a:b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    ของ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</a:rPr>
              <a:t>สถานที่จัดงานอย่างยั่งยืน</a:t>
            </a:r>
            <a:endParaRPr lang="th-TH" sz="24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99120" y="4572000"/>
            <a:ext cx="3768980" cy="2135433"/>
            <a:chOff x="8283354" y="4141775"/>
            <a:chExt cx="3768980" cy="2471066"/>
          </a:xfrm>
        </p:grpSpPr>
        <p:sp>
          <p:nvSpPr>
            <p:cNvPr id="13" name="Rectangle 12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83354" y="4473623"/>
              <a:ext cx="3768980" cy="159545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แผนการตลาด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รองรับด้านสุขอนามัย</a:t>
              </a:r>
              <a:endPara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25559" y="575275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ปรับธุรกิจท่องเที่ยววิถีใหม่ สร้างความมั่นใจด้วยสัญลักษณ์ SHA - smeone  เพิ่มโอกาสให้ SME ไท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17" y="4572000"/>
            <a:ext cx="3862025" cy="21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61379" y="575275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0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2_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3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4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5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6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7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8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9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0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1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2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3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4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5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6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7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8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29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0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2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8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9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2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3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4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5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6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7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48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49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0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5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2659</Words>
  <Application>Microsoft Office PowerPoint</Application>
  <PresentationFormat>Widescreen</PresentationFormat>
  <Paragraphs>434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Calibri Light</vt:lpstr>
      <vt:lpstr>Cordia New</vt:lpstr>
      <vt:lpstr>Symbol</vt:lpstr>
      <vt:lpstr>TH SarabunPSK</vt:lpstr>
      <vt:lpstr>Wingdings</vt:lpstr>
      <vt:lpstr>Retrospect</vt:lpstr>
      <vt:lpstr>1_Retrospect</vt:lpstr>
      <vt:lpstr>2_Retrospect</vt:lpstr>
      <vt:lpstr>มาตรฐาน 2HY (Hygiene &amp; Hybrid)   การจัดการด้านสุขอนามัยสำหรับสถานที่จัดงาน (Hygiene)  การจัดงานแบบไฮบริดสำหรับสถานที่จัดงาน (Hybrid)   ฉบับปี 2564</vt:lpstr>
      <vt:lpstr>มาตรฐาน 2HY (Hygiene &amp; Hybrid) ฉบับ ปี 2564 </vt:lpstr>
      <vt:lpstr>PowerPoint Presentation</vt:lpstr>
      <vt:lpstr>*** กรุณากรอกข้อมูลสถานประกอบการ ที่ต้องการขอการรับรองให้ครบถ้วน *** (สามารถเพิ่มหน้าได้ตามสะดวก)</vt:lpstr>
      <vt:lpstr>*** กรุณากรอกข้อมูลของผู้จัดเตรียมข้อมูล ***</vt:lpstr>
      <vt:lpstr>PowerPoint Presentation</vt:lpstr>
      <vt:lpstr>*** สามารถแนบเอกสารเพิ่มเติมได้ตามสะดวก ***</vt:lpstr>
      <vt:lpstr>*** สามารถแนบเอกสารเพิ่มเติมได้ตามสะดวก ***</vt:lpstr>
      <vt:lpstr>PrE01 แผนการตลาดรองรับด้านสุขอนามัย</vt:lpstr>
      <vt:lpstr>PrE02 มาตรการป้องกันด้านสุขอนามัย</vt:lpstr>
      <vt:lpstr>PrE03 มาตรการทำความสะอาดสถานที่จัดงาน</vt:lpstr>
      <vt:lpstr>PrE04 มาตรการรักษาระยะห่าง</vt:lpstr>
      <vt:lpstr>PrE05 การประชาสัมพันธ์ด้านสุขอนามัย</vt:lpstr>
      <vt:lpstr>PrE06 การตรวจคัดกรองด้านสุขอนามัย</vt:lpstr>
      <vt:lpstr>PrE07 บุคลากรสนับสนุนด้านสุขอนามัย</vt:lpstr>
      <vt:lpstr>PrE08 การฝึกอบรมพัฒนาด้านสุขอนามัย</vt:lpstr>
      <vt:lpstr>PrE09 โครงสร้างพื้นฐานของสถานที่จัดงาน</vt:lpstr>
      <vt:lpstr>PrE10 การป้องกันผลกระทบด้านสุขอนามัยจากวัสดุในสถานที่จัดงาน</vt:lpstr>
      <vt:lpstr>*** สามารถแนบเอกสารเพิ่มเติมได้ตามสะดวก ***</vt:lpstr>
      <vt:lpstr>OO01 เจ้าหน้าที่อำนวยความสะดวก</vt:lpstr>
      <vt:lpstr>OO02 จุดลงทะเบียน</vt:lpstr>
      <vt:lpstr>OO03 การคัดกรองผู้ปฏิบัติงานในสถานที่จัดงาน</vt:lpstr>
      <vt:lpstr>OO04 แอลกอฮอลล์และหน้ากากอนามัย</vt:lpstr>
      <vt:lpstr>OO05 การสวมใส่อุปกรณ์ป้องกัน</vt:lpstr>
      <vt:lpstr>OO06 การระบายอากาศในอาคารสถานที่จัดงาน</vt:lpstr>
      <vt:lpstr>OO07 การทำความสะอาดพื้นที่ในสถานที่จัดงาน</vt:lpstr>
      <vt:lpstr>OO08 การทำความสะอาดอุปกรณ์ที่เกี่ยวข้อง</vt:lpstr>
      <vt:lpstr>OO09 การประชาสัมพันธ์ด้านสุขอนามัย</vt:lpstr>
      <vt:lpstr>OO10 พื้นที่รับประทานอาหาร</vt:lpstr>
      <vt:lpstr>OO11 การบริการด้านปฐมพยาบาล</vt:lpstr>
      <vt:lpstr>OO12 ขยะติดเชื้อในสถานที่จัดงาน</vt:lpstr>
      <vt:lpstr>OO13 สุขลักษณะของห้องสุขาในสถานที่จัดงาน</vt:lpstr>
      <vt:lpstr>OO14 การประเมินด้านสุขอนามัยสถานที่จัดงาน</vt:lpstr>
      <vt:lpstr>*** สามารถแนบเอกสารเพิ่มเติมได้ตามสะดวก ***</vt:lpstr>
      <vt:lpstr>PE01 การติดตามผลการจัดการด้านสุขอนามัย</vt:lpstr>
      <vt:lpstr>PE02 การดูแลรักษาอุปกรณ์ภายหลังการจัดงาน</vt:lpstr>
      <vt:lpstr>PE03 การใช้บริการจากภายนอก (Outsourcing)</vt:lpstr>
      <vt:lpstr>PE04 การปรับปรุงพัฒนา ด้านสุขอนามัยสำหรับสถานที่จัดงาน</vt:lpstr>
      <vt:lpstr>*** สามารถแนบเอกสารเพิ่มเติมได้ตามสะดวก ***</vt:lpstr>
      <vt:lpstr>*** สามารถแนบเอกสารเพิ่มเติมได้ตามสะดวก ***</vt:lpstr>
      <vt:lpstr>PrE01 แผนงานรองรับการจัดงานแบบผสมผสาน เทคโนโลยีการสื่อสาร</vt:lpstr>
      <vt:lpstr>PrE02 ความพร้อมด้านบุคลากรรองรับการจัดงาน แบบผสมผสานเทคโนโลยีการสื่อสาร</vt:lpstr>
      <vt:lpstr>PrE03 การพัฒนาความสามารถบุคลากร</vt:lpstr>
      <vt:lpstr>PrE04 โครงสร้างพื้นฐานสำหรับการจัดงาน แบบผสมผสานเทคโนโลยีการสื่อสาร</vt:lpstr>
      <vt:lpstr>PrE05 ความพร้อมด้านเทคโนโลยีสารสนเทศ</vt:lpstr>
      <vt:lpstr>PrE06 นโยบายการรักษาความปลอดภัยของข้อมูลส่วนบุคคล</vt:lpstr>
      <vt:lpstr>PrE07 การจัดการผู้ให้บริการจากภายนอก (Outsourcing)</vt:lpstr>
      <vt:lpstr>PrE08 คู่มือเกี่ยวกับสถานที่จัดงาน</vt:lpstr>
      <vt:lpstr>*** สามารถแนบเอกสารเพิ่มเติมได้ตามสะดวก ***</vt:lpstr>
      <vt:lpstr>OO01 บุคลากรสนับสนุนการจัดงาน</vt:lpstr>
      <vt:lpstr>OO02 พื้นที่ให้บริการในสถานที่จัดงาน</vt:lpstr>
      <vt:lpstr>OO03 การยินยอมให้เปิดเผยข้อมูลส่วนบุคคล</vt:lpstr>
      <vt:lpstr>OO04 การรองรับเหตุผิดปกติระหว่างการจัดงาน</vt:lpstr>
      <vt:lpstr>*** สามารถแนบเอกสารเพิ่มเติมได้ตามสะดวก ***</vt:lpstr>
      <vt:lpstr>PE01 การติดตามประสิทธิผลการให้บริการสถานที่จัดงานรองรับการจัดงานแบบผสมผสานเทคโนโลยีการสื่อสาร</vt:lpstr>
      <vt:lpstr>PE02 การใช้บริการจากภายนอก (Outsourcing)</vt:lpstr>
      <vt:lpstr>PE03 การปรับปรุงพัฒนาสถานที่จัดงาน แบบผสมผสานเทคโนโลยีการสื่อสาร</vt:lpstr>
      <vt:lpstr> จบการนำเสนอ  *** ขอความกรุณา Resize รูป หรือ File ก่อนส่งด้วยครับ ***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Worachat Paisanjit</dc:creator>
  <cp:lastModifiedBy>Worachat Paisanjit</cp:lastModifiedBy>
  <cp:revision>355</cp:revision>
  <dcterms:created xsi:type="dcterms:W3CDTF">2020-04-09T08:41:06Z</dcterms:created>
  <dcterms:modified xsi:type="dcterms:W3CDTF">2022-03-03T04:31:30Z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1404978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