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434" r:id="rId4"/>
    <p:sldId id="435" r:id="rId5"/>
    <p:sldId id="369" r:id="rId6"/>
    <p:sldId id="440" r:id="rId7"/>
    <p:sldId id="441" r:id="rId8"/>
    <p:sldId id="439" r:id="rId9"/>
    <p:sldId id="432" r:id="rId10"/>
    <p:sldId id="370" r:id="rId11"/>
    <p:sldId id="266" r:id="rId12"/>
    <p:sldId id="267" r:id="rId13"/>
    <p:sldId id="371" r:id="rId14"/>
    <p:sldId id="372" r:id="rId15"/>
    <p:sldId id="373" r:id="rId16"/>
    <p:sldId id="374" r:id="rId17"/>
    <p:sldId id="375" r:id="rId18"/>
    <p:sldId id="376" r:id="rId19"/>
    <p:sldId id="380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382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6" r:id="rId44"/>
    <p:sldId id="464" r:id="rId45"/>
    <p:sldId id="465" r:id="rId46"/>
    <p:sldId id="467" r:id="rId47"/>
    <p:sldId id="468" r:id="rId48"/>
    <p:sldId id="383" r:id="rId49"/>
    <p:sldId id="384" r:id="rId50"/>
    <p:sldId id="394" r:id="rId51"/>
    <p:sldId id="469" r:id="rId52"/>
    <p:sldId id="325" r:id="rId53"/>
    <p:sldId id="470" r:id="rId54"/>
    <p:sldId id="404" r:id="rId55"/>
    <p:sldId id="403" r:id="rId56"/>
    <p:sldId id="402" r:id="rId57"/>
    <p:sldId id="405" r:id="rId58"/>
    <p:sldId id="471" r:id="rId59"/>
    <p:sldId id="335" r:id="rId60"/>
    <p:sldId id="474" r:id="rId61"/>
    <p:sldId id="472" r:id="rId62"/>
    <p:sldId id="473" r:id="rId63"/>
    <p:sldId id="475" r:id="rId64"/>
    <p:sldId id="476" r:id="rId65"/>
    <p:sldId id="477" r:id="rId66"/>
    <p:sldId id="406" r:id="rId67"/>
    <p:sldId id="478" r:id="rId68"/>
    <p:sldId id="479" r:id="rId69"/>
    <p:sldId id="480" r:id="rId70"/>
    <p:sldId id="481" r:id="rId71"/>
    <p:sldId id="482" r:id="rId72"/>
    <p:sldId id="483" r:id="rId73"/>
    <p:sldId id="437" r:id="rId74"/>
    <p:sldId id="484" r:id="rId75"/>
    <p:sldId id="424" r:id="rId76"/>
    <p:sldId id="425" r:id="rId77"/>
    <p:sldId id="426" r:id="rId78"/>
    <p:sldId id="429" r:id="rId79"/>
    <p:sldId id="427" r:id="rId80"/>
    <p:sldId id="430" r:id="rId81"/>
    <p:sldId id="428" r:id="rId82"/>
    <p:sldId id="433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00"/>
    <a:srgbClr val="99CCFF"/>
    <a:srgbClr val="008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4E54-BE7E-47EC-9C86-C17C284C64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8A84-1943-42B1-9303-571B0CA1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D263-DF3E-4835-9FC3-530A33603F8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947D-8F88-45C5-913A-4AFC3171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635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3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45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3222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9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7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3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6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85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392448"/>
            <a:ext cx="8361229" cy="2098226"/>
          </a:xfrm>
        </p:spPr>
        <p:txBody>
          <a:bodyPr/>
          <a:lstStyle/>
          <a:p>
            <a:r>
              <a:rPr lang="th-TH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มาตรฐานสถานที่จัดงานประเทศไทย (</a:t>
            </a: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ประเภทสถานที่จัดงานแสดงสินค้า) </a:t>
            </a:r>
            <a: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ฉบับ</a:t>
            </a:r>
            <a:r>
              <a:rPr lang="th-TH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ปรับปรุงครั้งที่ </a:t>
            </a:r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ปี </a:t>
            </a:r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US" sz="4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60659" y="0"/>
            <a:ext cx="4231341" cy="914400"/>
            <a:chOff x="5740533" y="244895"/>
            <a:chExt cx="4663955" cy="10058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"/>
            <a:stretch/>
          </p:blipFill>
          <p:spPr>
            <a:xfrm>
              <a:off x="9349724" y="244895"/>
              <a:ext cx="1054764" cy="1005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" b="2"/>
            <a:stretch/>
          </p:blipFill>
          <p:spPr>
            <a:xfrm>
              <a:off x="5740533" y="244895"/>
              <a:ext cx="3609191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750" y="4394201"/>
            <a:ext cx="2760222" cy="207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14550" y="2349500"/>
            <a:ext cx="9144000" cy="1879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4550" y="2527300"/>
            <a:ext cx="9144000" cy="15367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1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ตัวชี้วัดมาตรฐานสถานที่จัดงานประเทศไทย</a:t>
            </a:r>
          </a:p>
          <a:p>
            <a:pPr algn="ctr"/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65 </a:t>
            </a:r>
            <a:r>
              <a:rPr lang="th-TH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</a:t>
            </a:r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th-TH" sz="4800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516" y="270992"/>
            <a:ext cx="1910068" cy="19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1926" y="1139496"/>
            <a:ext cx="9858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กายภาพ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– 38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Physical)</a:t>
            </a:r>
            <a:endParaRPr lang="en-US" dirty="0"/>
          </a:p>
        </p:txBody>
      </p:sp>
      <p:pic>
        <p:nvPicPr>
          <p:cNvPr id="35842" name="Picture 2" descr="Meeting Room,Vector Illustration Cartoon Character Royalty Free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96463" y="3718078"/>
            <a:ext cx="3224462" cy="19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new construction of Exhibition Hall 19/20 with its adjoin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5" y="4157541"/>
            <a:ext cx="371984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ห้องจัดงานแสดงสินค้า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5" y="920456"/>
            <a:ext cx="11278084" cy="27625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สภาพภายในห้องจัดงานแสดงสินค้าที่อยู่ในสภาพดี มีความโปร่ง โล่ง สะอาด ปราศจากฝุ่นละออง คราบสกปรก และกลิ่นอันไม่พึงประสงค์ ประกอบด้วย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ไม่มีสิ่งกีดขวางบนเพดานหรือโครงสร้างหลังคาในระยะความสูง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เมตร (ประเภทที่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เมตร (ประเภทที่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ห้องจัดงานแสดงสินค้ามีความสะอาด ปราศจากฝุ่นละออง เศษขยะ คราบสกปรก ทั้งพื้น ผนัง และเพดาน</a:t>
            </a: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ปราศจากกลิ่นอันไม่พึงประสงค์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1391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51255" y="4906052"/>
            <a:ext cx="2637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ห้องจัดงาน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9073" y="4912605"/>
            <a:ext cx="26180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ห้องจัดงาน 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771478" y="3500851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เพิ่มรูปถ่ายห้องจัดงานแสดงสินค้าให้ครบทุกห้องที่ขอการรับรอง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8346" y="397547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2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P02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จุดแขวนอุปกรณ์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***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เฉพาะประเภทที่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10537"/>
            <a:ext cx="11182835" cy="260667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จุดที่ติดตั้งมาเพื่อใช้สำหรับแขวนอุปกรณ์ประกอบการจัดงานแสดงสินค้า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มีการแจ้งการรับน้ำหนักให้ผู้ใช้งานทราบ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มีแผนผังแสดงตำแหน่งจุดแขวนอุปกรณ์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1230" y="4153435"/>
            <a:ext cx="3733800" cy="2459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26872" y="4462438"/>
            <a:ext cx="2853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แผนผังแสดง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ตำแหน่ง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61514" y="3506642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เพิ่มรูปถ่ายจุดแขวนอุปกรณ์ให้ครบทุกห้องที่ขอการ</a:t>
            </a:r>
            <a:r>
              <a:rPr lang="th-TH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รับรอง (สามารถเพิ่มหน้าได้ตามสะดวก)</a:t>
            </a:r>
            <a:r>
              <a:rPr lang="en-US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10271" y="4448370"/>
            <a:ext cx="28312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การแจ้ง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การรับน้ำหนัก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458" name="Picture 2" descr="EXE Technology on Twitter: &quot;Our #EXETechnology Hoist workshop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63" y="4153435"/>
            <a:ext cx="3654308" cy="24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8346" y="404043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91050" y="4372483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368558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32481" y="4620846"/>
            <a:ext cx="2135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ข้อกำหนด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การใช้งาน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1514" y="26826"/>
            <a:ext cx="11430485" cy="823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P03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ทางเดินเหนือศรีษะ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เฉพาะประเภทที่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Content Placeholder 9"/>
          <p:cNvSpPr>
            <a:spLocks noGrp="1"/>
          </p:cNvSpPr>
          <p:nvPr>
            <p:ph idx="1"/>
          </p:nvPr>
        </p:nvSpPr>
        <p:spPr>
          <a:xfrm>
            <a:off x="761514" y="772340"/>
            <a:ext cx="11182835" cy="308477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โครงสร้างของช่องทางเดินที่ติดตั้งอยู่เหนือศรีษะ (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Cat Walk)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ภายในห้องจัดงานแสดงสินค้า สำหรับให้เจ้าหน้าที่เดินเพื่อติดตั้งอุปกรณ์ ดูแลรักษา และการซ่อมบำรุงอุปกรณ์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ช่องทางเดินมีขนาดความกว้างไม่ต่ำกว่า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80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ซม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มีราวกั้นกันตกตลอดทางเดิน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มีข้อกำหนดการใช้งานที่เน้นเรื่องความปลอดภัย</a:t>
            </a: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มีแผนผังแสดงตำแหน่งของทางเดินเหนือศรีษะ</a:t>
            </a:r>
          </a:p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8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7958" y="4694904"/>
            <a:ext cx="3653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ทางเดินเหนือศรีษะ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ความกว้าง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Content Placeholder 9"/>
          <p:cNvSpPr txBox="1">
            <a:spLocks/>
          </p:cNvSpPr>
          <p:nvPr/>
        </p:nvSpPr>
        <p:spPr>
          <a:xfrm>
            <a:off x="761514" y="3873922"/>
            <a:ext cx="11278086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เพิ่มรูปถ่ายทางเดินเหนือศรีษะให้ครบทุกห้องที่ขอการ</a:t>
            </a:r>
            <a:r>
              <a:rPr lang="th-TH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รับรอง (สามารถเพิ่มหน้าได้ตามสะดวก)</a:t>
            </a:r>
            <a:r>
              <a:rPr lang="en-US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7" y="4378892"/>
            <a:ext cx="3590583" cy="24199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8346" y="42286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ระบบไฟฟ้าภายในห้องจัดงานแสดงสินค้า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92686" y="721280"/>
            <a:ext cx="11246914" cy="31065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ระบบจ่ายกระแสไฟฟ้า อย่างน้อย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0.2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แอมแปร์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(A)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ต่อตารางเมตร รวมถึงวัสดุ อุปกรณ์ การควบคุมระบบไฟฟ้า ภายในห้องจัดงานแสดงสินค้า จัดเตรียมไว้เพื่อให้ผู้จัดงานสามารถเชื่อมต่อเพื่อใช้สำหรับการจัดแสดงงาน ประกอบด้วย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มีห้องควบคุมระบบไฟฟ้า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มีแผนผังแสดงตำแหน่งของจุดบริการไฟฟ้า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มีเจ้าหน้าที่ประจำเพื่อดูและและให้บริการตลอดระยะเวลาของการจัดงาน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8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2115" y="4392320"/>
            <a:ext cx="24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ห้องควบคุม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</a:t>
            </a:r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ไฟฟ้า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57204" y="4406388"/>
            <a:ext cx="325281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จ่ายกระแสไฟฟ้า</a:t>
            </a:r>
          </a:p>
          <a:p>
            <a:pPr algn="ctr"/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Symbol" panose="05050102010706020507" pitchFamily="18" charset="2"/>
              </a:rPr>
              <a:t></a:t>
            </a:r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0.2 A/</a:t>
            </a:r>
            <a:r>
              <a:rPr lang="en-US" sz="40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sq</a:t>
            </a:r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</a:t>
            </a:r>
            <a:endParaRPr lang="en-US" sz="40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" y="4151827"/>
            <a:ext cx="3625846" cy="243598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2414" y="404581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71478" y="3729450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ถ่ายระบบไฟฟ้าภายในห้องจัดงาน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東京ビッグサイト西展示ホール | 高天井照明 ホール | 納入事例 | 岩崎電気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1889" y="4356977"/>
            <a:ext cx="365581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P05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ระบบแสงสว่างภายในห้องจัดงานแสดงสินค้า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96504"/>
            <a:ext cx="11278085" cy="29298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ระบบให้แสงสว่างภายในห้องจัดงานแสดงสินค้า รวมถึงวัสดุ อุปกรณ์ที่ได้มาตรฐาน มีการควบคุมและค่าความเข้มของแสงสว่าง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มีแสงสว่างในห้องจัดงานแสดงสินค้าไม่น้อยกว่า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200 Lux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เมื่อวัดที่ระยะสูงจากพื้น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เมตร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ระบบควบคุมที่สามารถเลือกเปิดแสงสว่างได้ตามความต้องการ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มีวัสดุอุปกรณ์ไฟฟ้าที่ได้มาตรฐาน มอก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มีแผนผังแสดงตำแหน่งหลอดไฟแสงสว่างและสวิทช์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36090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35697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727123" y="3529263"/>
            <a:ext cx="11244773" cy="1084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เพิ่มรูปถ่ายระบบแสงสว่างภายในห้องจัดงานแสดงสินค้าให้ครบทุกห้องที่ขอการรับรอง</a:t>
            </a:r>
            <a:r>
              <a:rPr lang="en-US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</a:t>
            </a:r>
            <a:r>
              <a:rPr lang="th-TH" sz="22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ค่าแสงสว่างในห้องประชุมให้ครบทุก</a:t>
            </a:r>
            <a:r>
              <a:rPr lang="th-TH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</a:t>
            </a:r>
            <a:r>
              <a:rPr lang="th-TH" sz="22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ขอการรับรอง สามารถใช้ </a:t>
            </a:r>
            <a:r>
              <a:rPr lang="en-US" sz="22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 </a:t>
            </a:r>
            <a:r>
              <a:rPr lang="th-TH" sz="22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ตรวจวัดแสงสว่าง </a:t>
            </a:r>
            <a:r>
              <a:rPr lang="en-US" sz="22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(Lux Meter) </a:t>
            </a:r>
            <a:r>
              <a:rPr lang="th-TH" sz="22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  <a:p>
            <a:pPr marL="0" indent="0">
              <a:lnSpc>
                <a:spcPct val="115000"/>
              </a:lnSpc>
              <a:buNone/>
            </a:pPr>
            <a:endParaRPr lang="th-TH" sz="22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1191" y="5080704"/>
            <a:ext cx="35185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แสงสว่าง </a:t>
            </a:r>
            <a:r>
              <a:rPr lang="en-US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 Lux</a:t>
            </a:r>
            <a:endParaRPr lang="th-TH" sz="40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3967" y="4588261"/>
            <a:ext cx="28536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แผนผังแสดง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ตำแหน่ง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8006" y="421463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ระบบน้ำภายในห้องจัดงานแสดงสินค้า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มีหรือสามารถจัดให้มีจุดจ่ายน้ำสะอาดเพื่อการจัดแสดงงาน และระบบการระบายน้ำเสียออกจากห้องจัดงานแสดงสินค้า ประกอบด้วย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มีจุดจ่ายน้ำสะอาดสำหรับการใช้จัดงานแสดงสินค้า อย่างน้อย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มีจุดระบายน้ำเสียออกจากห้องจัดงาน อย่างน้อย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spcBef>
                <a:spcPts val="600"/>
              </a:spcBef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67118" y="4841884"/>
            <a:ext cx="3316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จุดจ่ายน้ำสะอาด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5536" y="4841884"/>
            <a:ext cx="3148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จุดระบายน้ำเสีย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9" y="4157557"/>
            <a:ext cx="3559024" cy="24302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2414" y="404581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771478" y="3541192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ถ่ายระบบน้ำภายในห้องจัดงาน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16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00000 BTU Drez Aircon Exhibition เต็นท์เครื่องปรับอากาศสำหรับ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4" y="4399587"/>
            <a:ext cx="3696186" cy="245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85633"/>
            <a:ext cx="11278085" cy="3172175"/>
          </a:xfrm>
        </p:spPr>
        <p:txBody>
          <a:bodyPr>
            <a:noAutofit/>
          </a:bodyPr>
          <a:lstStyle/>
          <a:p>
            <a:pPr marL="0" indent="0">
              <a:lnSpc>
                <a:spcPct val="74000"/>
              </a:lnSpc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ภายในห้องจัดงานแสดงสินค้า มีระบบปรับอากาศที่สามารถทำความเย็นได้เพียงพอต่อจำนวนผู้ร่วมงาน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กำลังของเครื่องปรับอากาศเพียงพอต่อขนาดของห้องและจำนวนคนเต็มความจุของห้อง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ระบบปรับอากาศสามารถปรับระดับอุณหภูมิได้</a:t>
            </a:r>
            <a:endParaRPr lang="en-US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มีการแยกควบคุมเครื่องปรับอากาศแต่ละจุดได้ ในกรณีที่มีเครื่องปรับอากาศมากกว่า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มีระบบการเติมอากาศบริสุทธิ์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(Make up fresh air)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เข้าภายในห้องจัดแสดงงาน</a:t>
            </a:r>
          </a:p>
          <a:p>
            <a:pPr>
              <a:lnSpc>
                <a:spcPct val="74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ตำแหน่งติดตั้งเครื่องปรับอากาศ (คอยล์ร้อน) ไม่ก่อความรำคาญและกระทบสิ่งแวดล้อมในอาคาร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P07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ระบบปรับอากาศภายในห้องจัดงานแสดงสินค้า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40351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39958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7027" y="4693998"/>
            <a:ext cx="3507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อุปกรณ์ปรับระดับ</a:t>
            </a:r>
            <a:b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อุณหภูมิ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7404" y="4693998"/>
            <a:ext cx="2898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ระบบการเติม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อากาศบริสุทธิ์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65384" y="591320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71478" y="3917708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ถ่ายระบบปรับอากาศภายในห้องจัดงาน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5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负压风机-负压风机-Weifang Yinuo Farming Technology Co., Lt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0" y="4134385"/>
            <a:ext cx="3667380" cy="24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P08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ระบบระบายอากาศ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มีการระบายอากาศภายในห้องจัดงานแสดงสินค้า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ระบบระบายอากาศสามารถระบายอากาศได้มากกว่า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ลูกบาศก์เมตรต่อชั่วโมงต่อตารางเมตร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การทำงาน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ของระบบระบาย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ไม่ก่อให้เกิดความเดือดร้อนต่อชุมชนใกล้เคียง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1613" y="57682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2115" y="4488960"/>
            <a:ext cx="2686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ระบายอากาศ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3292" y="4475602"/>
            <a:ext cx="357501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ระบายอากาศ</a:t>
            </a:r>
          </a:p>
          <a:p>
            <a:pPr algn="ctr"/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&gt;2 cu m/</a:t>
            </a: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hr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sq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</a:t>
            </a:r>
            <a:endParaRPr lang="en-US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71478" y="3594980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ถ่ายระบบระบายอากาศภายในห้องจัดงาน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89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033" y="1116181"/>
            <a:ext cx="9865894" cy="1373107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th-TH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</a:t>
            </a:r>
            <a:r>
              <a:rPr lang="th-TH" sz="3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สถานที่จัดงานประเทศไทย (</a:t>
            </a:r>
            <a:r>
              <a:rPr lang="th-TH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ประเภทสถานที่จัดงานแสดงสินค้า) </a:t>
            </a:r>
            <a:r>
              <a:rPr lang="en-US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ฉบับ</a:t>
            </a:r>
            <a:r>
              <a:rPr lang="th-TH" sz="3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ปรับปรุงครั้งที่ </a:t>
            </a:r>
            <a:r>
              <a:rPr lang="en-US" sz="3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ปี </a:t>
            </a:r>
            <a:r>
              <a:rPr lang="th-TH" sz="3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US" sz="3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3433" y="29454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https://is.gd/7o5W7X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86989" y="2791044"/>
            <a:ext cx="6833937" cy="1373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Link Download =</a:t>
            </a:r>
          </a:p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QR CODE =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tretch/>
        </p:blipFill>
        <p:spPr bwMode="auto">
          <a:xfrm>
            <a:off x="1307890" y="2571869"/>
            <a:ext cx="2839330" cy="362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07"/>
          <a:stretch/>
        </p:blipFill>
        <p:spPr>
          <a:xfrm>
            <a:off x="6131502" y="3544447"/>
            <a:ext cx="1660735" cy="16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7" y="4359246"/>
            <a:ext cx="3622226" cy="2430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ป้ายภายในห้องจัดงานแสดงสินค้า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898175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อุปกรณ์ที่ออกแบบมาเพื่อสื่อความหมายในการบอกชื่อห้อง บอกทิศทางและป้ายฉุกเฉิน โดยป้ายมีลักษณะ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วัสดุที่มีความคงทน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มีลักษณะการติดตั้งแบบถาวร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ติดตั้งในจุดที่เห็นได้ชัดเจน เป็นระเบียบ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ใช้ภาษาไทยและภาษาต่างประเทศกำกับไว้อย่างน้อย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 และ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ใช้สัญลักษณ์ที่เป็นสากล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23736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35924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27623" y="4697218"/>
            <a:ext cx="2366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ป้ายภายใน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ห้องจัดงาน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2530" name="Picture 2" descr="รับผลิตติดตั้งป้ายโฆษณาทั่วราชอาณาจักร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"/>
          <a:stretch/>
        </p:blipFill>
        <p:spPr bwMode="auto">
          <a:xfrm>
            <a:off x="4585874" y="4359246"/>
            <a:ext cx="369185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75672" y="426944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71478" y="3850473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ถ่ายป้ายภายในห้องจัดงาน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21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78734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</a:t>
            </a:r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 หรือมีอุปกรณ์ที่เกี่ยวข้องกับการให้ความปลอดภัยที่เพียงพอ ครอบคลุมในห้องจัดงานแสดงสินค้า และมีสภาพพร้อมใช้งาน ประกอบด้วย</a:t>
            </a:r>
            <a:endParaRPr lang="en-US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มีกล้องวงจรปิด และมีห้องควบคุมกล้องวงจรปิด พร้อมเจ้าหน้าที่ดูแลตลอดระยะเวลาการจัดแสดงงาน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อุปกรณ์ตรวจจับควัน หรือ</a:t>
            </a:r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ร้อน</a:t>
            </a:r>
            <a:endParaRPr lang="th-TH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หัวฉีดน้ำดับเพลิง</a:t>
            </a:r>
            <a:endParaRPr lang="th-TH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ถังดับเพลิง หรือสายฉีดน้ำดับเพลิงอยู่</a:t>
            </a:r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ในบริเวณที่สะดวกต่อการใช้งาน</a:t>
            </a:r>
          </a:p>
          <a:p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ปุ่ม</a:t>
            </a:r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เปิดสัญญาณเตือนภัยที่เห็นชัดเจน </a:t>
            </a:r>
            <a:endParaRPr lang="th-TH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เอกสารการตรวจสอบ หรือ</a:t>
            </a:r>
            <a:r>
              <a:rPr lang="th-TH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บำรุงรักษาประจำปี </a:t>
            </a:r>
            <a:r>
              <a:rPr lang="th-TH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170" name="Picture 2" descr="ระบบดับเพลิงแบบ Sprinkler | Com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997" y="4410763"/>
            <a:ext cx="364460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1" y="4410764"/>
            <a:ext cx="3594997" cy="2430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0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อุปกรณ์ความปลอดภัย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603484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31" y="4410763"/>
            <a:ext cx="3609683" cy="24302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00295" y="602148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3786" y="603484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44584" y="3931155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ถ่ายอุปกรณ์ความปลอดภัยภายในห้องจัดงาน</a:t>
            </a:r>
            <a:r>
              <a:rPr lang="th-TH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86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mergency exit - Wiki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 bwMode="auto">
          <a:xfrm flipH="1">
            <a:off x="798285" y="4399587"/>
            <a:ext cx="3704670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598052"/>
            <a:ext cx="11278085" cy="3513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ช่องทางสำหรับอพยพผู้คนออกจากห้องจัดงานแสดงสินค้า กรณีเกิดเหตุฉุกเฉิน ประกอบด้วย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มีขนาดความกว้างและสูงเป็นไปตามที่กฎหมายกำหนดในปีที่ก่อสร้าง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เป็นบานผลักออกสู่ภายนอก และมีอุปกรณ์บังคับให้ประตูปิดได้เอง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สามารถเปิดออกได้โดยสะดวกตลอดเวลา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มีป้ายกำกับ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ไม่มีธรณีประตูหรือขอบกั้น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เอกสารการตรวจสอบ หรือ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บำรุงรักษาประจำปี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P11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ประตูหนีไฟภายในห้องจัดงานแสดงสินค้า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5967" y="418019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390065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0" y="4386140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4080" y="4717559"/>
            <a:ext cx="35830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ประตูหนีไฟ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ภายในห้องจัดงาน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0" y="4724112"/>
            <a:ext cx="35830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ประตูหนีไฟ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ภายในห้องจัดงาน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44584" y="3958049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ถ่ายประตูหนีไฟภายในห้องจัดงาน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1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"/>
          <a:stretch/>
        </p:blipFill>
        <p:spPr>
          <a:xfrm>
            <a:off x="870857" y="4262846"/>
            <a:ext cx="7436575" cy="24302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68697"/>
            <a:ext cx="11278085" cy="2400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สถานที่จัดงานแสดงสินค้าตั้งอยู่ในทำเลที่เข้าถึงง่าย สะดวก มีเส้นทางการจราจร รวมถึงระบบขนส่งสาธารณะรองรับ ประกอบด้วย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มีถนนตัดผ่านและเชื่อมไปยังชุมชนโดยรอบ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มีช่องทางเข้าออกมากกว่า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ช่องทาง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มีระบบขนส่งสาธารณะทั้งแบบประจำและไม่ประจำทางเข้าถึง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การเข้าถึง 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0849" y="589575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426511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79754" y="490788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การเข้าถึง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4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จอดรถ ในที่จอดรถ&quot;คนพิการ&quot; ผิดกฎหมายหรือไม่?! - โตโยต้า กาญจนบุ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97" y="4164787"/>
            <a:ext cx="3707850" cy="24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0.geograph.org.uk/geophotos/01/45/71/1457164_2d36c5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9" y="4149196"/>
            <a:ext cx="365481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ที่จอดรถผู้ร่วมงาน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39158"/>
            <a:ext cx="11278085" cy="3410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พื้นที่ที่จัดไว้เพื่อให้บริการจอดรถสำหรับ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ผู้เข้าร่วมงาน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มีที่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จอดรถที่แยกประเภท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มีที่จอดรถสำหรับคนพิการ ทุพพลภาพ และคนชรา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มีป้ายและสัญลักษณ์จราจรรวมทั้งป้ายเพื่อความปลอดภัยอย่างชัดเจน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มีการติดตั้งกล้องวงจรปิดหรือเจ้าหน้าที่รักษาความปลอดภัยในบริเวณสถานที่จอดรถ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กรณีไม่มีพื้นที่จอดรถ หรือพื้นที่ไม่เพียงพอ ต้องสามารถหาพื้นที่อื่นรองรับ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 และต้องคำนึงถึงความปลอดภัย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5986" y="40516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25542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12181" y="4442096"/>
            <a:ext cx="3600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ป้ายและสัญลักษณ์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จราจร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9"/>
          <a:stretch/>
        </p:blipFill>
        <p:spPr>
          <a:xfrm>
            <a:off x="4702856" y="4157541"/>
            <a:ext cx="3547739" cy="2430270"/>
          </a:xfrm>
          <a:prstGeom prst="rect">
            <a:avLst/>
          </a:prstGeom>
        </p:spPr>
      </p:pic>
      <p:pic>
        <p:nvPicPr>
          <p:cNvPr id="14" name="Picture 2" descr="https://encrypted-tbn0.gstatic.com/images?q=tbn:ANd9GcQjCy-6ZusY4Mo5dYC7eNKEwi7vJwoWqO_dGMoTkN9MaypICZ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8" y="4157541"/>
            <a:ext cx="372942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จุดจอดรถรับ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-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ส่งผู้ร่วมงาน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จุดจอดรถชั่วคราว สำหรับรับส่ง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ผู้มาชมงาน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อยู่ใกล้ที่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จัดงาน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แต่ในกรณีที่จุดจอดรถรับส่งอยู่ไกล มีรถรับส่ง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ผู้ร่วมงาน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มีหลังคาปกคลุม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มีป้ายบอกจุดจอดรถรับส่งผู้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เข้างานชัดเจน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5986" y="40516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32939" y="4775925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จุดจอดรถรับส่ง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7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เมก้า ริช ทราน สปอร์ต รับจ้าง ขนส่ง ตู้ คอนเทนเนอร์ สินค้า ทั่วไทย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7" y="4155028"/>
            <a:ext cx="3719464" cy="24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ที่จอดรถขนส่งสินค้า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สถานที่สำหรับให้รถขนส่งสินค้าจอด โดยมีการจัดการอย่างเป็นสัดส่วน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มีระบบการจัดลำดับและการประสานงานเพื่อให้รถเข้าส่งสินค้า 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มีระบบอำนวยความสะดวกและปลอดภัยในการรับส่งสินค้า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มีเจ้าหน้าที่อำนวยความสะดวก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5986" y="40516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42134" y="4137300"/>
            <a:ext cx="28568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ระบบจัดลำดับ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ระบบอำนวย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ความสะดวก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9106" y="4152930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53484" y="4360427"/>
            <a:ext cx="2369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ที่จอดรถ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ขนส่งสินค้า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3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วิธีการส่งออกสินค้าทางเรือและกระบวนการการจัดส่งสินค้าแบบเต็มตู้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4" y="4369404"/>
            <a:ext cx="3808307" cy="24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P16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พื้นที่ขนถ่ายสินค้า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10134"/>
            <a:ext cx="11430486" cy="3189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บริเวณสำหรับให้รถขนส่งสินค้าจอดเพื่อการขนถ่ายสินค้าเข้าสู่ห้องจัดงานแสดงสินค้า (ในกรณีที่ห้องจัดแสดงงานอยู่ในชั้นที่ไม่มีที่จอดรถขนส่งสินค้า ต้องมีลิฟต์ขนส่งสินค้า)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มีประตูขนถ่ายสินค้าที่มีขนาด </a:t>
            </a: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5x5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เมตร อย่างน้อย </a:t>
            </a: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ประตูต่อ </a:t>
            </a: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ห้องจัดงานแสดงสินค้า</a:t>
            </a: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b="1" u="sng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1.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ประตูขนถ่าย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สินค้าอย่าง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น้อย 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ประตูต่อ 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ห้องจัดงานแสดง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สินค้า</a:t>
            </a: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2400" b="1" u="sng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ในกรณีที่ห้องจัดงานแสดงสินค้าสามารถแบ่งได้ ต้องมีประตูตามจำนวนห้องที่แบ่งได้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มีระบบแสงสว่าง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มีอากาศถ่ายเทได้สะดวก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5986" y="426941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375255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44419" y="4964613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พื้นที่ขนถ่ายสินค้า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94" y="4369404"/>
            <a:ext cx="3585148" cy="24431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72349" y="42264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71478" y="3917708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ถ่ายพื้นที่และประตูขนถ่ายสินค้าของห้องจัดงาน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08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OHA MEDIA CO., LTD. | ป้ายโฆษณาบริเวณทางด่วนเฉลิมมหานค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914400" y="4157541"/>
            <a:ext cx="354330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P17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จุดติดตั้งป้ายประชาสัมพันธ์งานนอกอาคาร  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มีโครงสร้างสำหรับติดป้ายประชาสัมพันธ์งานด้านนอกอาคารจัดแสดงสินค้า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อยู่ในบริเวณที่เห็นได้ชัดเจนทั้งในเวลากลางวันและกลางคืน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มีความมั่นคงแข็งแรง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อยู่ในสภาพพร้อมใช้งาน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4649" y="576342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05270" y="4491749"/>
            <a:ext cx="3634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ป้ายประชาสัมพันธ์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นอกอาคาร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353" y="4157541"/>
            <a:ext cx="3687762" cy="2430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6704" y="571988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5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บริการ งานติดตั้งโคมไฟแสงสว่างและเดินสายเมนตู้ LP | Salmec P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761515" y="4251279"/>
            <a:ext cx="3752428" cy="243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P18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ระบบไฟฟ้าและแสงสว่างภายในพื้นที่สนับสนุน (ค่าน้ำหนัก 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en-US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885189"/>
            <a:ext cx="11278085" cy="326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ระบบจ่ายกระแสไฟฟ้า วัสดุ อุปกรณ์ที่ได้มาตรฐานการควบคุมระบบไฟฟ้าการให้แสงสว่างภายในสถานที่จัดงานแสดงสินค้า เช่น พื้นที่เอนกประสงค์ บริเวณห้องต่างๆ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มีการติดตั้งโคมไฟแสงสว่าง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มีวัสดุอุปกรณ์ไฟฟ้าที่ได้มาตรฐาน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มีห้องควบคุมระบบไฟฟ้า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มีแผนผังงานระบบไฟฟ้า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25503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25110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78000" y="4553918"/>
            <a:ext cx="2484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ห้องควบคุม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ระบบไฟฟ้า</a:t>
            </a:r>
            <a:endParaRPr lang="th-TH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61900" y="4554961"/>
            <a:ext cx="24977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แผนผังงาน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ระบบไฟฟ้า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8006" y="418560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8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6142" y="80682"/>
            <a:ext cx="11465858" cy="13731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</a:t>
            </a:r>
            <a:r>
              <a:rPr lang="th-TH" sz="40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ข้อมูลสถานประกอบการ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ที่ต้องการขอการรับรองให้ครบถ้วน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55713"/>
              </p:ext>
            </p:extLst>
          </p:nvPr>
        </p:nvGraphicFramePr>
        <p:xfrm>
          <a:off x="968187" y="1628676"/>
          <a:ext cx="10905566" cy="34988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ชื่อสถานประกอบการ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ที่อยู่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ตามใบจดทะเบียนนิติบุคคล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3200" b="1" kern="1200" baseline="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หรือ ตามใบ รร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. 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ical Generators | How Do Generators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6" y="4169955"/>
            <a:ext cx="3582547" cy="24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เครื่องกำเนิดไฟฟ้า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สำรอง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มีอุปกรณ์สำหรับผลิตไฟฟ้าสำรอง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(Generator)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ได้เมื่อเกิดกรณีไฟดับ ประกอบด้วย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สามารถทำงานได้ทันทีที่ไฟฟ้าดับ (ไม่เกิน 20 วินาที)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สามารถผลิตไฟฟ้าสำรองต่อเนื่อง ไม่น้อยกว่า 2 ชั่วโมง 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 marL="0" indent="0">
              <a:spcBef>
                <a:spcPts val="600"/>
              </a:spcBef>
              <a:buNone/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8271" y="4551596"/>
            <a:ext cx="3794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เครื่องกำเนิดไฟฟ้า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17540" y="4551596"/>
            <a:ext cx="37946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เครื่องกำเนิดไฟฟ้า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6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ทำไม? ท่อประปาในบ้านจึง “รั่ว แตก” และมีวิธีรับมืออย่างไร - อื่นๆ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161385"/>
            <a:ext cx="3676650" cy="24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P20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ระบบน้ำ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และสุขาภิบาลภายในพื้นที่สนับสนุน 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en-US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มีระบบการจ่ายน้ำดีไปยังจุดต่างๆ เพื่อการจัดแสดงงานและภายในพื้นที่สนับสนุน อย่างเพียงพอและเหมาะสม พร้อมทั้งมีระบบสุขาภิบาลน้ำที่มีมาตรฐาน ประกอบด้วย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มีท่อจ่ายน้ำดีสำหรับการใช้ในพื้นที่สนับสนุน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มีจุดจ่ายน้ำและจุดระบายน้ำที่แยกจากห้องน้ำ</a:t>
            </a:r>
          </a:p>
          <a:p>
            <a:pPr>
              <a:spcBef>
                <a:spcPts val="600"/>
              </a:spcBef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ตรวจสอบระบบสุขาภิบาลประจำปี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spcBef>
                <a:spcPts val="600"/>
              </a:spcBef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38403" y="4841884"/>
            <a:ext cx="23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ท่อจ่ายน้ำดี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9381" y="4391941"/>
            <a:ext cx="2460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จุดจ่ายน้ำ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จุดระบายน้ำ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4646" y="57682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2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oftop water tanks stock image. Image of polymer, pipes - 143627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"/>
          <a:stretch/>
        </p:blipFill>
        <p:spPr bwMode="auto">
          <a:xfrm>
            <a:off x="786570" y="4159072"/>
            <a:ext cx="3800009" cy="2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ระบบสำรองน้ำใช้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สถานที่จัดแสดงสินค้ามีที่เก็บน้ำสำรอง กรณีที่น้ำประปาไม่ไหล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ที่เก็บน้ำสำรองถูก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สุขลักษณะ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มีน้ำสำรองไว้ใช้ อย่างน้อย 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100 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ลูกบาศก์เมตร (ประเภท 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2. </a:t>
            </a:r>
            <a:r>
              <a:rPr lang="th-TH" sz="28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มีน้ำสำรองไว้ใช้ อย่างน้อย 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20 </a:t>
            </a:r>
            <a:r>
              <a:rPr lang="th-TH" sz="28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ลูกบาศก์เมตร (ประเภท 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28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</a:p>
          <a:p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25542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9148" y="487632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ที่เก็บน้ำสำรอง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9106" y="414695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39083" y="485199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ที่เก็บน้ำสำรอง</a:t>
            </a:r>
          </a:p>
        </p:txBody>
      </p:sp>
    </p:spTree>
    <p:extLst>
      <p:ext uri="{BB962C8B-B14F-4D97-AF65-F5344CB8AC3E}">
        <p14:creationId xmlns:p14="http://schemas.microsoft.com/office/powerpoint/2010/main" val="6895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1" y="4157541"/>
            <a:ext cx="3642165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P22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บริเวณต้อนรับ และลงทะเบียน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62111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มีบริเวณที่จัดเตรียมไว้โดยเฉพาะเพื่อ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ต้อนรับและลงทะเบียนผู้ร่วมงาน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มีพื้นที่ลงทะเบียนอย่างเป็นสัดส่วนอยู่ด้านหน้าทางเข้าห้องจัดงานแสดงสินค้า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มีไฟส่องสว่าง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มีเต้ารับไฟฟ้า อย่างน้อย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มีจุดสำหรับติดตั้งป้ายประชาสัมพันธ์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มีบริการกระจายเสียงประชาสัมพันธ์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58909" y="4454488"/>
            <a:ext cx="2858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จุดติดตั้งป้าย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ประชาสัมพันธ์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56883" y="4442670"/>
            <a:ext cx="33954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เต้ารับไฟฟ้า </a:t>
            </a:r>
            <a:endParaRPr lang="en-US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อย่างน้อย 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จุด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71478" y="3702556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ถ่ายบริเวณต้อนรับและลงทะเบียน ของห้องจัดงาน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แสดงสินค้าให้ครบทุกห้องที่ขอการรับรอง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7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"/>
          <a:stretch/>
        </p:blipFill>
        <p:spPr>
          <a:xfrm>
            <a:off x="793046" y="4118573"/>
            <a:ext cx="3696187" cy="24111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P23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ห้องสำหรับผู้จัดงาน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57862"/>
            <a:ext cx="11278085" cy="335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ลักษณะเป็นห้องถาวร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ที่จัดไว้ให้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เป็นห้องสำหรับผู้จัดงาน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มีการออกแบบตกแต่งเพื่อเหมาะแก่การเป็นห้องสำหรับผู้จัดงาน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ปลอดภัย และอยู่ใกล้ห้องจัดงานแสดงสินค้า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มีเครื่องปรับอากาศ ไฟส่องสว่าง และเต้ารับไฟฟ้า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มีโต๊ะ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เก้าอี้เพียงพอ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สามารถจัดหาอุปกรณ์สำนักงานไว้บริการตามที่ลูกค้าต้องการ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มีบริการ </a:t>
            </a: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397760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03410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8075" y="4415137"/>
            <a:ext cx="231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ห้องสำหรับ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ผู้จัดงาน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099485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74798" y="4415137"/>
            <a:ext cx="231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ห้องสำหรับ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ผู้จัดงาน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725" y="6490780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8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beyondsuitebangkok.com/images/meeting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85" y="3840791"/>
            <a:ext cx="364540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ห้องประชุม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90193"/>
            <a:ext cx="11278085" cy="2530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ที่มีลักษณะเป็นห้องถาวร ที่จัด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ไว้เพื่อการ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การออกแบบ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ตกแต่ง เพื่อเหมาะแก่การจัดประชุมกลุ่มย่อย 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มีความสะอาด ปลอดภัย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โต๊ะเก้าอี้ เพียงพอต่อจำนวนผู้เข้าประชุม</a:t>
            </a: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มีระบบปรับอากาศ ไฟส่องสว่าง และเต้ารับไฟฟ้า พร้อมใช้งาน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393405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384471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23376" y="4558116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384079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08575" y="4558116"/>
            <a:ext cx="2204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725" y="6447234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05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Z Card - บรรยากาศของห้องรับรองพิเศษ สำหรับสมาชิก VIZ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14" y="3927993"/>
            <a:ext cx="3661286" cy="24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ห้องรับรอง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VIP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62363"/>
            <a:ext cx="11278085" cy="2550047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ที่มีลักษณะเป็นห้องถาวร เพื่อใช้เป็นห้องรับรอง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ภายในอาคารจัดงานแสดงสินค้า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มีการออกแบบตกแต่งเพื่อเหมาะแก่การเป็นห้องรับรอง มีอุปกรณ์ที่พร้อมใช้งาน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มีระบบปรับอากาศ ไฟฟ้าส่องสว่าง และเต้ารับไฟฟ้า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ปลอดภัย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มีห้องน้ำส่วนตัว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380343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392924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1281" y="4745471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ห้องรับรอง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392531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84656" y="4745471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ห้องน้ำส่วนตัว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725" y="6461752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2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ประสบการณ์การฝึกปฏิบัติงานสหกิจศึกษา สื่อมวลชน สายการเมือง - pp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54"/>
          <a:stretch/>
        </p:blipFill>
        <p:spPr bwMode="auto">
          <a:xfrm>
            <a:off x="813850" y="4386886"/>
            <a:ext cx="3643850" cy="23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ห้องสื่อมวลชน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538250"/>
            <a:ext cx="11430485" cy="3834121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มีห้องสำหรับการทำงานของสื่อมวลชนภายในอาคารจัดงานแสดงสินค้า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มีความเป็นสัดส่วน 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en-US" sz="24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1.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มีความเป็นสัดส่วน หรือมีพื้นที่สำหรับสื่อมวลชน 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2400" b="1" u="sng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ตกแต่งอย่างดีและสะอาด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มีเครื่องปรับอากาศ ไฟฟ้าส่องสว่าง และ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เต้ารับไฟฟ้า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มีโต๊ะเก้าอี้ที่เพียงพอ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มีอุปกรณ์สำนักงานไว้บริการ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มีบริการ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9440" y="423885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36466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5108" y="5180896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ห้องสื่อมวลชน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36074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84656" y="5180896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ห้องสื่อมวลชน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3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homedec.in.th/wp-content/uploads/2012/12/%E0%B8%AB%E0%B9%89%E0%B8%AD%E0%B8%87%E0%B8%9E%E0%B8%A3%E0%B8%B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17" y="3910800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ห้องประกอบพิธีทางศาสนา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47849"/>
            <a:ext cx="11278085" cy="2550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ใช้ประกอบ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พิธีประจำวันทางศาสนา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เป็นห้องที่เป็นสัดส่วน หรือพื้นที่ที่กั้นไว้เพื่อการประกอบพิธีทางศาสนา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มีเฟอร์นิเจอร์ และเครื่องประกอบพิธีทางศาสนา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มีไฟฟ้าแสงสว่าง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มีความสะอาดและตกแต่งอย่างดี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378891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3910800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57413" y="4281778"/>
            <a:ext cx="2949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เครื่องประกอบ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พิธีทางศาสนา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2" descr="ผลการค้นหารูปภาพสำหรับ ห้องละหมา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376" y="3910800"/>
            <a:ext cx="3652043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634553" y="380082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725" y="6476266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64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ct.mahidol.ac.th/thai/images/facilities/health/healt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04" y="4373813"/>
            <a:ext cx="3602538" cy="24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ปฐม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พยาบาล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564987"/>
            <a:ext cx="11278085" cy="3340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ห้องที่จัดไว้เป็นการเฉพาะเพื่อใช้ในการปฐมพยาบาล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เบื้องต้น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ในระหว่างการจัดงานได้แก่ ช่วงเวลาการติดตั้งงาน การแสดงงาน และการรื้อถอน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มีห้องเฉพาะที่แยกเป็นสัดส่วน หรือกั้นพื้นที่เป็นสัดส่วนอย่างมิดชิด 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1. </a:t>
            </a:r>
            <a:r>
              <a:rPr lang="th-TH" sz="24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มีความเป็นสัดส่วน หรือ มีพื้นที่เพื่อใช้ในการปฐมพยาบาลเบื้องต้น </a:t>
            </a:r>
            <a:r>
              <a:rPr lang="th-TH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 </a:t>
            </a:r>
            <a:r>
              <a:rPr lang="en-US" sz="24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2400" b="1" u="sng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มีอุปกรณ์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เวชภัณฑ์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ที่พร้อมใช้ในการปฐมพยาบาล</a:t>
            </a:r>
          </a:p>
          <a:p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มีเจ้าหน้าที่พยาบาล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ผู้ผ่านการ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อบรมด้านการปฐมพยาบาล ประจำอยู่ในระหว่างการจัดงาน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</a:t>
            </a:r>
            <a:r>
              <a:rPr lang="th-TH" sz="24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สามารถจัดหารถพยาบาลหรือรถฉุกเฉินพร้อมเจ้าหน้าที่ประจำไว้ให้บริการ</a:t>
            </a:r>
            <a:endParaRPr lang="th-TH" sz="2400" b="1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9440" y="432594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67486" y="437525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34615" y="4993639"/>
            <a:ext cx="3534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ห้องปฐมพยาบาล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6536" y="437918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4014" y="3993913"/>
            <a:ext cx="3565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2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สามารถใช้ห้องพักทดแทนได้</a:t>
            </a:r>
            <a:endParaRPr lang="en-US" sz="22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19809" y="4989120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 เวชภัณฑ์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1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6142" y="80682"/>
            <a:ext cx="11465858" cy="137318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กรอกข้อมูลของผู้จัดเตรียมข้อมูล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40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842012"/>
              </p:ext>
            </p:extLst>
          </p:nvPr>
        </p:nvGraphicFramePr>
        <p:xfrm>
          <a:off x="968187" y="1252158"/>
          <a:ext cx="10905566" cy="39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ชื่อ-นามสกุล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ตำแหน่ง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โทรศัพท์มือถือ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E-mail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tel Business Center | Mespil Hot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/>
          <a:stretch/>
        </p:blipFill>
        <p:spPr bwMode="auto">
          <a:xfrm>
            <a:off x="761514" y="4360742"/>
            <a:ext cx="369618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ศูนย์บริการธุรกิจ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68876"/>
            <a:ext cx="11430485" cy="3834121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สถานที่ที่จัดไว้เพื่อให้บริการแก่ผู้จัดแสดงสินค้าและผู้ร่วมงาน การพิมพ์เอกสาร รับส่งโทรสาร ถ่ายเอกสาร ติดต่อสื่อสาร บริการรับแจ้งของหาย เป็นต้น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มีบริเวณสำหรับให้บริการที่เป็นสัดส่วน</a:t>
            </a:r>
            <a:endParaRPr lang="th-TH" sz="2400" b="1" u="sng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ตกแต่งอย่างดีและสะอาด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มีอุปกรณ์สำนักงานไว้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บริการตามที่ลูกค้าต้องการ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มีเครื่องปรับอากาศ ระบบระบายอากาศ ไฟฟ้าส่องสว่าง และ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เต้ารับไฟฟ้า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มีโต๊ะเก้าอี้นั่งที่มีสภาพดี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มีบริการ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9440" y="423885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36466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5108" y="5180896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ห้องสื่อมวลชน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36074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84656" y="5180896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ห้องสื่อมวลชน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7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ผลการค้นหารูปภาพสำหรับ ห้องน้ำ หญิ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046" y="4157541"/>
            <a:ext cx="369540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P30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ห้องน้ำ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60713"/>
            <a:ext cx="11278085" cy="2995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ห้องสำหรับถ่ายอุจจาระและปัสสาวะ ซึ่งประกอบด้วยรายการดังนี้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ห้องน้ำต้องอยู่ไม่ไกลจาก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ห้องจัดงานแสดงสินค้า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สภาพห้องน้ำต้องถูกสุขลักษณะ คือ สะอาด แห้ง ไม่มีกลิ่นเหม็น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มีระบบระบายอากาศ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มีระบบระบายและบำบัดของเสียที่ได้มาตรฐาน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มีกระดาษชำระ และสบู่เหลวล้างมือ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มีบันทึกการทำความสะอาดและตรวจสอบ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5717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5558" y="4488960"/>
            <a:ext cx="2440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ห้องน้ำชาย 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ห้องน้ำหญิง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62745" y="4495513"/>
            <a:ext cx="3793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ระบบระบายอากาศ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endParaRPr lang="th-TH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ระบบบำบัด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ห้องน้ำสำหรับ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คนพิการหรือทุพพลภาพ และคนชรา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582406"/>
            <a:ext cx="11278085" cy="4738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ห้องสำหรับถ่ายอุจจาระและปัสสาวะสำหรับคนพิการโดยเฉพาะ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ห้องน้ำต้องอยู่ไม่ไกลจากห้องจัดงานแสดงสินค้า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มีราว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จับข้างโถส้วมและอ่างล้างมือ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มีปุ่มเปิดสัญญาณฉุกเฉิน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สภาพห้องน้ำต้องถูกสุขลักษณะ คือ สะอาดแห้ง ไม่มีกลิ่นเหม็น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มีระบบระบายอากาศ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มีกระดาษชำระ และสบู่เหลวล้างมือ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มีบันทึกการทำความสะอาดและตรวจสอบอุปกรณ์ 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</a:p>
          <a:p>
            <a:pPr marL="0" indent="0">
              <a:buNone/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04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ห้องน้ำคนพิการ พี่ซาบะลงพื้นที่สำรวจเบาๆ รอบสอง เซ็นทรัลบางน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8" y="1509862"/>
            <a:ext cx="3707850" cy="2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อารยสถาปัตย์ ห้องน้ำคนพิการ เซ็นทรัลศาลาย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44" y="1509863"/>
            <a:ext cx="3607740" cy="24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92753" y="4599951"/>
            <a:ext cx="2821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ห้องน้ำสำหรับ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คนพิการ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8440" y="310946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4708" y="312353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761514" y="26826"/>
            <a:ext cx="11430485" cy="823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P31 </a:t>
            </a:r>
            <a:r>
              <a:rPr lang="th-TH" sz="4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ห้องน้ำสำหรับคนพิการหรือทุพพลภาพ และคนชรา </a:t>
            </a:r>
            <a:br>
              <a:rPr lang="th-TH" sz="4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2" name="Picture 6" descr="ห้องน้ำคนพิการ พี่ซาบะลงพื้นที่สำรวจเบาๆ รอบสอง เซ็นทรัลบางนา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1" t="17474" r="10041" b="45778"/>
          <a:stretch/>
        </p:blipFill>
        <p:spPr bwMode="auto">
          <a:xfrm>
            <a:off x="8382000" y="1509862"/>
            <a:ext cx="365760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9433772" y="312353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0978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31891" y="4633243"/>
            <a:ext cx="2821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ห้องน้ำสำหรับ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คนพิการ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3062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69780" y="4603949"/>
            <a:ext cx="2821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ห้องน้ำสำหรับ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คนพิการ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3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P32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สิ่งอำนวยความ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สะดวกในอาคารสำหรับ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คนพิการหรือทุพพลภาพ และคนชรา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746755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มีการก่อสร้างหรือติดตั้งอุปกรณ์เพื่ออำนวยความสะดวกให้แก่คนพิการ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หรือทุพพล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ภาพและคนชรา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ที่สามารถเข้าถึงสถานที่จัดงานแสดงสินค้าได้ด้วยตนเอง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มีทางลาด หรือลิฟท์โดยสาร หรือลิฟท์ราวบันได สำหรับคนพิการหรือทุพพลภาพ และคนชราสามารถเข้าถึง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ห้องแสดงสินค้าได้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ด้วยตนเอง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มีราวจับทางเดิน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 หรือสามารถจัดหารถเข็น </a:t>
            </a:r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Wheel chair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ให้ใช้ได้ตามต้องการ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มีป้ายสัญลักษณ์แสดงสิ่งอำนวยความสะดวกสำหรับคนพิการหรือทุพพลภาพ และคนชราที่ชัดเจน</a:t>
            </a: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มีที่จอดรถเฉพาะ</a:t>
            </a:r>
          </a:p>
        </p:txBody>
      </p:sp>
      <p:pic>
        <p:nvPicPr>
          <p:cNvPr id="2050" name="Picture 2" descr="ป้าย Friendly Design&quot; สัญลักษณ์ที่คุณควรรู้จักก่อนออกเดินทา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411" y="5073534"/>
            <a:ext cx="4796588" cy="17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เครื่องไม่ต้องมีห้องสังเกตลิฟท์ผู้ผลิตและซัพพลายเออร์จีน -สังเกต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53944" y="1539648"/>
            <a:ext cx="3607740" cy="24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รถเข็นไฟฟ้า ขึ้นทางลาดชันได้หรือไม่ อย่างไร ?? | อีไลฟ์ รถเข็น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8" y="1539648"/>
            <a:ext cx="3714137" cy="24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ปัญหาห้องน้ำคนพิการ กับ คนตั้งครรภ์ - Pant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944" y="4157541"/>
            <a:ext cx="3607740" cy="24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จอดรถ ในที่จอดรถ&quot;คนพิการ&quot; ผิดกฎหมายหรือไม่?! - โตโยต้า กาญจนบุร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8" y="4157541"/>
            <a:ext cx="3707850" cy="24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38440" y="569428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40468" y="4491890"/>
            <a:ext cx="2534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สิ่งอำนวย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ความสะดวก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4708" y="569925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8440" y="310946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1539648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579513" y="2158032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รถเข็น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4708" y="312353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761514" y="26826"/>
            <a:ext cx="11430485" cy="823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P32 </a:t>
            </a:r>
            <a:r>
              <a:rPr lang="th-TH" sz="4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สิ่งอำนวยความสะดวกในอาคารสำหรับคนพิการหรือทุพพลภาพ และคนชรา </a:t>
            </a:r>
            <a:r>
              <a:rPr lang="th-TH" sz="4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34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78734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 หรือมีอุปกรณ์ที่เกี่ยวข้องกับการให้ความปลอดภัยที่เพียงพอ ครอบคลุมในพื้นที่สนับสนุน และมีสภาพพร้อมใช้งาน ประกอบด้วย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มีกล้องวงจรปิด และมีห้องควบคุมกล้องวงจรปิด พร้อมเจ้าหน้าที่ดูแลตลอดระยะเวลาการจัดแสดงงาน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อุปกรณ์ตรวจจับควัน หรือ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ร้อน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หัวฉีดน้ำดับเพลิง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ถังดับเพลิง หรือสายฉีดน้ำดับเพลิงอยู่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ในบริเวณที่สะดวกต่อการใช้งาน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ปุ่ม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เปิดสัญญาณเตือนภัยที่เห็นชัดเจน </a:t>
            </a:r>
            <a:endParaRPr lang="th-TH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เอกสารการตรวจสอบ หรือ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บำรุงรักษาประจำปี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170" name="Picture 2" descr="ระบบดับเพลิงแบบ Sprinkler | Com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997" y="4410763"/>
            <a:ext cx="364460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1" y="4410764"/>
            <a:ext cx="3594997" cy="2430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P33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อุปกรณ์ความปลอดภัยในพื้นที่สนับสนุน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603484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31" y="4410763"/>
            <a:ext cx="3609683" cy="24302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00295" y="602148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3786" y="603484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3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xtstepdoor ประตูหนีไฟ ประตูทนไฟ บันไดหนีไฟ คุณภาพดี่ที่สุด! แล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4" y="4262846"/>
            <a:ext cx="372203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78734"/>
            <a:ext cx="11278085" cy="3513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ช่องทางสำหรับอพยพผู้คนออกจากอาคาร กรณีเกิดเหตุฉุกเฉิน ประกอบด้วย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มีขนาดความกว้างและสูงเป็นไปตามที่กฎหมายกำหนดในปีที่ก่อสร้าง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เป็นบานผลักออกสู่ภายนอก และมีอุปกรณ์บังคับให้ประตูปิดได้เอง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สามารถเปิดออกได้โดยสะดวกตลอดเวลา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มีป้ายกำกับ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ไม่มีธรณีประตูหรือขอบกั้น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เอกสารการตรวจสอบ หรือ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บำรุงรักษาประจำปี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P34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ประตูหนีไฟภายในพื้นที่สนับสนุน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588692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269042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0" y="426511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18852" y="4596536"/>
            <a:ext cx="36134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ประตูหนีไฟ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ภายในพื้นที่สนับสนุน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6772" y="4603089"/>
            <a:ext cx="36134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ประตูหนีไฟ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ภายในพื้นที่สนับสนุน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3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32" y="4185435"/>
            <a:ext cx="3547960" cy="23866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พื้นที่เอนกประสงค์ (ค่า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7"/>
            <a:ext cx="11278085" cy="3113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โล่งหน้าห้องจัดงานแสดงสินค้าที่อยู่ในอาคารจัดไว้เพื่อให้บริการแก่ผู้จัดงานในการจัดกิจกรรม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เป็นพื้นที่ที่มีความสะอาดและเป็นระเบียบเรียบร้อย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มีไฟแสงสว่าง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มีเต้ารับ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ไฟฟ้า อย่างน้อย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มีระบบปรับอากาศ หรือการถ่ายเทอากาศที่ดี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13239" y="4840652"/>
            <a:ext cx="362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พื้นที่เอนกประสงค์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09170" y="4858291"/>
            <a:ext cx="362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พื้นที่เอนกประสงค์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6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 Quartier Food Hall&quot; ศูนย์รวมความอร่อย ใจกลางสุขุมวิท ที่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0" y="4157541"/>
            <a:ext cx="363366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P36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บริการจำหน่ายอาหาร 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37190"/>
            <a:ext cx="11278085" cy="3103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พื้นที่ที่สถานที่จัดแสดงสินค้าจัดไว้เพื่อบริการจำหน่ายอาหารในระหว่างการแสดงงาน ประกอบด้วย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มีความเป็นสัดส่วน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ตกแต่งอย่างดีและสะอาด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มีการถ่ายเทอากาศที่ดี 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มีไฟฟ้าส่องสว่าง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มีโต๊ะเก้าอี้นั่งที่มีสภาพดีและเพียงพอ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7814" y="4488960"/>
            <a:ext cx="30155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พื้นที่บริการ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จำหน่ายอาหาร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05304" y="4483705"/>
            <a:ext cx="29867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พื้นที่บริการ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จำหน่ายอาหาร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672416" y="1724892"/>
            <a:ext cx="6352006" cy="2147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มีอุปกรณ์สำหรับรับประทานอาหารที่อยู่ในสภาพดีและสะอาด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จำหน่ายอาหารที่ถูกสุขลักษณะ มีความหลากหลายและเพียงพอต่อจำนวนผู้เข้าชมงาน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8.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มีบริการจำหน่ายอาหารในข่วงเวลาการติดตั้งและช่วงเวลาการรื้อถอน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96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82534"/>
              </p:ext>
            </p:extLst>
          </p:nvPr>
        </p:nvGraphicFramePr>
        <p:xfrm>
          <a:off x="959400" y="217275"/>
          <a:ext cx="11035375" cy="6024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089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8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7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215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ในการตรวจ</a:t>
                      </a: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ประเมิน</a:t>
                      </a:r>
                      <a:r>
                        <a:rPr lang="en-US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Exhibition Venue</a:t>
                      </a:r>
                      <a:endParaRPr lang="en-US" sz="4000" dirty="0">
                        <a:solidFill>
                          <a:srgbClr val="0033CC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ด้านการประเมิน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ประเภทสถานประกอบการ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</a:t>
                      </a:r>
                      <a:r>
                        <a:rPr lang="th-TH" sz="3200" b="1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</a:t>
                      </a:r>
                      <a:r>
                        <a:rPr lang="th-TH" sz="3200" b="1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กายภาพ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(P)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8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 เทคโนโลยี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(T)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 บริการ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Sv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4. การจัดการอย่างยั่งยืน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(St)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รวม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63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railway.co.th/intranet/db_srt_intranet_employee/upload/pr/UploadFolder/2552November/16082009102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16" y="4157542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สูบบุหรี่  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พื้นที่ที่จัดไว้เพื่อเป็นเขตสูบบุหรี่โดยเฉพาะ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</a:t>
            </a:r>
            <a:endParaRPr lang="en-US" sz="26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ไม่อยู่ในบริเวณทางเข้า – ออก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ของสถานที่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และบริเวณที่ก่อให้เกิดความเดือดร้อนรำคาญแก่ผู้ไม่สูบบุหรี่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ต้องติดป้ายที่แสดงให้ทราบว่าเป็นพื้นที่ที่จัดไว้สำหรับการสูบบุหรี่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มีการจัดเก็บและทำความสะอาดทุกวันที่มีการใช้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7283" y="4423000"/>
            <a:ext cx="25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พื้นที่สูบบุหรี่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51481" y="4497321"/>
            <a:ext cx="2518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ป้ายแสดง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พื้นที่สูบบุหรี่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2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รูปภาพที่เกี่ยวข้อง | ห้องเรียน, อาคาร, อนุบา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4" y="4158361"/>
            <a:ext cx="3633396" cy="24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พื้นที่สำหรับเด็ก 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สถานประกอบการสามารถจัดให้มีพื้นที่ เจ้าหน้าที่ดูแล และอุปกรณ์สำหรับทำกิจกรรมสำหรับเด็ก ด้านนอกห้องจัดงานแสดงสินค้า ประกอบด้วย</a:t>
            </a:r>
            <a:endParaRPr lang="en-US" sz="26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มีพื้นที่สำหรับให้เด็กทำกิจกรรมได้อย่างเป็นสัดส่วน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มีเจ้าหน้าที่ดูแลให้บริการอย่างเพียงพอและเหมาะสม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เครื่องเล่นสำหรับเด็กที่เพียงพอและปลอดภัย</a:t>
            </a:r>
            <a:endParaRPr lang="th-TH" sz="24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41576" y="4760624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พื้นที่สำหรับเด็ก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59764" y="4752850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พื้นที่สำหรับเด็ก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073" y="1133930"/>
            <a:ext cx="9833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ด้านเทคโนโลยี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6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TECHNOLOGY)</a:t>
            </a:r>
            <a:endParaRPr lang="en-US" dirty="0"/>
          </a:p>
        </p:txBody>
      </p:sp>
      <p:pic>
        <p:nvPicPr>
          <p:cNvPr id="34818" name="Picture 2" descr="Microphone Icon In Comic Style Live Broadcast Vector Cartoon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1" y="3259914"/>
            <a:ext cx="3013074" cy="30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070156" y="3640137"/>
            <a:ext cx="2057400" cy="19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789650" y="4157540"/>
            <a:ext cx="3807476" cy="2398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9"/>
          <a:stretch/>
        </p:blipFill>
        <p:spPr>
          <a:xfrm>
            <a:off x="4707943" y="4157540"/>
            <a:ext cx="3535104" cy="23980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เว็บไซต์ของสถานที่จัดงานแสดงสินค้า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สถานที่จัดงานแสดงสินค้ามีการจัดทำเว็บไซต์ที่เป็นทางการของตนเอง เพื่อเผยแพร่ประชาสัมพันธ์ ให้ข้อมูลของสถานที่และเป็นช่องทางการสื่อสาร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เป็นเว็บไซต์ที่มี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URL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เป็นของตนเอง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มีการปรับปรุงข้อมูลอย่างสม่ำเสมอ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มีข้อมูลรายละเอียดของห้องจัดงานแสดงสินค้าที่ชัดเจน ครบถ้วน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มีการออกแบบเพื่อให้ใช้งานได้สะดวก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(User Friendly)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49297" y="4537717"/>
            <a:ext cx="29017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เว็บไซต์ของ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สถานที่</a:t>
            </a:r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จัดงาน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8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log on to Stapleford's Digital High Street – Stapleford:n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17418" y="4182035"/>
            <a:ext cx="3539075" cy="24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สอบถามการใช้ Router 2 ตัวขยายสัญญาณบ้าน 2 ชั้นครับ - Pant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01" y="4182730"/>
            <a:ext cx="3793137" cy="24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ความสามารถในการรองรับการเชื่อมต่ออินเทอร์เน็ต</a:t>
            </a:r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  <a:endParaRPr lang="th-TH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มีอุปกรณ์สำหรับการแพร่กระจายสัญญาณแบบไร้สาย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(WIFI)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เพื่อให้บริการเชื่อมต่ออินเทอร์เน็ตแก่ผู้จัดงานและผู้เข้าชมงานได้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จุดแพร่กระจายสัญญาณในห้องจัดแสดงงาน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มีจุดแพร่กระจายสัญญาณในพื้นที่สนับสนุน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การแพร่กระจายสัญญาณทั่วถึงและเพียงพอต่อการใช้งาน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มีป้ายสัญลักษณ์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และคำแนะนำการใช้งาน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552" y="581085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07635" y="581602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5618" y="4433813"/>
            <a:ext cx="3225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จุดแพร่กระจาย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สัญญาณ </a:t>
            </a:r>
            <a:r>
              <a:rPr lang="en-US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WIFI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6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iliconCore Exhibits 1.5 mm pitch 4K LED large format display 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46" y="4177672"/>
            <a:ext cx="3682357" cy="24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96" y="4177672"/>
            <a:ext cx="3561998" cy="24101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T03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จออิเล็กทรอนิกส์ 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จอภาพ หรือป้ายแสดงผลด้วยระบบอิเล็กทรอนิกส์ เพื่อการประชาสัมพันธ์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ติดตั้งในจุดที่มองเห็นได้ชัดเจนและมีจำนวนเพียงพอ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มีสภาพสมบูรณ์ใช้งานได้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หรือบำรุงรักษาประจำปี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19094" y="4850670"/>
            <a:ext cx="335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จออิเล็กทรอนิกส์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ระบบ CRM ของ MK ที่เป็นจุดขาย และทำให้ MK อยู่รอดจนถึงปัจจุบัน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 bwMode="auto">
          <a:xfrm>
            <a:off x="798058" y="4157541"/>
            <a:ext cx="3756861" cy="24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T04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โปรแกรมคอมพิวเตอร์เพื่อการบริหารจัดการลูกค้า </a:t>
            </a:r>
            <a:b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395714"/>
            <a:ext cx="11278085" cy="2486631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แสดงสินค้ามีการใช้โปรแกรมคอมพิวเตอร์ที่ถูกลิขสิทธิ์เพื่อการให้บริการลูกค้ามีประสิทธิภาพ ประกอบด้วย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จัดการฐานข้อมูลลูกค้า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จัดการการรับจอง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จัดการเรื่องร้องเรียน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58285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25146" y="4442793"/>
            <a:ext cx="2710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โปรแกรม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คอมพิวเตอร์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65043" y="4442793"/>
            <a:ext cx="2710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โปรแกรม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คอมพิวเตอร์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0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12" y="4157540"/>
            <a:ext cx="3614956" cy="24269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วิทยุสื่อสาร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พนักงานของสถานที่จัดงานแสดงสินค้ามีการใช้วิทยุสื่อสารประสานงานภายในสถานที่จัดงานแสดงสินค้า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วิทยุสื่อสารมีสภาพดี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สัญญาณการติดต่อครอบคลุมทั้งสถานที่จัดแสดงสินค้า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สามารถติดต่อเจ้าหน้าที่ส่วนต่างๆ ได้สะดวกรวดเร็ว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19465" y="4808010"/>
            <a:ext cx="2302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วิทยุสื่อสาร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0790" y="4790844"/>
            <a:ext cx="2302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วิทยุสื่อสาร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8784" y="4157540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889748" y="4135274"/>
            <a:ext cx="3603420" cy="24525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ระบบกระจายเสียงประชาสัมพันธ์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มีอุปกรณ์สำหรับการกระจายเสียงประชาสัมพันธ์ ข้อมูลข่าวสารและการแจ้งเหตุฉุกเฉิน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เป็นระบบที่มีคุณภาพให้เสียงชัดเจน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สามารถกระจายเสียงได้ครอบคลุมสถานที่จัดงานแสดงสินค้า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เป็นระบบที่สามารถแยกพื้นที่ในการกระจายเสียงได้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9282" y="4414328"/>
            <a:ext cx="3485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ระบบกระจาย</a:t>
            </a: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เสียง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ประชาสัมพันธ์ 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8784" y="4157540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56203" y="4414328"/>
            <a:ext cx="34852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ระบบกระจาย</a:t>
            </a: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เสียง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ประชาสัมพันธ์ 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66478" y="-53980"/>
            <a:ext cx="6114044" cy="6172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th-TH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1099" y="1150640"/>
            <a:ext cx="9765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ด้านบริการ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18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SERVICE)</a:t>
            </a:r>
            <a:endParaRPr lang="en-US" dirty="0"/>
          </a:p>
        </p:txBody>
      </p:sp>
      <p:pic>
        <p:nvPicPr>
          <p:cNvPr id="33794" name="Picture 2" descr="Room service hotel isolated icon | Premium Vec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7F4"/>
              </a:clrFrom>
              <a:clrTo>
                <a:srgbClr val="C7E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116" y="3015916"/>
            <a:ext cx="2646947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33323"/>
              </p:ext>
            </p:extLst>
          </p:nvPr>
        </p:nvGraphicFramePr>
        <p:xfrm>
          <a:off x="1015686" y="1410722"/>
          <a:ext cx="10574592" cy="39463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83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1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1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7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14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คะแนนเต็ม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เกณฑ์คะแนน</a:t>
                      </a:r>
                      <a:b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ที่ผ่านมาตรฐาน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ห้องจัดงานแสดงสินค้า ประเภทที่</a:t>
                      </a:r>
                      <a:r>
                        <a:rPr lang="th-TH" sz="2800" b="1" baseline="0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5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273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90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245.70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 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ห้องจัดงานแสดงสินค้าประเภทที่</a:t>
                      </a:r>
                      <a:r>
                        <a:rPr lang="th-TH" sz="2800" b="1" baseline="0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261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90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234.90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8865" y="371310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เกณฑ์คะแนนการตรวจประเมิน</a:t>
            </a:r>
            <a:endParaRPr lang="en-US" sz="3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6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กฟน. มอบรางวัลพนักงานดีเด่น ประจำปี 2560 สร้างความผูกพันต่อองค์กร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86" y="4157540"/>
            <a:ext cx="3628714" cy="24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880482"/>
            <a:ext cx="11278085" cy="3143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มาตรการในการพัฒนา และรักษาคุณภาพในการให้บริการของ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พนักงานประจำ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มีนโยบายการคัดเลือกพนักงานที่เน้นคุณภาพการให้บริการ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มีการอบรมหลักสูตรการให้บริการแก่พนักงานเป็นประจำ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มีการประเมินการปฏิบัติงานของ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มีการมอบรางวัลหรือยกย่องพนักงานที่ปฏิบัติงานดีเด่นทุก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มีคำชมเชยจาก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ผู้รับบริการ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Sv01 </a:t>
            </a:r>
            <a:r>
              <a:rPr lang="th-TH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จัดการ</a:t>
            </a:r>
            <a:r>
              <a:rPr lang="th-TH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</a:t>
            </a:r>
            <a:r>
              <a:rPr lang="th-TH" sz="4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ในด้านการ</a:t>
            </a:r>
            <a:r>
              <a:rPr lang="th-TH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 (ค่าน้ำหนัก </a:t>
            </a:r>
            <a:r>
              <a:rPr lang="en-US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1613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7844" y="4479197"/>
            <a:ext cx="2305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บุคลากร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8080" y="4483134"/>
            <a:ext cx="2305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บุคลากร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8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ภาพการบริการการจัดการโรงแรมพนักงานต้อนรับ ดาวน์โหลดรูปภาพ (รหัส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95" y="4157541"/>
            <a:ext cx="364752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ท่าทางและการแสดงออกของ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พนักงานประจำผู้ให้บริการ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มีกิริยามารยาทดี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มีน้ำเสียง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และการพูดจาสุภาพ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มีอัธยาศัยไมตรี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ความกระตือรือร้นในการให้บริการ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มีการแต่งเครื่องแบบเฉพาะ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ที่สุภาพ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เรียบร้อย เหมาะสม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และติดป้ายชื่อ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มีความเคารพในความแตกต่างของเชื้อชาติ ศาสนา วัฒนธรรม เพศและวัย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Sv02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บุคลิกภาพของพนักงานบริการ 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2164" y="4506091"/>
            <a:ext cx="2816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ภาพพนักงาน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7065" y="4506091"/>
            <a:ext cx="2816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ภาพพนักงาน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9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ff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31" y="4327121"/>
            <a:ext cx="3485769" cy="24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23363"/>
            <a:ext cx="11278085" cy="360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ความรู้ที่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พนักงานประจำผู้ให้บริการพึง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ความรู้เกี่ยวกับหลักการ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ความรู้เกี่ยวกับการ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จัดงานแสดงสินค้า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ความรู้เกี่ยวกับการป้องกันอัคคีภัยและสาธารณ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ความรู้เกี่ยวกับการปฐมพยาบาล และความปลอดภัยในการทำงาน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en-US" sz="26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ความรู้เกี่ยวกับท้องถิ่นที่สถานประกอบการ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ตั้งอยู่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ความรู้เกี่ยวกับความแตกต่างทางวัฒนธรรมและ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ศาสนา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Sv03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ของพนักงาน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345799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349724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416938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7816" y="4667455"/>
            <a:ext cx="3185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ความรู้ของ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8056" y="4631051"/>
            <a:ext cx="3185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ความรู้ของ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0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อบรมภาษาญี่ปุ่น สำหรับพนักงานบริษัท | เรียนพิเศษที่บ้า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"/>
          <a:stretch/>
        </p:blipFill>
        <p:spPr bwMode="auto">
          <a:xfrm>
            <a:off x="882317" y="4157541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361741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ทักษะและมาตรการส่งเสริมภาษาต่างประเทศของ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พนักงานประจำผู้ให้บริการ ประกอบด้วย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บริการส่วน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ใหญ่สามารถสื่อสารภาษาต่างประเทศได้อย่างน้อย 1 ภาษา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มีนโยบายในการรับสมัครพนักงาน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บริการที่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มีทักษะ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ภาษาต่างประเทศ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มีการจัดฝึกอบรมภาษาต่างประเทศให้แก่พนักงาน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บริการเป็นประจำ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r>
              <a:rPr lang="en-US" sz="26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มีการจัดกิจกรรมโน้มน้าวให้พนักงานสนใจเรียนรู้ภาษาต่างประเทศ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Sv04 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ทักษะและมาตรการส่งเสริม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ภาษาต่างประเทศ</a:t>
            </a:r>
            <a:b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 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1613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979" y="4479197"/>
            <a:ext cx="3655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ทักษะและมาตรการ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ส่งเสริมภาษาฯ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3216" y="4483134"/>
            <a:ext cx="3655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ทักษะและมาตรการ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ส่งเสริมภาษาฯ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1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69239"/>
            <a:ext cx="11278085" cy="2712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สถานที่จัดงานแสดงสินค้ามี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สวัสดิการให้แก่พนักงานประจำตามกฎหมายกำหนด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ได้ค่าแรงขั้นต่ำตาม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กฎหมาย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ทำประกันสังคมให้พนักงานทุก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มีวันหยุดตามที่กฎหมาย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มีการตรวจสุขภาพ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สวัสดิการ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5425" y="4522608"/>
            <a:ext cx="3009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ระบบสวัสดิการ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5977" y="4522608"/>
            <a:ext cx="3009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ระบบสวัสดิการ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8388" y="4522608"/>
            <a:ext cx="3009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ระบบสวัสดิการ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7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aolilai International Hotel (New Int'l Exhibition Center), เซิน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6" y="4138958"/>
            <a:ext cx="3597318" cy="24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มีพนักงานประจำในการประสานงานทั้งในห้องจัดงานแสดงสินค้าและพื้นที่สนับสนุน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พนักงานแยกการบริการกลุ่มผู้จัดงานโดยเฉพาะ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มีพนักงาน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บริการตลอดระยะเวลาการจัดงาน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ผู้จัดงานสามารถติดต่อสื่อสารกับพนักงานได้อย่างสะดวกรวดเร็ว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การบริการของพนักงานในจุดบริการ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69777" y="4454396"/>
            <a:ext cx="2683747" cy="19297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</a:t>
            </a: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</a:t>
            </a:r>
            <a:endParaRPr lang="en-US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ของ</a:t>
            </a:r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58684" y="4479197"/>
            <a:ext cx="26837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</a:t>
            </a: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</a:t>
            </a:r>
            <a:endParaRPr lang="en-US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ของ</a:t>
            </a:r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7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Sv07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บริการรับจองล่วงหน้า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มีบริการรับจองห้องจัดงานแสดงสินค้าล่วงหน้า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มีผู้รับผิดชอบในการประสานงานโดยตรง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การออกเอกสารการรับจองพร้อมระบุข้อตกลง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 (คู่มือการใช้สถานที่)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มีช่องทางรับชำระค่ามัดจำมากกว่า 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ช่องทาง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ห้องศึกษากลุ่ม ห้องศึกษาเดี่ยว เปิดให้จองออนไลน์ได้แล้วนะ - PR MJ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0" y="4157541"/>
            <a:ext cx="36480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80937" y="4442793"/>
            <a:ext cx="2803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บริการรับจอง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ล่วงหน้า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7863" y="4442793"/>
            <a:ext cx="2803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บริการรับจอง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ล่วงหน้า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9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cdn2.hubspot.net/hub/50878/file-14391698-jpg/images/customer_servi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7541"/>
            <a:ext cx="3659058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97728"/>
            <a:ext cx="11278085" cy="211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การประเมินบริการ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และการ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จัดการข้อร้องเรียนต่างๆ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</a:t>
            </a: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มีระบบรับเรื่องร้องเรียนเกี่ยวกับการ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ให้บริการได้หลายช่องทาง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มีการตอบสนองข้อร้องเรียนอย่างรวดเร็ว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มีการประเมินคุณภาพการบริการโดย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ลูกค้า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Sv08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การจัดการเรื่องร้องเรียน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9903" y="4522608"/>
            <a:ext cx="2661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การร้องเรียน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7244" y="4522608"/>
            <a:ext cx="2951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การประเมินผล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9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Exhibition Halls Emergency M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20" y="4168463"/>
            <a:ext cx="3671959" cy="24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EX Mall Map | Florian Alt | Flick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3752" y="4155016"/>
            <a:ext cx="3675988" cy="2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890683"/>
            <a:ext cx="11278085" cy="294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มีแผนการจัดการกับผู้คนที่เข้ามาชมงานเพื่อให้เกิดความปลอดภัย เป็นระเบียบเรียบร้อย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มีการแสดงแผนผังของสถานที่จัดแสดงงาน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มีการแสดงแผนผังภายในห้องจัดงานแสดงสินค้า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มีเจ้าหน้าที่ดูแล และอำนวยความสะดวก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ในกรณีฉุกเฉิน มีแผนอพยพผู้คนออกจากพื้นที่ 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มีการซ้อมแผนอพยพอย่างน้อยปีละ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ครั้ง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การจัดการฝูงชน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616" y="58089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2569" y="4875422"/>
            <a:ext cx="3496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การจัดการฝูงชน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งานป้ายพลาสวู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64" y="4383615"/>
            <a:ext cx="3647277" cy="24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788408" y="4383615"/>
            <a:ext cx="3718226" cy="240702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621743"/>
            <a:ext cx="11278085" cy="373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มีการกำหนดมาตรการป้องกันอัคคีภัยไว้อย่างเป็นระบบ ประกอบด้วย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มีป้ายข้อปฏิบัติเกี่ยวกับการดับเพลิงและการอพยพหนีไฟและปิดประกาศให้เห็นได้อย่างชัดเจน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มีแผนป้องกันและระงับอัคคีภัย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มีการฝึกซ้อมดับเพลิงและฝึกซ้อมอพยพหนีไฟพร้อมกันอย่างน้อยปีละ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ครั้ง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มีการฝึกอบรมดับเพลิงขั้นต้น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มีบันทึกการตรวจสอบเครื่องดับเพลิงให้อยู่ในสภาพที่ใช้งานได้ดี โดยการตรวจสอบต้องไม่น้อยกว่า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เดือนต่อ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ครั้ง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มีจุดรวมพล โดยมีป้ายแสดงชัดเจน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Sv10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การป้องกันอัคคีภัย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372693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601390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616" y="602412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0873" y="4714058"/>
            <a:ext cx="23198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การป้องกัน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อัคคีภัย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2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385" y="720091"/>
            <a:ext cx="100141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</a:t>
            </a:r>
          </a:p>
          <a:p>
            <a:endParaRPr lang="th-TH" sz="3200" b="1" dirty="0" smtClean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มีค่าน้ำหนักคะแนนต่างกันเป็น 2 ระดับ คือ 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และ </a:t>
            </a:r>
            <a:r>
              <a:rPr lang="th-TH" sz="32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ตัวชี้วัดที่มีค่าน้ำหนักเท่ากับ 2 ทุกตัว </a:t>
            </a: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จะต้องได้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คะแนนการประเมิน (เมื่อคูณค่าน้ำหนักแล้ว) </a:t>
            </a:r>
            <a:r>
              <a:rPr lang="th-TH" sz="32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ต่ำกว่า 4 คะแนน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หากกรณีที่ตัวใดได้คะแนน (เมื่อคูณค่าน้ำหนักแล้ว) ต่ำกว่า 4 คะแนน ผู้ตรวจประเมินจะแจ้งให้สถานประกอบการ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ดำเนินการปรับปรุง แก้ไข ภายในระยะเวลา 30 วัน 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ทั้งนี้สถานประกอบการ</a:t>
            </a:r>
            <a:r>
              <a:rPr lang="th-TH" sz="3200" b="1" i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ต้องส่งเอกสารหลักฐานการดำเนินการปรับปรุง แก้ไข</a:t>
            </a:r>
            <a:endParaRPr lang="th-TH" sz="32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พนักงานรักษาความปลอดภัย / รปภ. (Sentry Guard) - THAI S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7" y="4157541"/>
            <a:ext cx="364540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05750"/>
            <a:ext cx="11278085" cy="3095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มีการกำหนดมาตรการการรักษาความปลอดภัยในสถานที่จัดงานแสดงสินค้า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มีแผนการรักษาความปลอดภัยและรับมือเหตุฉุกเฉิน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มีบันทึกการเข้าออกพื้นที่นอกเวลาทำการ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มีการฝึกอบรมเรื่องการรักษาความปลอดภัยอย่างสม่ำเสมอ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มีการฝึกอบรมการให้บริการและความช่วยเหลือคนพิการ ทุพพลภาพ และคนชราอย่างสม่ำเสมอ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การรักษา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ความปลอดภัย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29590" y="4559879"/>
            <a:ext cx="2730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การรักษา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Picture 2" descr="นานาสาระ : ทำความรู้จักกับ VRM อิมแพ็ค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23" y="4129573"/>
            <a:ext cx="3694331" cy="24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820750" y="396768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6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05750"/>
            <a:ext cx="11278085" cy="2503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สถานที่จัดงานแสดงสินค้าจัดทำประกันภัยให้กับอาคาร สิ่งปลูกสร้าง และบุคคลที่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มีการต่ออายุกรมธรรม์ทุกปี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มีเงื่อนไขการประกันคุ้มครองผู้เกี่ยวข้องกรณีเกิดอุบัติเหตุ ภัยพิบัติต่างๆ และจากการให้บริการของสถานที่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มีการแจ้งรายละเอียดการคุ้มครองในสัญญาที่ออกให้กับลูกค้า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ประกันภัย 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19972" y="4788478"/>
            <a:ext cx="274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การประกันภัย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1299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50962" y="4788478"/>
            <a:ext cx="274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การประกันภัย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708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5058" y="4788478"/>
            <a:ext cx="274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การประกันภัย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4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817492"/>
            <a:ext cx="11278085" cy="3095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มีการเตรียมการ วางแผน ซักซ้อมการจัดการจราจรภายในสถานที่จัดงานแสดงสินค้า เพื่อรองรับการจราจรในช่วงของการจัดงาน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มีการแยกช่องทางจราจรระหว่างรถผู้เข้าชมงานกับรถขนส่งสินค้า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มีแผนการจัดการจราจรที่ชัดเจน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มีการมอบหมายผู้รับผิดชอบในการจัดการจราจร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มีการประชาสัมพันธ์ข้อมูลการจราจรระหว่างวันจัดงานให้ประชาชนที่อาศัยในพื้นที่ได้รับทราบ </a:t>
            </a:r>
            <a:b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การจัดการจราจรในพื้นที่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3064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98761" y="4559879"/>
            <a:ext cx="31918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การจัดการจราจร</a:t>
            </a:r>
          </a:p>
          <a:p>
            <a:pPr algn="ctr"/>
            <a:r>
              <a:rPr lang="th-TH" sz="4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ในพื้นที่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086" y="4144094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99543" y="4130647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32393" y="4574399"/>
            <a:ext cx="31918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การจัดการจราจร</a:t>
            </a:r>
          </a:p>
          <a:p>
            <a:pPr algn="ctr"/>
            <a:r>
              <a:rPr lang="th-TH" sz="4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ในพื้นที่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9936" y="4574399"/>
            <a:ext cx="31918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การจัดการจราจร</a:t>
            </a:r>
          </a:p>
          <a:p>
            <a:pPr algn="ctr"/>
            <a:r>
              <a:rPr lang="th-TH" sz="4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ในพื้นที่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Sv14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การบำรุงรักษา 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มีหน่วยงานที่รับผิดชอบในการดูแลรักษาสถานที่ ระบบ วัสดุ อุปกรณ์ที่เกี่ยวข้องกับการจัดงานแสดงสินค้า ประกอบด้วย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มีหน่วยงานที่ดูแลรับผิดชอบโดยตรง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มีบุคลากรเจ้าหน้าที่รับผิดชอบการบำรุงรักษา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มีแผนการบำรุงรักษาให้สถานที่ ระบบ วัสดุ อุปกรณ์ที่เกี่ยวข้องกับการจัดงานแสดงสินค้า มีความพร้อมในการใช้งาน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15841" y="4738627"/>
            <a:ext cx="298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การบำรุงรักษา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5595" y="4738627"/>
            <a:ext cx="298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การบำรุงรักษา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362" name="Picture 2" descr="หางานช่างซ่อมบำรุง ทำงานสมาคมกาลเวลาสดแล้วจึงแตะต้องแคร์เนื้อความ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"/>
          <a:stretch/>
        </p:blipFill>
        <p:spPr bwMode="auto">
          <a:xfrm>
            <a:off x="807944" y="4157541"/>
            <a:ext cx="367665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683022"/>
            <a:ext cx="11278085" cy="3311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มีแผนการประสานงานกับหน่วยงานภายนอกที่เกี่ยวข้องกับการบริการแก่ผู้จัดงานและผู้เข้าชมงาน เช่น โรงพยาบาล สถานีตำรวจ สถานีดับเพลิง เป็นต้น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มีศูนย์ประสานงานพร้อมเจ้าหน้าที่ให้บริการตลอดระยะเวลาของการจัดงาน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มีรายชื่อผู้ติดต่อพร้อมหมายเลขโทรศัพท์หน่วยงานภายนอกที่เกี่ยวข้อง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มีเอกสารเผยแพร่ข้อมูลรายชื่อผู้ติดต่อพร้อมหมายเลขโทรศัพท์หน่วยงานภายนอกที่เกี่ยวข้อง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มีแผนและขั้นตอนการปฏิบัติในการติดต่อประสานงานอย่างชัดเจน 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</a:t>
            </a:r>
            <a:r>
              <a:rPr lang="en-US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ความร่วมมือกับหน่วยงานภายนอกที่เกี่ยวข้อง 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38648" y="4559879"/>
            <a:ext cx="33121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ความร่วมมือกับ</a:t>
            </a:r>
          </a:p>
          <a:p>
            <a:pPr algn="ctr"/>
            <a:r>
              <a:rPr lang="th-TH" sz="4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หน่วยงานภายนอก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105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47698" y="4559879"/>
            <a:ext cx="33121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ความร่วมมือกับ</a:t>
            </a:r>
          </a:p>
          <a:p>
            <a:pPr algn="ctr"/>
            <a:r>
              <a:rPr lang="th-TH" sz="4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หน่วยงานภายนอก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1338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7986" y="4559879"/>
            <a:ext cx="33121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ความร่วมมือกับ</a:t>
            </a:r>
          </a:p>
          <a:p>
            <a:pPr algn="ctr"/>
            <a:r>
              <a:rPr lang="th-TH" sz="4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หน่วยงานภายนอก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6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66478" y="-53980"/>
            <a:ext cx="6114044" cy="6172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th-TH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989" y="1202777"/>
            <a:ext cx="98658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ด้านการจัดการอย่างยั่งยืน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6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SUSTAINABILITY)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epartment.utcc.ac.th/ocs/images/stories/Image_Green/green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17723" cy="24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3"/>
            <a:ext cx="11278085" cy="2922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มีนโยบายด้านสิ่งแวดล้อมที่มีความเป็นปัจจุบัน หรือยังคงใช้อยู่ ณ ปัจจุบัน เช่น การประหยัดพลังงาน การใช้พลังงานทดแทน และการจัดการขยะและของเสีย เป็นต้น ประกอบด้วย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มีการกำหนดนโยบายด้านสิ่งแวดล้อมเป็นลายลักษณ์อักษรอย่าง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มีแผนปฏิบัติการที่สอดคล้องกับนโยบายด้าน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สิ่งแวดล้อม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มีการเผยแพร่นโยบายด้านสิ่งแวดล้อมให้ทราบโดยทั่วกันทั้งภายในองค์กรและภายนอก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นโยบายด้านสิ่งแวดล้อม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54825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18225" y="4478088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6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ททท. เป๊ก ผลิตโชค แท็กทีมจิตอาสา เก็บขยะ ปลูกป่าชายเลน: คมชัดลึ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97" y="4157541"/>
            <a:ext cx="3709988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4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ประกอบการนำแนวนโยบายด้านสิ่งแวดล้อมมาสู่การปฏิบัติให้เกิดผลตามแผน ประกอบด้วย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การปฏิบัติด้านสิ่งแวดล้อม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76932" y="449085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ผลงานด้านสิ่งแวดล้อม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8625" y="449085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ผลงานด้านสิ่งแวดล้อม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FOMA DOCU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77" y="4161466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870157"/>
            <a:ext cx="11278085" cy="3165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มีการดำเนินการในเรื่องนโยบายด้านอาชีวอนามัยและความปลอดภัยในการทำงาน ที่มีความเป็นปัจจุบัน หรือยังคงใช้อยู่ ณ ปัจจุบัน ประกอบด้วย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มีการกำหนดนโยบาย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ด้านอาชีวอนามัยและความปลอดภัยเป็น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ลายลักษณ์อักษรอย่าง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นโยบายอาชีวอนามัยและความปลอดภัย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ด้านอาชีวอนามัยและความปลอดภัยให้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นโยบายด้านอาชีวอนามัยและความปลอดภัย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4082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7091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อบรมอาสาสมัคร “การปฐมพยาบาลเบื้องต้นและปฐมพยาบาลกู้ชีพ” โครงการน้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79" y="4157541"/>
            <a:ext cx="362769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450504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ประกอบการนำแนวนโยบายด้านอาชีวอนามัยและความปลอดภัยในการทำงาน มาสู่การปฏิบัติ ประกอบด้วย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การปฏิบัติด้านอาชีวอนามัยและความปลอดภัย</a:t>
            </a:r>
            <a:b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64821" y="4346493"/>
            <a:ext cx="36055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อาชีวอนามัยและ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8337" y="4346493"/>
            <a:ext cx="36055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อาชีวอนามัยและ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03196"/>
              </p:ext>
            </p:extLst>
          </p:nvPr>
        </p:nvGraphicFramePr>
        <p:xfrm>
          <a:off x="793376" y="1755057"/>
          <a:ext cx="11398623" cy="436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7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98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9377">
                  <a:extLst>
                    <a:ext uri="{9D8B030D-6E8A-4147-A177-3AD203B41FA5}">
                      <a16:colId xmlns="" xmlns:a16="http://schemas.microsoft.com/office/drawing/2014/main" val="3560683178"/>
                    </a:ext>
                  </a:extLst>
                </a:gridCol>
                <a:gridCol w="2631140"/>
              </a:tblGrid>
              <a:tr h="2032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</a:t>
                      </a:r>
                      <a:endParaRPr lang="th-TH" sz="28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ขนาด</a:t>
                      </a: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พื้นที่ขั้นต่ำ</a:t>
                      </a:r>
                      <a:endParaRPr lang="en-US" sz="2800" b="1" dirty="0" smtClean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(ตารางเมตร)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ความสูงขั้น</a:t>
                      </a: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ต่ำ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(เมตร)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รับน้ำหนักขั้นต่ำ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(กิโลกรัมต่อตารางเมตร</a:t>
                      </a: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)</a:t>
                      </a:r>
                      <a:endParaRPr lang="en-US" sz="2800" b="1" dirty="0" smtClean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กรณีที่มีเสาระยะห่างของเสาขั้นต่ำ</a:t>
                      </a:r>
                      <a:r>
                        <a:rPr lang="th-TH" sz="2800" baseline="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(เมตร)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 1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3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5,000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3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1,000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18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 2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5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1,000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5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350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4115" y="840659"/>
            <a:ext cx="588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คุณลักษณะเบื้องต้นของห้องจัดงานแสดงสินค้า</a:t>
            </a:r>
            <a:endParaRPr lang="en-US" sz="3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00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นโยบายความรัยผิดชอบต่อสังคม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07" y="4155015"/>
            <a:ext cx="4194843" cy="25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19228"/>
            <a:ext cx="11278085" cy="3129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มีการดำเนินการในเรื่องนโยบายด้านความรับผิดชอบต่อสังคม ที่มีความเป็นปัจจุบัน หรือยังคงใช้อยู่ ณ ปัจจุบัน เช่น การให้โอกาสคนในชุมชนเข้าทำงาน การซื้อสินค้าหรือบริการจากชุมชน เป็นต้น ประกอบด้วย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ด้านความรับผิดชอบต่อสังคมเป็นลาย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นโยบายด้านความรับผิดชอบต่อสังคม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ด้านความรับผิดชอบต่อสังคมให้ท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นโยบายด้านความรับผิดชอบต่อสังคม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4082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7091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บ้านเมือง - GC Group ร่วมสู้ภัย COVID-19 หนุนเสื้อกาวน์ให้ 12 โร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8439" y="4157541"/>
            <a:ext cx="364926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113622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ประกอบการนำแนวนโยบายด้านความรับผิดชอบต่อสังคม มาสู่การปฏิบัติ ประกอบด้วย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การปฏิบัติด้านความรับผิดชอบต่อสังคม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คุณสุวรรณา ขจิตบุญ และครอบครัว บริจาคเตียงไฟฟ้าสำหรับผู้ป่วย จำนวน ..."/>
          <p:cNvSpPr>
            <a:spLocks noChangeAspect="1" noChangeArrowheads="1"/>
          </p:cNvSpPr>
          <p:nvPr/>
        </p:nvSpPr>
        <p:spPr bwMode="auto">
          <a:xfrm>
            <a:off x="1631449" y="17225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1050" y="4495513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CSR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8041" y="4495513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CSR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จบการนำเสนอ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1" y="3886680"/>
            <a:ext cx="9870140" cy="137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ขอความกรุณา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Resize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 หรือ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File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ก่อนส่งด้วยครับ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78744"/>
              </p:ext>
            </p:extLst>
          </p:nvPr>
        </p:nvGraphicFramePr>
        <p:xfrm>
          <a:off x="827172" y="1116298"/>
          <a:ext cx="11182350" cy="4437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20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9185"/>
                <a:gridCol w="1200150"/>
                <a:gridCol w="1238250"/>
                <a:gridCol w="1352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2022"/>
              </a:tblGrid>
              <a:tr h="1198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ห้องที่ขอ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การรับรอง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ชื่อห้อง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พื้นที่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ความสูง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การรับน้ำหนัก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ระยะห่างระหว่างเสา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0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4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ห้องจัดงาน </a:t>
                      </a: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9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4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ห้องจัดงาน </a:t>
                      </a: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8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4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ห้องจัดงาน </a:t>
                      </a:r>
                      <a:r>
                        <a:rPr lang="en-US" sz="24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24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ontent Placeholder 9"/>
          <p:cNvSpPr txBox="1">
            <a:spLocks/>
          </p:cNvSpPr>
          <p:nvPr/>
        </p:nvSpPr>
        <p:spPr>
          <a:xfrm>
            <a:off x="285750" y="95250"/>
            <a:ext cx="12001499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 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กรุณากรอกข้อมูล</a:t>
            </a:r>
            <a:r>
              <a:rPr lang="th-TH" sz="36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ห้องที่ขอการรับรอง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ให้ครบถ้วน (สามารถเพิ่มหน้าได้ตามสะดวก)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3569" y="5812599"/>
            <a:ext cx="1104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การคำนวณพื้นที่และวัดความสูงห้องจัดงานแสดงสินค้าให้เป็นไปตามมาตรฐานสถานที่จัดงานประเทศไทย (ประเภทสถานที่จัดงานแสดงสินค้า) ข้อ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ข้อ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3)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หน้า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11 - 12 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4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1350</TotalTime>
  <Words>7134</Words>
  <Application>Microsoft Office PowerPoint</Application>
  <PresentationFormat>Widescreen</PresentationFormat>
  <Paragraphs>807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Calibri</vt:lpstr>
      <vt:lpstr>Cordia New</vt:lpstr>
      <vt:lpstr>Franklin Gothic Book</vt:lpstr>
      <vt:lpstr>LilyUPC</vt:lpstr>
      <vt:lpstr>Symbol</vt:lpstr>
      <vt:lpstr>TH SarabunPSK</vt:lpstr>
      <vt:lpstr>Crop</vt:lpstr>
      <vt:lpstr>มาตรฐานสถานที่จัดงานประเทศไทย (ประเภทสถานที่จัดงานแสดงสินค้า)  ฉบับปรับปรุงครั้งที่ 2 ปี 2562</vt:lpstr>
      <vt:lpstr>มาตรฐานสถานที่จัดงานประเทศไทย (ประเภทสถานที่จัดงานแสดงสินค้า)  ฉบับปรับปรุงครั้งที่ 2 ปี 2562</vt:lpstr>
      <vt:lpstr>*** กรุณากรอกข้อมูลสถานประกอบการ ที่ต้องการขอการรับรองให้ครบถ้วน *** (สามารถเพิ่มหน้าได้ตามสะดวก)</vt:lpstr>
      <vt:lpstr>*** กรุณากรอกข้อมูลของผู้จัดเตรียมข้อมูล 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P01 ห้องจัดงานแสดงสินค้า (ค่าน้ำหนัก 2)</vt:lpstr>
      <vt:lpstr>P02 จุดแขวนอุปกรณ์ (ค่าน้ำหนัก 2)  ***เฉพาะประเภทที่ 1</vt:lpstr>
      <vt:lpstr>PowerPoint Presentation</vt:lpstr>
      <vt:lpstr>P04 ระบบไฟฟ้าภายในห้องจัดงานแสดงสินค้า (ค่าน้ำหนัก 2)</vt:lpstr>
      <vt:lpstr>P05 ระบบแสงสว่างภายในห้องจัดงานแสดงสินค้า (ค่าน้ำหนัก 2)</vt:lpstr>
      <vt:lpstr>P06 ระบบน้ำภายในห้องจัดงานแสดงสินค้า (ค่าน้ำหนัก 2)</vt:lpstr>
      <vt:lpstr>P07 ระบบปรับอากาศภายในห้องจัดงานแสดงสินค้า (ค่าน้ำหนัก 2)</vt:lpstr>
      <vt:lpstr>P08 ระบบระบายอากาศ (ค่าน้ำหนัก 2)</vt:lpstr>
      <vt:lpstr>P09 ป้ายภายในห้องจัดงานแสดงสินค้า (ค่าน้ำหนัก 2)</vt:lpstr>
      <vt:lpstr>P10 อุปกรณ์ความปลอดภัย (ค่าน้ำหนัก 2)</vt:lpstr>
      <vt:lpstr>P11 ประตูหนีไฟภายในห้องจัดงานแสดงสินค้า (ค่าน้ำหนัก 2)</vt:lpstr>
      <vt:lpstr>P12 การเข้าถึง (ค่าน้ำหนัก 1)</vt:lpstr>
      <vt:lpstr>P13 ที่จอดรถผู้ร่วมงาน (ค่าน้ำหนัก 1)</vt:lpstr>
      <vt:lpstr>P14 จุดจอดรถรับ-ส่งผู้ร่วมงาน (ค่าน้ำหนัก 1)</vt:lpstr>
      <vt:lpstr>P15 ที่จอดรถขนส่งสินค้า (ค่าน้ำหนัก 2)</vt:lpstr>
      <vt:lpstr>P16 พื้นที่ขนถ่ายสินค้า (ค่าน้ำหนัก 2)</vt:lpstr>
      <vt:lpstr>P17 จุดติดตั้งป้ายประชาสัมพันธ์งานนอกอาคาร  (ค่าน้ำหนัก 1)</vt:lpstr>
      <vt:lpstr>P18 ระบบไฟฟ้าและแสงสว่างภายในพื้นที่สนับสนุน (ค่าน้ำหนัก 1)</vt:lpstr>
      <vt:lpstr>P19 เครื่องกำเนิดไฟฟ้าสำรอง (ค่าน้ำหนัก 1)</vt:lpstr>
      <vt:lpstr>P20 ระบบน้ำ และสุขาภิบาลภายในพื้นที่สนับสนุน (ค่าน้ำหนัก 1)</vt:lpstr>
      <vt:lpstr>P21 ระบบสำรองน้ำใช้ (ค่าน้ำหนัก 1)</vt:lpstr>
      <vt:lpstr>P22 บริเวณต้อนรับ และลงทะเบียน (ค่าน้ำหนัก 1)</vt:lpstr>
      <vt:lpstr>P23 ห้องสำหรับผู้จัดงาน (ค่าน้ำหนัก 2) </vt:lpstr>
      <vt:lpstr>P24 ห้องประชุม (ค่าน้ำหนัก 1) </vt:lpstr>
      <vt:lpstr>P25 ห้องรับรอง VIP (ค่าน้ำหนัก 1) </vt:lpstr>
      <vt:lpstr>P26 ห้องสื่อมวลชน (ค่าน้ำหนัก 1) </vt:lpstr>
      <vt:lpstr>P27 ห้องประกอบพิธีทางศาสนา (ค่าน้ำหนัก 1) </vt:lpstr>
      <vt:lpstr>P28 ห้องปฐมพยาบาล (ค่าน้ำหนัก 1)</vt:lpstr>
      <vt:lpstr>P29 ศูนย์บริการธุรกิจ (ค่าน้ำหนัก 1) </vt:lpstr>
      <vt:lpstr>P30 ห้องน้ำ (ค่าน้ำหนัก 2) </vt:lpstr>
      <vt:lpstr>P31 ห้องน้ำสำหรับคนพิการหรือทุพพลภาพ และคนชรา  (ค่าน้ำหนัก 2) </vt:lpstr>
      <vt:lpstr>PowerPoint Presentation</vt:lpstr>
      <vt:lpstr>P32 สิ่งอำนวยความสะดวกในอาคารสำหรับคนพิการหรือทุพพลภาพ และคนชรา (ค่าน้ำหนัก 1) </vt:lpstr>
      <vt:lpstr>PowerPoint Presentation</vt:lpstr>
      <vt:lpstr>P33 อุปกรณ์ความปลอดภัยในพื้นที่สนับสนุน (ค่าน้ำหนัก 2)</vt:lpstr>
      <vt:lpstr>P34 ประตูหนีไฟภายในพื้นที่สนับสนุน (ค่าน้ำหนัก 2)</vt:lpstr>
      <vt:lpstr>P35 พื้นที่เอนกประสงค์ (ค่าน้ำหนัก 1)</vt:lpstr>
      <vt:lpstr>P36 พื้นที่บริการจำหน่ายอาหาร (ค่าน้ำหนัก 1) </vt:lpstr>
      <vt:lpstr>P37 พื้นที่สูบบุหรี่  (ค่าน้ำหนัก 1)</vt:lpstr>
      <vt:lpstr>P38 พื้นที่สำหรับเด็ก  (ค่าน้ำหนัก 1)</vt:lpstr>
      <vt:lpstr>PowerPoint Presentation</vt:lpstr>
      <vt:lpstr>T01 เว็บไซต์ของสถานที่จัดงานแสดงสินค้า (ค่าน้ำหนัก 1)</vt:lpstr>
      <vt:lpstr>T02 ความสามารถในการรองรับการเชื่อมต่ออินเทอร์เน็ต (ค่าน้ำหนัก 1)</vt:lpstr>
      <vt:lpstr>T03 จออิเล็กทรอนิกส์ (ค่าน้ำหนัก 1)</vt:lpstr>
      <vt:lpstr>T04 โปรแกรมคอมพิวเตอร์เพื่อการบริหารจัดการลูกค้า  (ค่าน้ำหนัก 1)</vt:lpstr>
      <vt:lpstr>T05 วิทยุสื่อสาร (ค่าน้ำหนัก 1)</vt:lpstr>
      <vt:lpstr>T06 ระบบกระจายเสียงประชาสัมพันธ์ (ค่าน้ำหนัก 1)</vt:lpstr>
      <vt:lpstr>PowerPoint Presentation</vt:lpstr>
      <vt:lpstr>Sv01 การจัดการบุคลากรในด้านการบริการ (ค่าน้ำหนัก 1) </vt:lpstr>
      <vt:lpstr>Sv02 บุคลิกภาพของพนักงานบริการ (ค่าน้ำหนัก 1)</vt:lpstr>
      <vt:lpstr>Sv03 ความรู้ของพนักงานบริการ (ค่าน้ำหนัก 1)</vt:lpstr>
      <vt:lpstr>Sv04 ทักษะและมาตรการส่งเสริมภาษาต่างประเทศ ของพนักงานบริการ (ค่าน้ำหนัก 1) </vt:lpstr>
      <vt:lpstr>Sv05 สวัสดิการพนักงาน (ค่าน้ำหนัก 2) </vt:lpstr>
      <vt:lpstr>Sv06 การบริการของพนักงานในจุดบริการ (ค่าน้ำหนัก 2)</vt:lpstr>
      <vt:lpstr>Sv07 บริการรับจองล่วงหน้า (ค่าน้ำหนัก 2)</vt:lpstr>
      <vt:lpstr>Sv08 การจัดการเรื่องร้องเรียน (ค่าน้ำหนัก 2) </vt:lpstr>
      <vt:lpstr>Sv09 การจัดการฝูงชน (ค่าน้ำหนัก 2) </vt:lpstr>
      <vt:lpstr>Sv10 การป้องกันอัคคีภัย (ค่าน้ำหนัก 2) </vt:lpstr>
      <vt:lpstr>Sv11 การรักษาความปลอดภัย (ค่าน้ำหนัก 2)</vt:lpstr>
      <vt:lpstr>Sv12 การประกันภัย (ค่าน้ำหนัก 1)</vt:lpstr>
      <vt:lpstr>Sv13 การจัดการจราจรในพื้นที่ (ค่าน้ำหนัก 2)</vt:lpstr>
      <vt:lpstr>Sv14 การบำรุงรักษา (ค่าน้ำหนัก 1)</vt:lpstr>
      <vt:lpstr>Sv15 ความร่วมมือกับหน่วยงานภายนอกที่เกี่ยวข้อง (ค่าน้ำหนัก 1)</vt:lpstr>
      <vt:lpstr>PowerPoint Presentation</vt:lpstr>
      <vt:lpstr>St01 นโยบายด้านสิ่งแวดล้อม (ค่าน้ำหนัก 1) </vt:lpstr>
      <vt:lpstr>St02 การปฏิบัติด้านสิ่งแวดล้อม (ค่าน้ำหนัก 1) </vt:lpstr>
      <vt:lpstr>St03 นโยบายด้านอาชีวอนามัยและความปลอดภัย (ค่าน้ำหนัก 1) </vt:lpstr>
      <vt:lpstr>St04 การปฏิบัติด้านอาชีวอนามัยและความปลอดภัย (ค่าน้ำหนัก 1) </vt:lpstr>
      <vt:lpstr>St05 นโยบายด้านความรับผิดชอบต่อสังคม (ค่าน้ำหนัก 1) </vt:lpstr>
      <vt:lpstr>St06 การปฏิบัติด้านความรับผิดชอบต่อสังคม (ค่าน้ำหนัก 1) 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Worachat Paisanjit</dc:creator>
  <cp:lastModifiedBy>Worachat Paisanjit</cp:lastModifiedBy>
  <cp:revision>195</cp:revision>
  <dcterms:created xsi:type="dcterms:W3CDTF">2020-04-09T08:41:06Z</dcterms:created>
  <dcterms:modified xsi:type="dcterms:W3CDTF">2020-04-16T02:24:34Z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1457186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