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74" r:id="rId1"/>
  </p:sldMasterIdLst>
  <p:notesMasterIdLst>
    <p:notesMasterId r:id="rId81"/>
  </p:notesMasterIdLst>
  <p:handoutMasterIdLst>
    <p:handoutMasterId r:id="rId82"/>
  </p:handoutMasterIdLst>
  <p:sldIdLst>
    <p:sldId id="256" r:id="rId2"/>
    <p:sldId id="257" r:id="rId3"/>
    <p:sldId id="434" r:id="rId4"/>
    <p:sldId id="435" r:id="rId5"/>
    <p:sldId id="369" r:id="rId6"/>
    <p:sldId id="440" r:id="rId7"/>
    <p:sldId id="441" r:id="rId8"/>
    <p:sldId id="439" r:id="rId9"/>
    <p:sldId id="432" r:id="rId10"/>
    <p:sldId id="431" r:id="rId11"/>
    <p:sldId id="370" r:id="rId12"/>
    <p:sldId id="266" r:id="rId13"/>
    <p:sldId id="267" r:id="rId14"/>
    <p:sldId id="371" r:id="rId15"/>
    <p:sldId id="372" r:id="rId16"/>
    <p:sldId id="373" r:id="rId17"/>
    <p:sldId id="374" r:id="rId18"/>
    <p:sldId id="375" r:id="rId19"/>
    <p:sldId id="376" r:id="rId20"/>
    <p:sldId id="377" r:id="rId21"/>
    <p:sldId id="438" r:id="rId22"/>
    <p:sldId id="378" r:id="rId23"/>
    <p:sldId id="379" r:id="rId24"/>
    <p:sldId id="380" r:id="rId25"/>
    <p:sldId id="381" r:id="rId26"/>
    <p:sldId id="436" r:id="rId27"/>
    <p:sldId id="382" r:id="rId28"/>
    <p:sldId id="383" r:id="rId29"/>
    <p:sldId id="384" r:id="rId30"/>
    <p:sldId id="385" r:id="rId31"/>
    <p:sldId id="386" r:id="rId32"/>
    <p:sldId id="387" r:id="rId33"/>
    <p:sldId id="388" r:id="rId34"/>
    <p:sldId id="389" r:id="rId35"/>
    <p:sldId id="390" r:id="rId36"/>
    <p:sldId id="391" r:id="rId37"/>
    <p:sldId id="392" r:id="rId38"/>
    <p:sldId id="393" r:id="rId39"/>
    <p:sldId id="394" r:id="rId40"/>
    <p:sldId id="395" r:id="rId41"/>
    <p:sldId id="396" r:id="rId42"/>
    <p:sldId id="397" r:id="rId43"/>
    <p:sldId id="398" r:id="rId44"/>
    <p:sldId id="399" r:id="rId45"/>
    <p:sldId id="400" r:id="rId46"/>
    <p:sldId id="321" r:id="rId47"/>
    <p:sldId id="401" r:id="rId48"/>
    <p:sldId id="325" r:id="rId49"/>
    <p:sldId id="402" r:id="rId50"/>
    <p:sldId id="403" r:id="rId51"/>
    <p:sldId id="404" r:id="rId52"/>
    <p:sldId id="405" r:id="rId53"/>
    <p:sldId id="335" r:id="rId54"/>
    <p:sldId id="406" r:id="rId55"/>
    <p:sldId id="437" r:id="rId56"/>
    <p:sldId id="408" r:id="rId57"/>
    <p:sldId id="409" r:id="rId58"/>
    <p:sldId id="410" r:id="rId59"/>
    <p:sldId id="411" r:id="rId60"/>
    <p:sldId id="412" r:id="rId61"/>
    <p:sldId id="413" r:id="rId62"/>
    <p:sldId id="414" r:id="rId63"/>
    <p:sldId id="415" r:id="rId64"/>
    <p:sldId id="416" r:id="rId65"/>
    <p:sldId id="417" r:id="rId66"/>
    <p:sldId id="418" r:id="rId67"/>
    <p:sldId id="419" r:id="rId68"/>
    <p:sldId id="420" r:id="rId69"/>
    <p:sldId id="421" r:id="rId70"/>
    <p:sldId id="422" r:id="rId71"/>
    <p:sldId id="423" r:id="rId72"/>
    <p:sldId id="424" r:id="rId73"/>
    <p:sldId id="425" r:id="rId74"/>
    <p:sldId id="426" r:id="rId75"/>
    <p:sldId id="429" r:id="rId76"/>
    <p:sldId id="427" r:id="rId77"/>
    <p:sldId id="430" r:id="rId78"/>
    <p:sldId id="428" r:id="rId79"/>
    <p:sldId id="433" r:id="rId8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996600"/>
    <a:srgbClr val="99CCFF"/>
    <a:srgbClr val="008000"/>
    <a:srgbClr val="336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959" autoAdjust="0"/>
    <p:restoredTop sz="94660"/>
  </p:normalViewPr>
  <p:slideViewPr>
    <p:cSldViewPr snapToGrid="0">
      <p:cViewPr varScale="1">
        <p:scale>
          <a:sx n="71" d="100"/>
          <a:sy n="71" d="100"/>
        </p:scale>
        <p:origin x="456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54" d="100"/>
          <a:sy n="54" d="100"/>
        </p:scale>
        <p:origin x="1770" y="4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viewProps" Target="viewProps.xml"/><Relationship Id="rId16" Type="http://schemas.openxmlformats.org/officeDocument/2006/relationships/slide" Target="slides/slide15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5" Type="http://schemas.openxmlformats.org/officeDocument/2006/relationships/slide" Target="slides/slide4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theme" Target="theme/theme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notesMaster" Target="notesMasters/notesMaster1.xml"/><Relationship Id="rId86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61" Type="http://schemas.openxmlformats.org/officeDocument/2006/relationships/slide" Target="slides/slide60.xml"/><Relationship Id="rId82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C844E54-BE7E-47EC-9C86-C17C284C646F}" type="datetimeFigureOut">
              <a:rPr lang="en-US" smtClean="0"/>
              <a:t>4/16/2020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4568A84-1943-42B1-9303-571B0CA172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944322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E87D263-DF3E-4835-9FC3-530A33603F8E}" type="datetimeFigureOut">
              <a:rPr lang="en-US" smtClean="0"/>
              <a:t>4/16/2020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C74947D-8F88-45C5-913A-4AFC3171B7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013280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15128" y="1788454"/>
            <a:ext cx="8361229" cy="2098226"/>
          </a:xfrm>
        </p:spPr>
        <p:txBody>
          <a:bodyPr anchor="b">
            <a:noAutofit/>
          </a:bodyPr>
          <a:lstStyle>
            <a:lvl1pPr algn="ctr">
              <a:defRPr sz="7200" cap="all" baseline="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79906" y="3956279"/>
            <a:ext cx="6831673" cy="1086237"/>
          </a:xfrm>
        </p:spPr>
        <p:txBody>
          <a:bodyPr>
            <a:normAutofit/>
          </a:bodyPr>
          <a:lstStyle>
            <a:lvl1pPr marL="0" indent="0" algn="ct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23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52858" y="6453386"/>
            <a:ext cx="1607944" cy="404614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87DE6118-2437-4B30-8E3C-4D2BE6020583}" type="datetimeFigureOut">
              <a:rPr lang="en-US" smtClean="0"/>
              <a:pPr/>
              <a:t>4/16/2020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84054" y="6453386"/>
            <a:ext cx="7023377" cy="404614"/>
          </a:xfrm>
        </p:spPr>
        <p:txBody>
          <a:bodyPr/>
          <a:lstStyle>
            <a:lvl1pPr algn="ctr">
              <a:defRPr baseline="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30683" y="6453386"/>
            <a:ext cx="1596292" cy="404614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 smtClean="0"/>
              <a:pPr/>
              <a:t>‹#›</a:t>
            </a:fld>
            <a:endParaRPr lang="en-US" dirty="0"/>
          </a:p>
        </p:txBody>
      </p:sp>
      <p:grpSp>
        <p:nvGrpSpPr>
          <p:cNvPr id="7" name="Group 6"/>
          <p:cNvGrpSpPr/>
          <p:nvPr/>
        </p:nvGrpSpPr>
        <p:grpSpPr>
          <a:xfrm>
            <a:off x="752858" y="744469"/>
            <a:ext cx="10674117" cy="5349671"/>
            <a:chOff x="752858" y="744469"/>
            <a:chExt cx="10674117" cy="5349671"/>
          </a:xfrm>
        </p:grpSpPr>
        <p:sp>
          <p:nvSpPr>
            <p:cNvPr id="11" name="Freeform 6"/>
            <p:cNvSpPr/>
            <p:nvPr/>
          </p:nvSpPr>
          <p:spPr bwMode="auto">
            <a:xfrm>
              <a:off x="8151962" y="1685652"/>
              <a:ext cx="3275013" cy="4408488"/>
            </a:xfrm>
            <a:custGeom>
              <a:avLst/>
              <a:gdLst/>
              <a:ahLst/>
              <a:cxnLst/>
              <a:rect l="l" t="t" r="r" b="b"/>
              <a:pathLst>
                <a:path w="10000" h="10000">
                  <a:moveTo>
                    <a:pt x="8761" y="0"/>
                  </a:moveTo>
                  <a:lnTo>
                    <a:pt x="10000" y="0"/>
                  </a:lnTo>
                  <a:lnTo>
                    <a:pt x="10000" y="10000"/>
                  </a:lnTo>
                  <a:lnTo>
                    <a:pt x="0" y="10000"/>
                  </a:lnTo>
                  <a:lnTo>
                    <a:pt x="0" y="9126"/>
                  </a:lnTo>
                  <a:lnTo>
                    <a:pt x="8761" y="9127"/>
                  </a:lnTo>
                  <a:lnTo>
                    <a:pt x="8761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14" name="Freeform 6"/>
            <p:cNvSpPr/>
            <p:nvPr/>
          </p:nvSpPr>
          <p:spPr bwMode="auto">
            <a:xfrm flipH="1" flipV="1">
              <a:off x="752858" y="744469"/>
              <a:ext cx="3275668" cy="4408488"/>
            </a:xfrm>
            <a:custGeom>
              <a:avLst/>
              <a:gdLst/>
              <a:ahLst/>
              <a:cxnLst/>
              <a:rect l="l" t="t" r="r" b="b"/>
              <a:pathLst>
                <a:path w="10002" h="10000">
                  <a:moveTo>
                    <a:pt x="8763" y="0"/>
                  </a:moveTo>
                  <a:lnTo>
                    <a:pt x="10002" y="0"/>
                  </a:lnTo>
                  <a:lnTo>
                    <a:pt x="10002" y="10000"/>
                  </a:lnTo>
                  <a:lnTo>
                    <a:pt x="2" y="10000"/>
                  </a:lnTo>
                  <a:cubicBezTo>
                    <a:pt x="-2" y="9698"/>
                    <a:pt x="4" y="9427"/>
                    <a:pt x="0" y="9125"/>
                  </a:cubicBezTo>
                  <a:lnTo>
                    <a:pt x="8763" y="9128"/>
                  </a:lnTo>
                  <a:lnTo>
                    <a:pt x="8763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</p:grpSp>
    </p:spTree>
    <p:extLst>
      <p:ext uri="{BB962C8B-B14F-4D97-AF65-F5344CB8AC3E}">
        <p14:creationId xmlns:p14="http://schemas.microsoft.com/office/powerpoint/2010/main" val="274635422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71600" y="2295525"/>
            <a:ext cx="9601200" cy="357187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smtClean="0"/>
              <a:t>4/16/2020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15445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596561" y="624156"/>
            <a:ext cx="1565766" cy="524324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71600" y="624156"/>
            <a:ext cx="8179641" cy="52432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smtClean="0"/>
              <a:t>4/16/2020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3923129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White Background Layout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8080269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smtClean="0"/>
              <a:t>4/16/2020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779095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5025" y="1301360"/>
            <a:ext cx="9612971" cy="2852737"/>
          </a:xfrm>
        </p:spPr>
        <p:txBody>
          <a:bodyPr anchor="b">
            <a:normAutofit/>
          </a:bodyPr>
          <a:lstStyle>
            <a:lvl1pPr algn="r">
              <a:defRPr sz="7200" cap="all" baseline="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5025" y="4216328"/>
            <a:ext cx="9612971" cy="1143324"/>
          </a:xfrm>
        </p:spPr>
        <p:txBody>
          <a:bodyPr/>
          <a:lstStyle>
            <a:lvl1pPr marL="0" indent="0" algn="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38908" y="6453386"/>
            <a:ext cx="1622409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7DE6118-2437-4B30-8E3C-4D2BE6020583}" type="datetimeFigureOut">
              <a:rPr lang="en-US" smtClean="0"/>
              <a:pPr/>
              <a:t>4/16/2020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84312" y="6453386"/>
            <a:ext cx="7023377" cy="404614"/>
          </a:xfrm>
        </p:spPr>
        <p:txBody>
          <a:bodyPr/>
          <a:lstStyle>
            <a:lvl1pPr algn="ctr"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30683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Freeform 6" title="Crop Mark"/>
          <p:cNvSpPr/>
          <p:nvPr/>
        </p:nvSpPr>
        <p:spPr bwMode="auto">
          <a:xfrm>
            <a:off x="8151962" y="1685652"/>
            <a:ext cx="3275013" cy="4408488"/>
          </a:xfrm>
          <a:custGeom>
            <a:avLst/>
            <a:gdLst/>
            <a:ahLst/>
            <a:cxnLst/>
            <a:rect l="0" t="0" r="r" b="b"/>
            <a:pathLst>
              <a:path w="4125" h="5554">
                <a:moveTo>
                  <a:pt x="3614" y="0"/>
                </a:moveTo>
                <a:lnTo>
                  <a:pt x="4125" y="0"/>
                </a:lnTo>
                <a:lnTo>
                  <a:pt x="4125" y="5554"/>
                </a:lnTo>
                <a:lnTo>
                  <a:pt x="0" y="5554"/>
                </a:lnTo>
                <a:lnTo>
                  <a:pt x="0" y="5074"/>
                </a:lnTo>
                <a:lnTo>
                  <a:pt x="3614" y="5074"/>
                </a:lnTo>
                <a:lnTo>
                  <a:pt x="3614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</p:spTree>
    <p:extLst>
      <p:ext uri="{BB962C8B-B14F-4D97-AF65-F5344CB8AC3E}">
        <p14:creationId xmlns:p14="http://schemas.microsoft.com/office/powerpoint/2010/main" val="323222440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371600" y="2285999"/>
            <a:ext cx="4447786" cy="3581401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25403" y="2285999"/>
            <a:ext cx="4447786" cy="3581401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smtClean="0"/>
              <a:t>4/16/2020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313967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14859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340864"/>
            <a:ext cx="4443984" cy="823912"/>
          </a:xfrm>
        </p:spPr>
        <p:txBody>
          <a:bodyPr anchor="b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3000" b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371600" y="3305207"/>
            <a:ext cx="4443984" cy="2562193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25014" y="2340864"/>
            <a:ext cx="4443984" cy="823912"/>
          </a:xfrm>
        </p:spPr>
        <p:txBody>
          <a:bodyPr anchor="b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3000" b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525014" y="3305207"/>
            <a:ext cx="4443984" cy="2562193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smtClean="0"/>
              <a:t>4/16/2020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422758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smtClean="0"/>
              <a:t>4/16/2020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332876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smtClean="0"/>
              <a:t>4/16/2020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30725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 title="Background Shape"/>
          <p:cNvSpPr/>
          <p:nvPr/>
        </p:nvSpPr>
        <p:spPr>
          <a:xfrm>
            <a:off x="0" y="376"/>
            <a:ext cx="5303520" cy="68576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3900" y="685800"/>
            <a:ext cx="3855720" cy="2157884"/>
          </a:xfrm>
        </p:spPr>
        <p:txBody>
          <a:bodyPr anchor="t">
            <a:noAutofit/>
          </a:bodyPr>
          <a:lstStyle>
            <a:lvl1pPr>
              <a:lnSpc>
                <a:spcPct val="84000"/>
              </a:lnSpc>
              <a:defRPr sz="4800" baseline="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56020" y="685801"/>
            <a:ext cx="5212080" cy="517525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23900" y="2856344"/>
            <a:ext cx="3855720" cy="3011056"/>
          </a:xfrm>
        </p:spPr>
        <p:txBody>
          <a:bodyPr/>
          <a:lstStyle>
            <a:lvl1pPr marL="0" indent="0">
              <a:lnSpc>
                <a:spcPct val="113000"/>
              </a:lnSpc>
              <a:spcBef>
                <a:spcPts val="0"/>
              </a:spcBef>
              <a:spcAft>
                <a:spcPts val="1500"/>
              </a:spcAft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23900" y="6453386"/>
            <a:ext cx="120457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7DE6118-2437-4B30-8E3C-4D2BE6020583}" type="datetimeFigureOut">
              <a:rPr lang="en-US" smtClean="0"/>
              <a:pPr/>
              <a:t>4/16/2020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205945" y="6453386"/>
            <a:ext cx="2373675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883140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Rectangle 8" title="Divider Bar"/>
          <p:cNvSpPr/>
          <p:nvPr/>
        </p:nvSpPr>
        <p:spPr>
          <a:xfrm>
            <a:off x="5303520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9353966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 title="Background Shape"/>
          <p:cNvSpPr/>
          <p:nvPr/>
        </p:nvSpPr>
        <p:spPr>
          <a:xfrm>
            <a:off x="0" y="376"/>
            <a:ext cx="5303520" cy="68576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3900" y="685800"/>
            <a:ext cx="3855720" cy="2157884"/>
          </a:xfrm>
        </p:spPr>
        <p:txBody>
          <a:bodyPr anchor="t">
            <a:normAutofit/>
          </a:bodyPr>
          <a:lstStyle>
            <a:lvl1pPr>
              <a:lnSpc>
                <a:spcPct val="84000"/>
              </a:lnSpc>
              <a:defRPr sz="480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532120" y="0"/>
            <a:ext cx="6659880" cy="6857999"/>
          </a:xfrm>
        </p:spPr>
        <p:txBody>
          <a:bodyPr anchor="t"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23900" y="2855968"/>
            <a:ext cx="3855720" cy="3011432"/>
          </a:xfrm>
        </p:spPr>
        <p:txBody>
          <a:bodyPr/>
          <a:lstStyle>
            <a:lvl1pPr marL="0" indent="0">
              <a:lnSpc>
                <a:spcPct val="113000"/>
              </a:lnSpc>
              <a:spcBef>
                <a:spcPts val="0"/>
              </a:spcBef>
              <a:spcAft>
                <a:spcPts val="1500"/>
              </a:spcAft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23900" y="6453386"/>
            <a:ext cx="120457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7DE6118-2437-4B30-8E3C-4D2BE6020583}" type="datetimeFigureOut">
              <a:rPr lang="en-US" smtClean="0"/>
              <a:pPr/>
              <a:t>4/16/2020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205945" y="6453386"/>
            <a:ext cx="2373675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883140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Rectangle 8" title="Divider Bar"/>
          <p:cNvSpPr/>
          <p:nvPr/>
        </p:nvSpPr>
        <p:spPr>
          <a:xfrm>
            <a:off x="5303520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3306992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14859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286000"/>
            <a:ext cx="9601200" cy="3581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390650" y="6453386"/>
            <a:ext cx="1204572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2"/>
                </a:solidFill>
              </a:defRPr>
            </a:lvl1pPr>
          </a:lstStyle>
          <a:p>
            <a:fld id="{87DE6118-2437-4B30-8E3C-4D2BE6020583}" type="datetimeFigureOut">
              <a:rPr lang="en-US" smtClean="0"/>
              <a:pPr/>
              <a:t>4/16/2020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893564" y="6453386"/>
            <a:ext cx="6280830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472736" y="6453386"/>
            <a:ext cx="1596292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aseline="0"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Rectangle 8" title="Side bar"/>
          <p:cNvSpPr/>
          <p:nvPr/>
        </p:nvSpPr>
        <p:spPr>
          <a:xfrm>
            <a:off x="478095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6268539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  <p:sldLayoutId id="2147483686" r:id="rId12"/>
  </p:sldLayoutIdLst>
  <p:txStyles>
    <p:titleStyle>
      <a:lvl1pPr algn="l" defTabSz="914400" rtl="0" eaLnBrk="1" latinLnBrk="0" hangingPunct="1">
        <a:lnSpc>
          <a:spcPct val="89000"/>
        </a:lnSpc>
        <a:spcBef>
          <a:spcPct val="0"/>
        </a:spcBef>
        <a:buNone/>
        <a:defRPr sz="4400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84048" indent="-384048" algn="l" defTabSz="914400" rtl="0" eaLnBrk="1" latinLnBrk="0" hangingPunct="1">
        <a:lnSpc>
          <a:spcPct val="94000"/>
        </a:lnSpc>
        <a:spcBef>
          <a:spcPts val="1000"/>
        </a:spcBef>
        <a:spcAft>
          <a:spcPts val="200"/>
        </a:spcAft>
        <a:buFont typeface="Franklin Gothic Book" panose="020B0503020102020204" pitchFamily="34" charset="0"/>
        <a:buChar char="■"/>
        <a:defRPr sz="2000" kern="1200" baseline="0">
          <a:solidFill>
            <a:schemeClr val="tx2"/>
          </a:solidFill>
          <a:latin typeface="+mn-lt"/>
          <a:ea typeface="+mn-ea"/>
          <a:cs typeface="+mn-cs"/>
        </a:defRPr>
      </a:lvl1pPr>
      <a:lvl2pPr marL="9144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2000" i="1" kern="1200" baseline="0">
          <a:solidFill>
            <a:schemeClr val="tx2"/>
          </a:solidFill>
          <a:latin typeface="+mn-lt"/>
          <a:ea typeface="+mn-ea"/>
          <a:cs typeface="+mn-cs"/>
        </a:defRPr>
      </a:lvl2pPr>
      <a:lvl3pPr marL="13716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800" kern="1200" baseline="0">
          <a:solidFill>
            <a:schemeClr val="tx2"/>
          </a:solidFill>
          <a:latin typeface="+mn-lt"/>
          <a:ea typeface="+mn-ea"/>
          <a:cs typeface="+mn-cs"/>
        </a:defRPr>
      </a:lvl3pPr>
      <a:lvl4pPr marL="18288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800" i="1" kern="1200" baseline="0">
          <a:solidFill>
            <a:schemeClr val="tx2"/>
          </a:solidFill>
          <a:latin typeface="+mn-lt"/>
          <a:ea typeface="+mn-ea"/>
          <a:cs typeface="+mn-cs"/>
        </a:defRPr>
      </a:lvl4pPr>
      <a:lvl5pPr marL="22860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27432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600" i="1" kern="1200" baseline="0">
          <a:solidFill>
            <a:schemeClr val="tx2"/>
          </a:solidFill>
          <a:latin typeface="+mn-lt"/>
          <a:ea typeface="+mn-ea"/>
          <a:cs typeface="+mn-cs"/>
        </a:defRPr>
      </a:lvl6pPr>
      <a:lvl7pPr marL="32004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36576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400" i="1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41148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1368">
          <p15:clr>
            <a:srgbClr val="F26B43"/>
          </p15:clr>
        </p15:guide>
        <p15:guide id="2" orient="horz" pos="1440">
          <p15:clr>
            <a:srgbClr val="F26B43"/>
          </p15:clr>
        </p15:guide>
        <p15:guide id="3" orient="horz" pos="3696">
          <p15:clr>
            <a:srgbClr val="F26B43"/>
          </p15:clr>
        </p15:guide>
        <p15:guide id="4" orient="horz" pos="432">
          <p15:clr>
            <a:srgbClr val="F26B43"/>
          </p15:clr>
        </p15:guide>
        <p15:guide id="5" orient="horz" pos="1512">
          <p15:clr>
            <a:srgbClr val="F26B43"/>
          </p15:clr>
        </p15:guide>
        <p15:guide id="6" pos="6912">
          <p15:clr>
            <a:srgbClr val="F26B43"/>
          </p15:clr>
        </p15:guide>
        <p15:guide id="7" pos="936">
          <p15:clr>
            <a:srgbClr val="F26B43"/>
          </p15:clr>
        </p15:guide>
        <p15:guide id="8" pos="864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e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47.jpeg"/><Relationship Id="rId4" Type="http://schemas.openxmlformats.org/officeDocument/2006/relationships/image" Target="../media/image46.jpeg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1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eg"/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jpeg"/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jpeg"/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jpeg"/><Relationship Id="rId2" Type="http://schemas.openxmlformats.org/officeDocument/2006/relationships/image" Target="../media/image5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9.jpeg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jpeg"/><Relationship Id="rId1" Type="http://schemas.openxmlformats.org/officeDocument/2006/relationships/slideLayout" Target="../slideLayouts/slideLayout1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jpe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jpeg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jpeg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.jpeg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6.jpeg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7.jpeg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8.jpeg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9.jpeg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0.jpeg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1.jpeg"/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jpeg"/><Relationship Id="rId2" Type="http://schemas.openxmlformats.org/officeDocument/2006/relationships/image" Target="../media/image7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.jpeg"/><Relationship Id="rId2" Type="http://schemas.openxmlformats.org/officeDocument/2006/relationships/image" Target="../media/image74.jpeg"/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7.jpeg"/><Relationship Id="rId2" Type="http://schemas.openxmlformats.org/officeDocument/2006/relationships/image" Target="../media/image76.jpeg"/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8.jpeg"/><Relationship Id="rId1" Type="http://schemas.openxmlformats.org/officeDocument/2006/relationships/slideLayout" Target="../slideLayouts/slideLayout1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9.jpeg"/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0.jpeg"/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1.jpeg"/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2.jpeg"/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3.png"/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4.jpeg"/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15128" y="1693204"/>
            <a:ext cx="8361229" cy="2098226"/>
          </a:xfrm>
        </p:spPr>
        <p:txBody>
          <a:bodyPr/>
          <a:lstStyle/>
          <a:p>
            <a:r>
              <a:rPr lang="th-TH" sz="4800" b="1" dirty="0">
                <a:latin typeface="Cordia New" panose="020B0304020202020204" pitchFamily="34" charset="-34"/>
                <a:cs typeface="Cordia New" panose="020B0304020202020204" pitchFamily="34" charset="-34"/>
              </a:rPr>
              <a:t>มาตรฐานสถานที่จัดงานประเทศไทย (ประเภทห้องประชุม) </a:t>
            </a:r>
            <a:r>
              <a:rPr lang="en-US" sz="4800" b="1" dirty="0" smtClean="0">
                <a:latin typeface="Cordia New" panose="020B0304020202020204" pitchFamily="34" charset="-34"/>
                <a:cs typeface="Cordia New" panose="020B0304020202020204" pitchFamily="34" charset="-34"/>
              </a:rPr>
              <a:t/>
            </a:r>
            <a:br>
              <a:rPr lang="en-US" sz="4800" b="1" dirty="0" smtClean="0">
                <a:latin typeface="Cordia New" panose="020B0304020202020204" pitchFamily="34" charset="-34"/>
                <a:cs typeface="Cordia New" panose="020B0304020202020204" pitchFamily="34" charset="-34"/>
              </a:rPr>
            </a:br>
            <a:r>
              <a:rPr lang="th-TH" sz="4800" b="1" dirty="0" smtClean="0">
                <a:latin typeface="Cordia New" panose="020B0304020202020204" pitchFamily="34" charset="-34"/>
                <a:cs typeface="Cordia New" panose="020B0304020202020204" pitchFamily="34" charset="-34"/>
              </a:rPr>
              <a:t>ฉบับ</a:t>
            </a:r>
            <a:r>
              <a:rPr lang="th-TH" sz="4800" b="1" dirty="0">
                <a:latin typeface="Cordia New" panose="020B0304020202020204" pitchFamily="34" charset="-34"/>
                <a:cs typeface="Cordia New" panose="020B0304020202020204" pitchFamily="34" charset="-34"/>
              </a:rPr>
              <a:t>ปรับปรุงครั้งที่ </a:t>
            </a:r>
            <a:r>
              <a:rPr lang="en-US" sz="4800" b="1" dirty="0">
                <a:latin typeface="Cordia New" panose="020B0304020202020204" pitchFamily="34" charset="-34"/>
                <a:cs typeface="Cordia New" panose="020B0304020202020204" pitchFamily="34" charset="-34"/>
              </a:rPr>
              <a:t>3 </a:t>
            </a:r>
            <a:r>
              <a:rPr lang="th-TH" sz="4800" b="1" dirty="0" smtClean="0">
                <a:latin typeface="Cordia New" panose="020B0304020202020204" pitchFamily="34" charset="-34"/>
                <a:cs typeface="Cordia New" panose="020B0304020202020204" pitchFamily="34" charset="-34"/>
              </a:rPr>
              <a:t>ปี </a:t>
            </a:r>
            <a:r>
              <a:rPr lang="en-US" sz="4800" b="1" dirty="0">
                <a:latin typeface="Cordia New" panose="020B0304020202020204" pitchFamily="34" charset="-34"/>
                <a:cs typeface="Cordia New" panose="020B0304020202020204" pitchFamily="34" charset="-34"/>
              </a:rPr>
              <a:t>2562</a:t>
            </a:r>
            <a:endParaRPr lang="en-US" sz="4800" dirty="0">
              <a:latin typeface="Cordia New" panose="020B0304020202020204" pitchFamily="34" charset="-34"/>
              <a:cs typeface="Cordia New" panose="020B0304020202020204" pitchFamily="34" charset="-34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62050" y="4070579"/>
            <a:ext cx="9829800" cy="1086237"/>
          </a:xfrm>
        </p:spPr>
        <p:txBody>
          <a:bodyPr>
            <a:noAutofit/>
          </a:bodyPr>
          <a:lstStyle/>
          <a:p>
            <a:r>
              <a:rPr lang="th-TH" sz="3200" b="1" dirty="0" smtClean="0">
                <a:solidFill>
                  <a:schemeClr val="tx1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ประเภทที่ </a:t>
            </a:r>
            <a:r>
              <a:rPr lang="en-US" sz="3200" b="1" dirty="0">
                <a:solidFill>
                  <a:schemeClr val="tx1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1</a:t>
            </a:r>
            <a:r>
              <a:rPr lang="th-TH" sz="3200" b="1" dirty="0">
                <a:solidFill>
                  <a:schemeClr val="tx1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 ศูนย์ประชุม/อาคารแสดงสินค้า หรือ นิทรรศการ</a:t>
            </a:r>
            <a:br>
              <a:rPr lang="th-TH" sz="3200" b="1" dirty="0">
                <a:solidFill>
                  <a:schemeClr val="tx1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</a:br>
            <a:r>
              <a:rPr lang="th-TH" sz="3200" b="1" dirty="0">
                <a:solidFill>
                  <a:schemeClr val="tx1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และ </a:t>
            </a:r>
            <a:r>
              <a:rPr lang="th-TH" sz="3200" b="1" dirty="0" smtClean="0">
                <a:solidFill>
                  <a:schemeClr val="tx1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ประเภทที่ </a:t>
            </a:r>
            <a:r>
              <a:rPr lang="en-US" sz="3200" b="1" dirty="0">
                <a:solidFill>
                  <a:schemeClr val="tx1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2</a:t>
            </a:r>
            <a:r>
              <a:rPr lang="th-TH" sz="3200" b="1" dirty="0">
                <a:solidFill>
                  <a:schemeClr val="tx1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 โรงแรม/รีสอร์ท</a:t>
            </a:r>
            <a:endParaRPr lang="en-US" sz="2800" dirty="0">
              <a:latin typeface="Cordia New" panose="020B0304020202020204" pitchFamily="34" charset="-34"/>
              <a:cs typeface="Cordia New" panose="020B0304020202020204" pitchFamily="34" charset="-34"/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7960659" y="0"/>
            <a:ext cx="4231341" cy="914400"/>
            <a:chOff x="5740533" y="244895"/>
            <a:chExt cx="4663955" cy="1005840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 rotWithShape="1"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b="11"/>
            <a:stretch/>
          </p:blipFill>
          <p:spPr>
            <a:xfrm>
              <a:off x="9349724" y="244895"/>
              <a:ext cx="1054764" cy="1005840"/>
            </a:xfrm>
            <a:prstGeom prst="rect">
              <a:avLst/>
            </a:prstGeom>
          </p:spPr>
        </p:pic>
        <p:pic>
          <p:nvPicPr>
            <p:cNvPr id="5" name="Picture 4"/>
            <p:cNvPicPr>
              <a:picLocks noChangeAspect="1"/>
            </p:cNvPicPr>
            <p:nvPr/>
          </p:nvPicPr>
          <p:blipFill rotWithShape="1">
            <a:blip r:embed="rId3" cstate="email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r="2" b="2"/>
            <a:stretch/>
          </p:blipFill>
          <p:spPr>
            <a:xfrm>
              <a:off x="5740533" y="244895"/>
              <a:ext cx="3609191" cy="100584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5208064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ตัวแทนเนื้อหา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55978264"/>
              </p:ext>
            </p:extLst>
          </p:nvPr>
        </p:nvGraphicFramePr>
        <p:xfrm>
          <a:off x="865272" y="1201152"/>
          <a:ext cx="11182350" cy="5590554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{69012ECD-51FC-41F1-AA8D-1B2483CD663E}</a:tableStyleId>
              </a:tblPr>
              <a:tblGrid>
                <a:gridCol w="3516228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7666122"/>
              </a:tblGrid>
              <a:tr h="93244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685800" algn="l"/>
                        </a:tabLst>
                      </a:pPr>
                      <a:r>
                        <a:rPr lang="th-TH" sz="3600" b="1" dirty="0" smtClean="0">
                          <a:solidFill>
                            <a:schemeClr val="bg1"/>
                          </a:solidFill>
                          <a:effectLst/>
                          <a:latin typeface="Cordia New" panose="020B0304020202020204" pitchFamily="34" charset="-34"/>
                          <a:ea typeface="Calibri" panose="020F0502020204030204" pitchFamily="34" charset="0"/>
                          <a:cs typeface="Cordia New" panose="020B0304020202020204" pitchFamily="34" charset="-34"/>
                        </a:rPr>
                        <a:t>ห้องสนับสนุน</a:t>
                      </a:r>
                      <a:endParaRPr lang="en-US" sz="3600" b="1" dirty="0" smtClean="0">
                        <a:solidFill>
                          <a:schemeClr val="bg1"/>
                        </a:solidFill>
                        <a:effectLst/>
                        <a:latin typeface="Cordia New" panose="020B0304020202020204" pitchFamily="34" charset="-34"/>
                        <a:ea typeface="Calibri" panose="020F0502020204030204" pitchFamily="34" charset="0"/>
                        <a:cs typeface="Cordia New" panose="020B0304020202020204" pitchFamily="34" charset="-34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th-TH" sz="3600" b="1" kern="1200" dirty="0" smtClean="0">
                          <a:solidFill>
                            <a:schemeClr val="bg1"/>
                          </a:solidFill>
                          <a:latin typeface="Cordia New" panose="020B0304020202020204" pitchFamily="34" charset="-34"/>
                          <a:ea typeface="+mn-ea"/>
                          <a:cs typeface="Cordia New" panose="020B0304020202020204" pitchFamily="34" charset="-34"/>
                        </a:rPr>
                        <a:t>ชื่อห้อง</a:t>
                      </a:r>
                      <a:endParaRPr lang="en-US" sz="3600" b="1" kern="1200" dirty="0">
                        <a:solidFill>
                          <a:schemeClr val="bg1"/>
                        </a:solidFill>
                        <a:latin typeface="Cordia New" panose="020B0304020202020204" pitchFamily="34" charset="-34"/>
                        <a:ea typeface="+mn-ea"/>
                        <a:cs typeface="Cordia New" panose="020B0304020202020204" pitchFamily="34" charset="-34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74295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685800" algn="l"/>
                        </a:tabLst>
                      </a:pPr>
                      <a:r>
                        <a:rPr lang="th-TH" sz="2800" dirty="0" smtClean="0">
                          <a:effectLst/>
                          <a:latin typeface="Cordia New" panose="020B0304020202020204" pitchFamily="34" charset="-34"/>
                          <a:ea typeface="Calibri" panose="020F0502020204030204" pitchFamily="34" charset="0"/>
                          <a:cs typeface="Cordia New" panose="020B0304020202020204" pitchFamily="34" charset="-34"/>
                        </a:rPr>
                        <a:t>ห้องประชุมย่อย</a:t>
                      </a:r>
                      <a:endParaRPr lang="en-US" sz="2800" dirty="0">
                        <a:effectLst/>
                        <a:latin typeface="Cordia New" panose="020B0304020202020204" pitchFamily="34" charset="-34"/>
                        <a:ea typeface="Calibri" panose="020F0502020204030204" pitchFamily="34" charset="0"/>
                        <a:cs typeface="Cordia New" panose="020B0304020202020204" pitchFamily="34" charset="-34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74295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685800" algn="l"/>
                        </a:tabLst>
                      </a:pPr>
                      <a:r>
                        <a:rPr lang="th-TH" sz="2800" dirty="0" smtClean="0">
                          <a:effectLst/>
                          <a:latin typeface="Cordia New" panose="020B0304020202020204" pitchFamily="34" charset="-34"/>
                          <a:ea typeface="Calibri" panose="020F0502020204030204" pitchFamily="34" charset="0"/>
                          <a:cs typeface="Cordia New" panose="020B0304020202020204" pitchFamily="34" charset="-34"/>
                        </a:rPr>
                        <a:t>ห้องสำหรับผู้จัดงาน</a:t>
                      </a:r>
                      <a:endParaRPr lang="en-US" sz="2800" dirty="0">
                        <a:effectLst/>
                        <a:latin typeface="Cordia New" panose="020B0304020202020204" pitchFamily="34" charset="-34"/>
                        <a:ea typeface="Calibri" panose="020F0502020204030204" pitchFamily="34" charset="0"/>
                        <a:cs typeface="Cordia New" panose="020B0304020202020204" pitchFamily="34" charset="-34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  <a:tr h="70485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685800" algn="l"/>
                        </a:tabLst>
                      </a:pPr>
                      <a:r>
                        <a:rPr lang="th-TH" sz="2800" dirty="0" smtClean="0">
                          <a:effectLst/>
                          <a:latin typeface="Cordia New" panose="020B0304020202020204" pitchFamily="34" charset="-34"/>
                          <a:ea typeface="Calibri" panose="020F0502020204030204" pitchFamily="34" charset="0"/>
                          <a:cs typeface="Cordia New" panose="020B0304020202020204" pitchFamily="34" charset="-34"/>
                        </a:rPr>
                        <a:t>ห้องรับรอง </a:t>
                      </a:r>
                      <a:endParaRPr lang="en-US" sz="2800" dirty="0">
                        <a:effectLst/>
                        <a:latin typeface="Cordia New" panose="020B0304020202020204" pitchFamily="34" charset="-34"/>
                        <a:ea typeface="Calibri" panose="020F0502020204030204" pitchFamily="34" charset="0"/>
                        <a:cs typeface="Cordia New" panose="020B0304020202020204" pitchFamily="34" charset="-34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  <a:tr h="76200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685800" algn="l"/>
                        </a:tabLst>
                      </a:pPr>
                      <a:r>
                        <a:rPr lang="th-TH" sz="2800" dirty="0" smtClean="0">
                          <a:effectLst/>
                          <a:latin typeface="Cordia New" panose="020B0304020202020204" pitchFamily="34" charset="-34"/>
                          <a:ea typeface="Calibri" panose="020F0502020204030204" pitchFamily="34" charset="0"/>
                          <a:cs typeface="Cordia New" panose="020B0304020202020204" pitchFamily="34" charset="-34"/>
                        </a:rPr>
                        <a:t>ห้องแต่งตัว (ใช้ห้องพักได้)</a:t>
                      </a:r>
                      <a:endParaRPr lang="en-US" sz="2800" dirty="0">
                        <a:effectLst/>
                        <a:latin typeface="Cordia New" panose="020B0304020202020204" pitchFamily="34" charset="-34"/>
                        <a:ea typeface="Calibri" panose="020F0502020204030204" pitchFamily="34" charset="0"/>
                        <a:cs typeface="Cordia New" panose="020B0304020202020204" pitchFamily="34" charset="-34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  <a:tr h="72390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685800" algn="l"/>
                        </a:tabLst>
                      </a:pPr>
                      <a:r>
                        <a:rPr lang="th-TH" sz="2800" dirty="0" smtClean="0">
                          <a:effectLst/>
                          <a:latin typeface="Cordia New" panose="020B0304020202020204" pitchFamily="34" charset="-34"/>
                          <a:ea typeface="Calibri" panose="020F0502020204030204" pitchFamily="34" charset="0"/>
                          <a:cs typeface="Cordia New" panose="020B0304020202020204" pitchFamily="34" charset="-34"/>
                        </a:rPr>
                        <a:t>ห้องรับฝากของ</a:t>
                      </a:r>
                      <a:endParaRPr lang="en-US" sz="2800" dirty="0">
                        <a:effectLst/>
                        <a:latin typeface="Cordia New" panose="020B0304020202020204" pitchFamily="34" charset="-34"/>
                        <a:ea typeface="Calibri" panose="020F0502020204030204" pitchFamily="34" charset="0"/>
                        <a:cs typeface="Cordia New" panose="020B0304020202020204" pitchFamily="34" charset="-34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  <a:tr h="81915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685800" algn="l"/>
                        </a:tabLst>
                      </a:pPr>
                      <a:r>
                        <a:rPr lang="th-TH" sz="2800" dirty="0" smtClean="0">
                          <a:effectLst/>
                          <a:latin typeface="Cordia New" panose="020B0304020202020204" pitchFamily="34" charset="-34"/>
                          <a:ea typeface="Calibri" panose="020F0502020204030204" pitchFamily="34" charset="0"/>
                          <a:cs typeface="Cordia New" panose="020B0304020202020204" pitchFamily="34" charset="-34"/>
                        </a:rPr>
                        <a:t>ห้องประกอบพิธีทางศาสนา </a:t>
                      </a:r>
                      <a:endParaRPr lang="en-US" sz="2800" dirty="0" smtClean="0">
                        <a:effectLst/>
                        <a:latin typeface="Cordia New" panose="020B0304020202020204" pitchFamily="34" charset="-34"/>
                        <a:ea typeface="Calibri" panose="020F0502020204030204" pitchFamily="34" charset="0"/>
                        <a:cs typeface="Cordia New" panose="020B0304020202020204" pitchFamily="34" charset="-34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685800" algn="l"/>
                        </a:tabLst>
                      </a:pPr>
                      <a:r>
                        <a:rPr lang="th-TH" sz="2800" dirty="0" smtClean="0">
                          <a:effectLst/>
                          <a:latin typeface="Cordia New" panose="020B0304020202020204" pitchFamily="34" charset="-34"/>
                          <a:ea typeface="Calibri" panose="020F0502020204030204" pitchFamily="34" charset="0"/>
                          <a:cs typeface="Cordia New" panose="020B0304020202020204" pitchFamily="34" charset="-34"/>
                        </a:rPr>
                        <a:t>(ใช้ห้องพักได้)</a:t>
                      </a:r>
                      <a:r>
                        <a:rPr lang="th-TH" sz="2800" baseline="0" dirty="0" smtClean="0">
                          <a:effectLst/>
                          <a:latin typeface="Cordia New" panose="020B0304020202020204" pitchFamily="34" charset="-34"/>
                          <a:ea typeface="Calibri" panose="020F0502020204030204" pitchFamily="34" charset="0"/>
                          <a:cs typeface="Cordia New" panose="020B0304020202020204" pitchFamily="34" charset="-34"/>
                        </a:rPr>
                        <a:t> </a:t>
                      </a:r>
                      <a:endParaRPr lang="en-US" sz="2800" dirty="0">
                        <a:effectLst/>
                        <a:latin typeface="Cordia New" panose="020B0304020202020204" pitchFamily="34" charset="-34"/>
                        <a:ea typeface="Calibri" panose="020F0502020204030204" pitchFamily="34" charset="0"/>
                        <a:cs typeface="Cordia New" panose="020B0304020202020204" pitchFamily="34" charset="-34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8" name="Content Placeholder 9"/>
          <p:cNvSpPr txBox="1">
            <a:spLocks/>
          </p:cNvSpPr>
          <p:nvPr/>
        </p:nvSpPr>
        <p:spPr>
          <a:xfrm>
            <a:off x="875814" y="-8965"/>
            <a:ext cx="11125685" cy="166352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84048" indent="-384048" algn="l" defTabSz="914400" rtl="0" eaLnBrk="1" latinLnBrk="0" hangingPunct="1">
              <a:lnSpc>
                <a:spcPct val="94000"/>
              </a:lnSpc>
              <a:spcBef>
                <a:spcPts val="10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20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9144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sz="20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3716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8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8288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sz="18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2860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7432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sz="16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32004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36576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sz="14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41148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15000"/>
              </a:lnSpc>
              <a:buFont typeface="Franklin Gothic Book" panose="020B0503020102020204" pitchFamily="34" charset="0"/>
              <a:buNone/>
            </a:pPr>
            <a:r>
              <a:rPr lang="en-US" sz="2800" b="1" dirty="0" smtClean="0">
                <a:solidFill>
                  <a:srgbClr val="0000FF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***</a:t>
            </a:r>
            <a:r>
              <a:rPr lang="th-TH" sz="2800" b="1" dirty="0" smtClean="0">
                <a:solidFill>
                  <a:srgbClr val="0000FF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กรุณากรอก</a:t>
            </a:r>
            <a:r>
              <a:rPr lang="th-TH" sz="2800" b="1" u="sng" dirty="0" smtClean="0">
                <a:solidFill>
                  <a:srgbClr val="0000FF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ข้อมูลห้องสนับสนุน</a:t>
            </a:r>
            <a:r>
              <a:rPr lang="th-TH" sz="2800" b="1" dirty="0" smtClean="0">
                <a:solidFill>
                  <a:srgbClr val="0000FF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ให้ครบถ้วน</a:t>
            </a:r>
            <a:r>
              <a:rPr lang="en-US" sz="2800" b="1" dirty="0" smtClean="0">
                <a:solidFill>
                  <a:srgbClr val="0000FF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***</a:t>
            </a:r>
          </a:p>
          <a:p>
            <a:pPr marL="0" indent="0" algn="ctr">
              <a:lnSpc>
                <a:spcPct val="115000"/>
              </a:lnSpc>
              <a:buFont typeface="Franklin Gothic Book" panose="020B0503020102020204" pitchFamily="34" charset="0"/>
              <a:buNone/>
            </a:pPr>
            <a:r>
              <a:rPr lang="th-TH" sz="2800" b="1" dirty="0" smtClean="0">
                <a:solidFill>
                  <a:srgbClr val="0000FF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โดยห้องสนับสนุนต้องเป็นห้องที่ไม่เคยได้การรับรอง </a:t>
            </a:r>
            <a:r>
              <a:rPr lang="en-US" sz="2800" b="1" dirty="0" smtClean="0">
                <a:solidFill>
                  <a:srgbClr val="0000FF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TMVS</a:t>
            </a:r>
            <a:r>
              <a:rPr lang="th-TH" sz="2800" b="1" dirty="0" smtClean="0">
                <a:solidFill>
                  <a:srgbClr val="0000FF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 และ ชื่อห้องต้องไม่ซ้ำกัน</a:t>
            </a:r>
          </a:p>
        </p:txBody>
      </p:sp>
    </p:spTree>
    <p:extLst>
      <p:ext uri="{BB962C8B-B14F-4D97-AF65-F5344CB8AC3E}">
        <p14:creationId xmlns:p14="http://schemas.microsoft.com/office/powerpoint/2010/main" val="6585568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80750" y="4394201"/>
            <a:ext cx="2760222" cy="207016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Rectangle 2"/>
          <p:cNvSpPr/>
          <p:nvPr/>
        </p:nvSpPr>
        <p:spPr>
          <a:xfrm>
            <a:off x="2114550" y="2349500"/>
            <a:ext cx="9144000" cy="1879600"/>
          </a:xfrm>
          <a:prstGeom prst="rect">
            <a:avLst/>
          </a:prstGeom>
          <a:solidFill>
            <a:srgbClr val="00206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>
              <a:latin typeface="Cordia New" panose="020B0304020202020204" pitchFamily="34" charset="-34"/>
              <a:cs typeface="Cordia New" panose="020B0304020202020204" pitchFamily="34" charset="-34"/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2114550" y="2527300"/>
            <a:ext cx="9144000" cy="1536700"/>
          </a:xfrm>
          <a:prstGeom prst="rect">
            <a:avLst/>
          </a:prstGeom>
          <a:solidFill>
            <a:srgbClr val="FFC000"/>
          </a:solidFill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89000"/>
              </a:lnSpc>
              <a:spcBef>
                <a:spcPct val="0"/>
              </a:spcBef>
              <a:buNone/>
              <a:defRPr sz="4400" kern="12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th-TH" sz="1400" dirty="0" smtClean="0">
              <a:latin typeface="Cordia New" panose="020B0304020202020204" pitchFamily="34" charset="-34"/>
              <a:cs typeface="Cordia New" panose="020B0304020202020204" pitchFamily="34" charset="-34"/>
            </a:endParaRPr>
          </a:p>
          <a:p>
            <a:pPr algn="ctr"/>
            <a:r>
              <a:rPr lang="th-TH" sz="4800" dirty="0" smtClean="0">
                <a:latin typeface="Cordia New" panose="020B0304020202020204" pitchFamily="34" charset="-34"/>
                <a:cs typeface="Cordia New" panose="020B0304020202020204" pitchFamily="34" charset="-34"/>
              </a:rPr>
              <a:t>ตัวชี้วัดมาตรฐานสถานที่จัดงานประเทศไทย</a:t>
            </a:r>
          </a:p>
          <a:p>
            <a:pPr algn="ctr"/>
            <a:r>
              <a:rPr lang="en-US" sz="4800" dirty="0" smtClean="0">
                <a:latin typeface="Cordia New" panose="020B0304020202020204" pitchFamily="34" charset="-34"/>
                <a:cs typeface="Cordia New" panose="020B0304020202020204" pitchFamily="34" charset="-34"/>
              </a:rPr>
              <a:t>60 </a:t>
            </a:r>
            <a:r>
              <a:rPr lang="th-TH" sz="4800" dirty="0" smtClean="0">
                <a:latin typeface="Cordia New" panose="020B0304020202020204" pitchFamily="34" charset="-34"/>
                <a:cs typeface="Cordia New" panose="020B0304020202020204" pitchFamily="34" charset="-34"/>
              </a:rPr>
              <a:t>ตัวชี้วัด</a:t>
            </a:r>
            <a:r>
              <a:rPr lang="en-US" sz="4800" dirty="0" smtClean="0">
                <a:latin typeface="Cordia New" panose="020B0304020202020204" pitchFamily="34" charset="-34"/>
                <a:cs typeface="Cordia New" panose="020B0304020202020204" pitchFamily="34" charset="-34"/>
              </a:rPr>
              <a:t/>
            </a:r>
            <a:br>
              <a:rPr lang="en-US" sz="4800" dirty="0" smtClean="0">
                <a:latin typeface="Cordia New" panose="020B0304020202020204" pitchFamily="34" charset="-34"/>
                <a:cs typeface="Cordia New" panose="020B0304020202020204" pitchFamily="34" charset="-34"/>
              </a:rPr>
            </a:br>
            <a:endParaRPr lang="th-TH" sz="4800" dirty="0">
              <a:solidFill>
                <a:srgbClr val="002060"/>
              </a:solidFill>
              <a:latin typeface="Cordia New" panose="020B0304020202020204" pitchFamily="34" charset="-34"/>
              <a:cs typeface="Cordia New" panose="020B0304020202020204" pitchFamily="34" charset="-34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31516" y="270992"/>
            <a:ext cx="1910068" cy="19134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31824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161926" y="1139496"/>
            <a:ext cx="9858999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h-TH" sz="96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ด้าน</a:t>
            </a:r>
            <a:r>
              <a:rPr lang="th-TH" sz="96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กายภาพ</a:t>
            </a:r>
            <a:r>
              <a:rPr lang="en-US" sz="96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 – 32 </a:t>
            </a:r>
            <a:r>
              <a:rPr lang="th-TH" sz="96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ตัวชี้วัด </a:t>
            </a:r>
            <a:r>
              <a:rPr lang="th-TH" sz="96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/>
            </a:r>
            <a:br>
              <a:rPr lang="th-TH" sz="96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</a:br>
            <a:r>
              <a:rPr lang="th-TH" sz="96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(</a:t>
            </a:r>
            <a:r>
              <a:rPr lang="en-US" sz="96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Physical)</a:t>
            </a:r>
            <a:endParaRPr lang="en-US" dirty="0"/>
          </a:p>
        </p:txBody>
      </p:sp>
      <p:pic>
        <p:nvPicPr>
          <p:cNvPr id="35842" name="Picture 2" descr="Meeting Room,Vector Illustration Cartoon Character Royalty Free ..."/>
          <p:cNvPicPr>
            <a:picLocks noChangeAspect="1" noChangeArrowheads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/>
        </p:blipFill>
        <p:spPr bwMode="auto">
          <a:xfrm>
            <a:off x="7796463" y="3718078"/>
            <a:ext cx="3224462" cy="19768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2"/>
          <p:cNvSpPr>
            <a:spLocks noGrp="1" noChangeArrowheads="1"/>
          </p:cNvSpPr>
          <p:nvPr>
            <p:ph type="ctrTitle" idx="4294967295"/>
          </p:nvPr>
        </p:nvSpPr>
        <p:spPr>
          <a:xfrm>
            <a:off x="770792" y="5142868"/>
            <a:ext cx="6354980" cy="1373187"/>
          </a:xfrm>
        </p:spPr>
        <p:txBody>
          <a:bodyPr>
            <a:normAutofit/>
          </a:bodyPr>
          <a:lstStyle/>
          <a:p>
            <a:pPr>
              <a:lnSpc>
                <a:spcPct val="115000"/>
              </a:lnSpc>
            </a:pPr>
            <a:r>
              <a:rPr lang="en-US" sz="3200" b="1" dirty="0" smtClean="0">
                <a:solidFill>
                  <a:srgbClr val="0000FF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*** </a:t>
            </a:r>
            <a:r>
              <a:rPr lang="th-TH" sz="3200" b="1" dirty="0" smtClean="0">
                <a:solidFill>
                  <a:srgbClr val="0000FF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กรุณาแนบเอกสาร หรือบันทึกของแต่ละตัวชี้วัด </a:t>
            </a:r>
            <a:br>
              <a:rPr lang="th-TH" sz="3200" b="1" dirty="0" smtClean="0">
                <a:solidFill>
                  <a:srgbClr val="0000FF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</a:br>
            <a:r>
              <a:rPr lang="th-TH" sz="3200" b="1" dirty="0" smtClean="0">
                <a:solidFill>
                  <a:srgbClr val="0000FF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เพื่อประกอบการพิจารณาด้วย</a:t>
            </a:r>
            <a:endParaRPr lang="th-TH" sz="3200" b="1" dirty="0">
              <a:solidFill>
                <a:srgbClr val="0000FF"/>
              </a:solidFill>
              <a:latin typeface="Cordia New" panose="020B0304020202020204" pitchFamily="34" charset="-34"/>
              <a:cs typeface="Cordia New" panose="020B0304020202020204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5548881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2"/>
          <p:cNvSpPr txBox="1">
            <a:spLocks/>
          </p:cNvSpPr>
          <p:nvPr/>
        </p:nvSpPr>
        <p:spPr>
          <a:xfrm>
            <a:off x="-2362748" y="5233070"/>
            <a:ext cx="7802177" cy="996858"/>
          </a:xfrm>
          <a:prstGeom prst="rect">
            <a:avLst/>
          </a:prstGeom>
        </p:spPr>
        <p:txBody>
          <a:bodyPr anchor="ctr">
            <a:no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 marL="0" indent="0">
              <a:buNone/>
            </a:pPr>
            <a:endParaRPr lang="en-US" sz="3600" b="1" kern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pic>
        <p:nvPicPr>
          <p:cNvPr id="6" name="Picture 2" descr="http://www.vbppd.ku.ac.th/room50/image/image9_1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99615" y="4161466"/>
            <a:ext cx="3657600" cy="24263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761514" y="26826"/>
            <a:ext cx="11430485" cy="823217"/>
          </a:xfrm>
        </p:spPr>
        <p:txBody>
          <a:bodyPr>
            <a:noAutofit/>
          </a:bodyPr>
          <a:lstStyle/>
          <a:p>
            <a:pPr algn="ctr"/>
            <a:r>
              <a:rPr lang="en-US" sz="4800" b="1" kern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dia New" panose="020B0304020202020204" pitchFamily="34" charset="-34"/>
                <a:cs typeface="Cordia New" panose="020B0304020202020204" pitchFamily="34" charset="-34"/>
              </a:rPr>
              <a:t>P01 </a:t>
            </a:r>
            <a:r>
              <a:rPr lang="th-TH" sz="4800" b="1" kern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dia New" panose="020B0304020202020204" pitchFamily="34" charset="-34"/>
                <a:cs typeface="Cordia New" panose="020B0304020202020204" pitchFamily="34" charset="-34"/>
              </a:rPr>
              <a:t>ภายในห้องประชุม </a:t>
            </a:r>
            <a:r>
              <a:rPr lang="th-TH" sz="4800" b="1" kern="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dia New" panose="020B0304020202020204" pitchFamily="34" charset="-34"/>
                <a:cs typeface="Cordia New" panose="020B0304020202020204" pitchFamily="34" charset="-34"/>
              </a:rPr>
              <a:t>(ค่าน้ำหนัก </a:t>
            </a:r>
            <a:r>
              <a:rPr lang="en-US" sz="4800" b="1" kern="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dia New" panose="020B0304020202020204" pitchFamily="34" charset="-34"/>
                <a:cs typeface="Cordia New" panose="020B0304020202020204" pitchFamily="34" charset="-34"/>
              </a:rPr>
              <a:t>2</a:t>
            </a:r>
            <a:r>
              <a:rPr lang="en-US" sz="4800" b="1" kern="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dia New" panose="020B0304020202020204" pitchFamily="34" charset="-34"/>
                <a:cs typeface="Cordia New" panose="020B0304020202020204" pitchFamily="34" charset="-34"/>
              </a:rPr>
              <a:t>)</a:t>
            </a:r>
            <a:endParaRPr lang="en-US" sz="4800" dirty="0">
              <a:solidFill>
                <a:srgbClr val="FF0000"/>
              </a:solidFill>
              <a:latin typeface="Cordia New" panose="020B0304020202020204" pitchFamily="34" charset="-34"/>
              <a:cs typeface="Cordia New" panose="020B0304020202020204" pitchFamily="34" charset="-34"/>
            </a:endParaRPr>
          </a:p>
        </p:txBody>
      </p:sp>
      <p:sp>
        <p:nvSpPr>
          <p:cNvPr id="10" name="Content Placeholder 9"/>
          <p:cNvSpPr>
            <a:spLocks noGrp="1"/>
          </p:cNvSpPr>
          <p:nvPr>
            <p:ph idx="1"/>
          </p:nvPr>
        </p:nvSpPr>
        <p:spPr>
          <a:xfrm>
            <a:off x="761515" y="920456"/>
            <a:ext cx="9601200" cy="2762552"/>
          </a:xfrm>
        </p:spPr>
        <p:txBody>
          <a:bodyPr>
            <a:normAutofit/>
          </a:bodyPr>
          <a:lstStyle/>
          <a:p>
            <a:pPr marL="0" indent="0">
              <a:lnSpc>
                <a:spcPct val="115000"/>
              </a:lnSpc>
              <a:buNone/>
            </a:pPr>
            <a:r>
              <a:rPr lang="th-TH" sz="2800" b="1" dirty="0" smtClean="0">
                <a:solidFill>
                  <a:prstClr val="black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หมายถึง </a:t>
            </a:r>
            <a:r>
              <a:rPr lang="th-TH" sz="2800" b="1" dirty="0">
                <a:solidFill>
                  <a:prstClr val="black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พื้น ผนัง เพดาน ซึ่งประกอบด้วยรายการดังนี้</a:t>
            </a:r>
          </a:p>
          <a:p>
            <a:pPr>
              <a:lnSpc>
                <a:spcPct val="115000"/>
              </a:lnSpc>
            </a:pPr>
            <a:r>
              <a:rPr lang="th-TH" sz="2800" b="1" dirty="0">
                <a:solidFill>
                  <a:prstClr val="black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1. มีความสะอาด ปราศจากฝุ่นละออง คราบสกปรก และกลิ่นไม่พึงประสงค์</a:t>
            </a:r>
          </a:p>
          <a:p>
            <a:pPr>
              <a:lnSpc>
                <a:spcPct val="115000"/>
              </a:lnSpc>
            </a:pPr>
            <a:r>
              <a:rPr lang="th-TH" sz="2800" b="1" dirty="0">
                <a:solidFill>
                  <a:prstClr val="black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2. มีการออกแบบ ตกแต่งลวดลาย หรือ การประดับ</a:t>
            </a:r>
          </a:p>
          <a:p>
            <a:pPr>
              <a:lnSpc>
                <a:spcPct val="115000"/>
              </a:lnSpc>
            </a:pPr>
            <a:r>
              <a:rPr lang="th-TH" sz="2800" b="1" dirty="0">
                <a:solidFill>
                  <a:prstClr val="black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3. อยู่ในสภาพพร้อมใช้</a:t>
            </a:r>
            <a:r>
              <a:rPr lang="th-TH" sz="2800" b="1" dirty="0" smtClean="0">
                <a:solidFill>
                  <a:prstClr val="black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งาน</a:t>
            </a:r>
            <a:endParaRPr lang="th-TH" sz="2800" b="1" dirty="0">
              <a:solidFill>
                <a:prstClr val="black"/>
              </a:solidFill>
              <a:latin typeface="Cordia New" panose="020B0304020202020204" pitchFamily="34" charset="-34"/>
              <a:cs typeface="Cordia New" panose="020B0304020202020204" pitchFamily="34" charset="-34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4591050" y="4161466"/>
            <a:ext cx="3657600" cy="2430270"/>
          </a:xfrm>
          <a:prstGeom prst="rect">
            <a:avLst/>
          </a:prstGeom>
          <a:noFill/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8382000" y="4157541"/>
            <a:ext cx="3657600" cy="2430270"/>
          </a:xfrm>
          <a:prstGeom prst="rect">
            <a:avLst/>
          </a:prstGeom>
          <a:noFill/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1743454" y="3951857"/>
            <a:ext cx="180850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th-TH" sz="5400" b="1" cap="none" spc="0" dirty="0" smtClean="0">
                <a:ln w="6600">
                  <a:solidFill>
                    <a:srgbClr val="FF0000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ตัวอย่าง</a:t>
            </a:r>
            <a:endParaRPr lang="en-US" sz="5400" b="1" cap="none" spc="0" dirty="0">
              <a:ln w="6600">
                <a:solidFill>
                  <a:srgbClr val="FF0000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9023390" y="4906052"/>
            <a:ext cx="2492990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th-TH" sz="4800" b="1" dirty="0" smtClean="0">
                <a:ln w="6600">
                  <a:solidFill>
                    <a:srgbClr val="FF0000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ห้องประชุม</a:t>
            </a:r>
            <a:r>
              <a:rPr lang="en-US" sz="4800" b="1" dirty="0" smtClean="0">
                <a:ln w="6600">
                  <a:solidFill>
                    <a:srgbClr val="FF0000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 2</a:t>
            </a:r>
            <a:endParaRPr lang="en-US" sz="4800" b="1" cap="none" spc="0" dirty="0">
              <a:ln w="6600">
                <a:solidFill>
                  <a:srgbClr val="FF0000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5324982" y="4912605"/>
            <a:ext cx="2286203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th-TH" sz="4400" b="1" dirty="0" smtClean="0">
                <a:ln w="6600">
                  <a:solidFill>
                    <a:srgbClr val="FF0000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ห้องประชุม </a:t>
            </a:r>
            <a:r>
              <a:rPr lang="en-US" sz="4400" b="1" dirty="0" smtClean="0">
                <a:ln w="6600">
                  <a:solidFill>
                    <a:srgbClr val="FF0000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1</a:t>
            </a:r>
            <a:endParaRPr lang="en-US" sz="4400" b="1" cap="none" spc="0" dirty="0">
              <a:ln w="6600">
                <a:solidFill>
                  <a:srgbClr val="FF0000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  <p:sp>
        <p:nvSpPr>
          <p:cNvPr id="15" name="Content Placeholder 9"/>
          <p:cNvSpPr txBox="1">
            <a:spLocks/>
          </p:cNvSpPr>
          <p:nvPr/>
        </p:nvSpPr>
        <p:spPr>
          <a:xfrm>
            <a:off x="771478" y="3500851"/>
            <a:ext cx="11268121" cy="440722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20000"/>
          </a:bodyPr>
          <a:lstStyle>
            <a:lvl1pPr marL="384048" indent="-384048" algn="l" defTabSz="914400" rtl="0" eaLnBrk="1" latinLnBrk="0" hangingPunct="1">
              <a:lnSpc>
                <a:spcPct val="94000"/>
              </a:lnSpc>
              <a:spcBef>
                <a:spcPts val="10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20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9144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sz="20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3716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8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8288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sz="18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2860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7432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sz="16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32004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36576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sz="14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41148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15000"/>
              </a:lnSpc>
              <a:buFont typeface="Franklin Gothic Book" panose="020B0503020102020204" pitchFamily="34" charset="0"/>
              <a:buNone/>
            </a:pPr>
            <a:r>
              <a:rPr lang="th-TH" sz="2800" b="1" i="1" dirty="0" smtClean="0">
                <a:solidFill>
                  <a:srgbClr val="0000FF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หมายเหตุ</a:t>
            </a:r>
            <a:r>
              <a:rPr lang="en-US" sz="2800" b="1" i="1" dirty="0" smtClean="0">
                <a:solidFill>
                  <a:srgbClr val="0000FF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 : </a:t>
            </a:r>
            <a:r>
              <a:rPr lang="th-TH" sz="2800" b="1" i="1" dirty="0" smtClean="0">
                <a:solidFill>
                  <a:srgbClr val="0000FF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เพิ่มรูปถ่ายห้องประชุมให้ครบทุกห้องที่ขอการรับรอง</a:t>
            </a:r>
            <a:r>
              <a:rPr lang="en-US" sz="2800" b="1" i="1" dirty="0" smtClean="0">
                <a:solidFill>
                  <a:srgbClr val="0000FF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 </a:t>
            </a:r>
            <a:r>
              <a:rPr lang="th-TH" sz="2800" b="1" i="1" dirty="0" smtClean="0">
                <a:solidFill>
                  <a:srgbClr val="0000FF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(สามารถเพิ่มหน้าได้ตามสะดวก)</a:t>
            </a:r>
            <a:r>
              <a:rPr lang="en-US" sz="2800" b="1" i="1" dirty="0" smtClean="0">
                <a:solidFill>
                  <a:srgbClr val="0000FF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 </a:t>
            </a:r>
            <a:endParaRPr lang="th-TH" sz="2800" b="1" i="1" dirty="0" smtClean="0">
              <a:solidFill>
                <a:srgbClr val="0000FF"/>
              </a:solidFill>
              <a:latin typeface="Cordia New" panose="020B0304020202020204" pitchFamily="34" charset="-34"/>
              <a:cs typeface="Cordia New" panose="020B0304020202020204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31682592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2"/>
          <p:cNvSpPr txBox="1">
            <a:spLocks/>
          </p:cNvSpPr>
          <p:nvPr/>
        </p:nvSpPr>
        <p:spPr>
          <a:xfrm>
            <a:off x="-2362748" y="5233070"/>
            <a:ext cx="7802177" cy="996858"/>
          </a:xfrm>
          <a:prstGeom prst="rect">
            <a:avLst/>
          </a:prstGeom>
        </p:spPr>
        <p:txBody>
          <a:bodyPr anchor="ctr">
            <a:no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 marL="0" indent="0">
              <a:buNone/>
            </a:pPr>
            <a:endParaRPr lang="en-US" sz="3600" b="1" kern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761514" y="26826"/>
            <a:ext cx="11430485" cy="823217"/>
          </a:xfrm>
        </p:spPr>
        <p:txBody>
          <a:bodyPr>
            <a:noAutofit/>
          </a:bodyPr>
          <a:lstStyle/>
          <a:p>
            <a:pPr algn="ctr"/>
            <a:r>
              <a:rPr lang="en-US" sz="4800" b="1" kern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dia New" panose="020B0304020202020204" pitchFamily="34" charset="-34"/>
                <a:cs typeface="Cordia New" panose="020B0304020202020204" pitchFamily="34" charset="-34"/>
              </a:rPr>
              <a:t>P02 </a:t>
            </a:r>
            <a:r>
              <a:rPr lang="th-TH" sz="4800" b="1" kern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dia New" panose="020B0304020202020204" pitchFamily="34" charset="-34"/>
                <a:cs typeface="Cordia New" panose="020B0304020202020204" pitchFamily="34" charset="-34"/>
              </a:rPr>
              <a:t>ผนังห้อง และ/หรือ ผนังกั้นห้อง</a:t>
            </a:r>
            <a:r>
              <a:rPr lang="en-US" sz="4800" b="1" kern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th-TH" sz="4800" b="1" kern="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dia New" panose="020B0304020202020204" pitchFamily="34" charset="-34"/>
                <a:cs typeface="Cordia New" panose="020B0304020202020204" pitchFamily="34" charset="-34"/>
              </a:rPr>
              <a:t>(</a:t>
            </a:r>
            <a:r>
              <a:rPr lang="th-TH" sz="4800" b="1" kern="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dia New" panose="020B0304020202020204" pitchFamily="34" charset="-34"/>
                <a:cs typeface="Cordia New" panose="020B0304020202020204" pitchFamily="34" charset="-34"/>
              </a:rPr>
              <a:t>ค่าน้ำหนัก </a:t>
            </a:r>
            <a:r>
              <a:rPr lang="en-US" sz="4800" b="1" kern="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dia New" panose="020B0304020202020204" pitchFamily="34" charset="-34"/>
                <a:cs typeface="Cordia New" panose="020B0304020202020204" pitchFamily="34" charset="-34"/>
              </a:rPr>
              <a:t>2</a:t>
            </a:r>
            <a:r>
              <a:rPr lang="en-US" sz="4800" b="1" kern="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dia New" panose="020B0304020202020204" pitchFamily="34" charset="-34"/>
                <a:cs typeface="Cordia New" panose="020B0304020202020204" pitchFamily="34" charset="-34"/>
              </a:rPr>
              <a:t>)</a:t>
            </a:r>
            <a:endParaRPr lang="en-US" sz="4800" dirty="0">
              <a:solidFill>
                <a:srgbClr val="FF0000"/>
              </a:solidFill>
              <a:latin typeface="Cordia New" panose="020B0304020202020204" pitchFamily="34" charset="-34"/>
              <a:cs typeface="Cordia New" panose="020B0304020202020204" pitchFamily="34" charset="-34"/>
            </a:endParaRPr>
          </a:p>
        </p:txBody>
      </p:sp>
      <p:sp>
        <p:nvSpPr>
          <p:cNvPr id="10" name="Content Placeholder 9"/>
          <p:cNvSpPr>
            <a:spLocks noGrp="1"/>
          </p:cNvSpPr>
          <p:nvPr>
            <p:ph idx="1"/>
          </p:nvPr>
        </p:nvSpPr>
        <p:spPr>
          <a:xfrm>
            <a:off x="761514" y="910537"/>
            <a:ext cx="11182835" cy="2606676"/>
          </a:xfrm>
        </p:spPr>
        <p:txBody>
          <a:bodyPr>
            <a:normAutofit/>
          </a:bodyPr>
          <a:lstStyle/>
          <a:p>
            <a:pPr marL="0" indent="0">
              <a:lnSpc>
                <a:spcPct val="115000"/>
              </a:lnSpc>
              <a:buNone/>
            </a:pPr>
            <a:r>
              <a:rPr lang="th-TH" sz="2800" b="1" dirty="0" smtClean="0">
                <a:solidFill>
                  <a:prstClr val="black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หมายถึง ผนังห้อง หรือผนังกั้นห้องของห้องประชุมที่ขอรับการ</a:t>
            </a:r>
            <a:r>
              <a:rPr lang="th-TH" sz="2800" b="1" dirty="0">
                <a:solidFill>
                  <a:prstClr val="black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ประเมิน  ซึ่งประกอบด้วยรายการดังนี้ </a:t>
            </a:r>
          </a:p>
          <a:p>
            <a:pPr>
              <a:lnSpc>
                <a:spcPct val="115000"/>
              </a:lnSpc>
            </a:pPr>
            <a:r>
              <a:rPr lang="th-TH" sz="2800" b="1" dirty="0" smtClean="0">
                <a:solidFill>
                  <a:prstClr val="black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1</a:t>
            </a:r>
            <a:r>
              <a:rPr lang="th-TH" sz="2800" b="1" dirty="0">
                <a:solidFill>
                  <a:prstClr val="black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. มีความมั่นคง แข็งแรง</a:t>
            </a:r>
          </a:p>
          <a:p>
            <a:pPr>
              <a:lnSpc>
                <a:spcPct val="115000"/>
              </a:lnSpc>
            </a:pPr>
            <a:r>
              <a:rPr lang="th-TH" sz="2800" b="1" dirty="0">
                <a:solidFill>
                  <a:prstClr val="black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2. สามารถดูดซับเสียงสะท้อนได้ </a:t>
            </a:r>
          </a:p>
          <a:p>
            <a:pPr>
              <a:lnSpc>
                <a:spcPct val="115000"/>
              </a:lnSpc>
            </a:pPr>
            <a:r>
              <a:rPr lang="th-TH" sz="2800" b="1" dirty="0">
                <a:solidFill>
                  <a:prstClr val="black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3. สามารถป้องกันเสียงรบกวนจากภายนอกห้องได้</a:t>
            </a:r>
          </a:p>
        </p:txBody>
      </p:sp>
      <p:sp>
        <p:nvSpPr>
          <p:cNvPr id="12" name="Rectangle 11"/>
          <p:cNvSpPr/>
          <p:nvPr/>
        </p:nvSpPr>
        <p:spPr>
          <a:xfrm>
            <a:off x="8210550" y="4153435"/>
            <a:ext cx="3733800" cy="2459406"/>
          </a:xfrm>
          <a:prstGeom prst="rect">
            <a:avLst/>
          </a:prstGeom>
          <a:noFill/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2" descr="http://www.jjhub.com/uppic/files/c69b748347e80d5e.pn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71694" y="4157541"/>
            <a:ext cx="7248356" cy="2455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Rectangle 12"/>
          <p:cNvSpPr/>
          <p:nvPr/>
        </p:nvSpPr>
        <p:spPr>
          <a:xfrm>
            <a:off x="3491618" y="3947751"/>
            <a:ext cx="180850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th-TH" sz="5400" b="1" cap="none" spc="0" dirty="0" smtClean="0">
                <a:ln w="6600">
                  <a:solidFill>
                    <a:srgbClr val="FF0000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ตัวอย่าง</a:t>
            </a:r>
            <a:endParaRPr lang="en-US" sz="5400" b="1" cap="none" spc="0" dirty="0">
              <a:ln w="6600">
                <a:solidFill>
                  <a:srgbClr val="FF0000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9202854" y="4488960"/>
            <a:ext cx="1941557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th-TH" sz="5400" b="1" dirty="0" smtClean="0">
                <a:ln w="6600">
                  <a:solidFill>
                    <a:srgbClr val="FF0000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ผนังห้อง</a:t>
            </a:r>
          </a:p>
          <a:p>
            <a:pPr algn="ctr"/>
            <a:r>
              <a:rPr lang="th-TH" sz="5400" b="1" dirty="0" smtClean="0">
                <a:ln w="6600">
                  <a:solidFill>
                    <a:srgbClr val="FF0000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พาร์ติชั่น</a:t>
            </a:r>
            <a:endParaRPr lang="en-US" sz="5400" b="1" cap="none" spc="0" dirty="0">
              <a:ln w="6600">
                <a:solidFill>
                  <a:srgbClr val="FF0000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  <p:sp>
        <p:nvSpPr>
          <p:cNvPr id="11" name="Content Placeholder 9"/>
          <p:cNvSpPr txBox="1">
            <a:spLocks/>
          </p:cNvSpPr>
          <p:nvPr/>
        </p:nvSpPr>
        <p:spPr>
          <a:xfrm>
            <a:off x="761514" y="3506642"/>
            <a:ext cx="9601200" cy="440722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20000"/>
          </a:bodyPr>
          <a:lstStyle>
            <a:lvl1pPr marL="384048" indent="-384048" algn="l" defTabSz="914400" rtl="0" eaLnBrk="1" latinLnBrk="0" hangingPunct="1">
              <a:lnSpc>
                <a:spcPct val="94000"/>
              </a:lnSpc>
              <a:spcBef>
                <a:spcPts val="10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20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9144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sz="20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3716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8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8288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sz="18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2860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7432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sz="16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32004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36576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sz="14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41148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15000"/>
              </a:lnSpc>
              <a:buNone/>
            </a:pPr>
            <a:r>
              <a:rPr lang="th-TH" sz="2800" b="1" i="1" dirty="0" smtClean="0">
                <a:solidFill>
                  <a:srgbClr val="0000FF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หมายเหตุ</a:t>
            </a:r>
            <a:r>
              <a:rPr lang="en-US" sz="2800" b="1" i="1" dirty="0" smtClean="0">
                <a:solidFill>
                  <a:srgbClr val="0000FF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 : </a:t>
            </a:r>
            <a:r>
              <a:rPr lang="th-TH" sz="2800" b="1" i="1" dirty="0" smtClean="0">
                <a:solidFill>
                  <a:srgbClr val="0000FF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เพิ่มรูปถ่ายผนังห้องประชุมให้ครบทุกห้องที่ขอการ</a:t>
            </a:r>
            <a:r>
              <a:rPr lang="th-TH" sz="2800" b="1" i="1" dirty="0">
                <a:solidFill>
                  <a:srgbClr val="0000FF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รับรอง (สามารถเพิ่มหน้าได้ตามสะดวก)</a:t>
            </a:r>
            <a:r>
              <a:rPr lang="en-US" sz="2800" b="1" i="1" dirty="0">
                <a:solidFill>
                  <a:srgbClr val="0000FF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 </a:t>
            </a:r>
            <a:endParaRPr lang="th-TH" sz="2800" b="1" i="1" dirty="0" smtClean="0">
              <a:solidFill>
                <a:srgbClr val="0000FF"/>
              </a:solidFill>
              <a:latin typeface="Cordia New" panose="020B0304020202020204" pitchFamily="34" charset="-34"/>
              <a:cs typeface="Cordia New" panose="020B0304020202020204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32432956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2"/>
          <p:cNvSpPr txBox="1">
            <a:spLocks/>
          </p:cNvSpPr>
          <p:nvPr/>
        </p:nvSpPr>
        <p:spPr>
          <a:xfrm>
            <a:off x="-2362748" y="5233070"/>
            <a:ext cx="7802177" cy="996858"/>
          </a:xfrm>
          <a:prstGeom prst="rect">
            <a:avLst/>
          </a:prstGeom>
        </p:spPr>
        <p:txBody>
          <a:bodyPr anchor="ctr">
            <a:no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 marL="0" indent="0">
              <a:buNone/>
            </a:pPr>
            <a:endParaRPr lang="en-US" sz="3600" b="1" kern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761515" y="239503"/>
            <a:ext cx="11430485" cy="823217"/>
          </a:xfrm>
        </p:spPr>
        <p:txBody>
          <a:bodyPr>
            <a:noAutofit/>
          </a:bodyPr>
          <a:lstStyle/>
          <a:p>
            <a:pPr algn="ctr"/>
            <a:r>
              <a:rPr lang="en-US" sz="4800" b="1" kern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dia New" panose="020B0304020202020204" pitchFamily="34" charset="-34"/>
                <a:cs typeface="Cordia New" panose="020B0304020202020204" pitchFamily="34" charset="-34"/>
              </a:rPr>
              <a:t>P03 </a:t>
            </a:r>
            <a:r>
              <a:rPr lang="th-TH" sz="4800" b="1" kern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dia New" panose="020B0304020202020204" pitchFamily="34" charset="-34"/>
                <a:cs typeface="Cordia New" panose="020B0304020202020204" pitchFamily="34" charset="-34"/>
              </a:rPr>
              <a:t>โต๊ะ</a:t>
            </a:r>
            <a:r>
              <a:rPr lang="th-TH" sz="4800" b="1" kern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dia New" panose="020B0304020202020204" pitchFamily="34" charset="-34"/>
                <a:cs typeface="Cordia New" panose="020B0304020202020204" pitchFamily="34" charset="-34"/>
              </a:rPr>
              <a:t>และเก้าอี้สำหรับการจัดประชุม</a:t>
            </a:r>
            <a:r>
              <a:rPr lang="en-US" sz="4800" b="1" kern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th-TH" sz="4800" b="1" kern="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dia New" panose="020B0304020202020204" pitchFamily="34" charset="-34"/>
                <a:cs typeface="Cordia New" panose="020B0304020202020204" pitchFamily="34" charset="-34"/>
              </a:rPr>
              <a:t>(</a:t>
            </a:r>
            <a:r>
              <a:rPr lang="th-TH" sz="4800" b="1" kern="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dia New" panose="020B0304020202020204" pitchFamily="34" charset="-34"/>
                <a:cs typeface="Cordia New" panose="020B0304020202020204" pitchFamily="34" charset="-34"/>
              </a:rPr>
              <a:t>ค่าน้ำหนัก </a:t>
            </a:r>
            <a:r>
              <a:rPr lang="en-US" sz="4800" b="1" kern="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dia New" panose="020B0304020202020204" pitchFamily="34" charset="-34"/>
                <a:cs typeface="Cordia New" panose="020B0304020202020204" pitchFamily="34" charset="-34"/>
              </a:rPr>
              <a:t>2</a:t>
            </a:r>
            <a:r>
              <a:rPr lang="en-US" sz="4800" b="1" kern="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dia New" panose="020B0304020202020204" pitchFamily="34" charset="-34"/>
                <a:cs typeface="Cordia New" panose="020B0304020202020204" pitchFamily="34" charset="-34"/>
              </a:rPr>
              <a:t>)</a:t>
            </a:r>
            <a:endParaRPr lang="en-US" sz="4800" dirty="0">
              <a:solidFill>
                <a:srgbClr val="FF0000"/>
              </a:solidFill>
              <a:latin typeface="Cordia New" panose="020B0304020202020204" pitchFamily="34" charset="-34"/>
              <a:cs typeface="Cordia New" panose="020B0304020202020204" pitchFamily="34" charset="-34"/>
            </a:endParaRPr>
          </a:p>
        </p:txBody>
      </p:sp>
      <p:sp>
        <p:nvSpPr>
          <p:cNvPr id="10" name="Content Placeholder 9"/>
          <p:cNvSpPr>
            <a:spLocks noGrp="1"/>
          </p:cNvSpPr>
          <p:nvPr>
            <p:ph idx="1"/>
          </p:nvPr>
        </p:nvSpPr>
        <p:spPr>
          <a:xfrm>
            <a:off x="761515" y="1188876"/>
            <a:ext cx="6237611" cy="2606676"/>
          </a:xfrm>
        </p:spPr>
        <p:txBody>
          <a:bodyPr>
            <a:noAutofit/>
          </a:bodyPr>
          <a:lstStyle/>
          <a:p>
            <a:pPr marL="0" indent="0">
              <a:lnSpc>
                <a:spcPct val="135000"/>
              </a:lnSpc>
              <a:buNone/>
            </a:pPr>
            <a:r>
              <a:rPr lang="th-TH" sz="2800" b="1" dirty="0" smtClean="0">
                <a:solidFill>
                  <a:prstClr val="black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หมายถึง โต๊ะและเก้าอี้สำหรับการจัดประชุมของห้องประชุมที่ขอรับการประเมิน ซึ่ง</a:t>
            </a:r>
            <a:r>
              <a:rPr lang="th-TH" sz="2800" b="1" dirty="0">
                <a:solidFill>
                  <a:prstClr val="black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ประกอบด้วยรายการดังนี้ </a:t>
            </a:r>
            <a:endParaRPr lang="th-TH" sz="2800" b="1" dirty="0" smtClean="0">
              <a:solidFill>
                <a:prstClr val="black"/>
              </a:solidFill>
              <a:latin typeface="Cordia New" panose="020B0304020202020204" pitchFamily="34" charset="-34"/>
              <a:cs typeface="Cordia New" panose="020B0304020202020204" pitchFamily="34" charset="-34"/>
            </a:endParaRPr>
          </a:p>
          <a:p>
            <a:pPr>
              <a:lnSpc>
                <a:spcPct val="135000"/>
              </a:lnSpc>
            </a:pPr>
            <a:r>
              <a:rPr lang="th-TH" sz="2800" b="1" dirty="0">
                <a:solidFill>
                  <a:prstClr val="black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1. มีความมั่นคง แข็งแรง </a:t>
            </a:r>
          </a:p>
          <a:p>
            <a:pPr>
              <a:lnSpc>
                <a:spcPct val="135000"/>
              </a:lnSpc>
            </a:pPr>
            <a:r>
              <a:rPr lang="th-TH" sz="2800" b="1" dirty="0">
                <a:solidFill>
                  <a:prstClr val="black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2. มีความสะอาด ปราศจากฝุ่นละออง คราบ</a:t>
            </a:r>
            <a:r>
              <a:rPr lang="th-TH" sz="2800" b="1" dirty="0" smtClean="0">
                <a:solidFill>
                  <a:prstClr val="black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สกปรก</a:t>
            </a:r>
            <a:endParaRPr lang="th-TH" sz="2800" b="1" dirty="0">
              <a:solidFill>
                <a:prstClr val="black"/>
              </a:solidFill>
              <a:latin typeface="Cordia New" panose="020B0304020202020204" pitchFamily="34" charset="-34"/>
              <a:cs typeface="Cordia New" panose="020B0304020202020204" pitchFamily="34" charset="-34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55196" y="4157541"/>
            <a:ext cx="3645405" cy="243027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4591050" y="4161466"/>
            <a:ext cx="3657600" cy="2430270"/>
          </a:xfrm>
          <a:prstGeom prst="rect">
            <a:avLst/>
          </a:prstGeom>
          <a:noFill/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8382000" y="4157541"/>
            <a:ext cx="3657600" cy="2430270"/>
          </a:xfrm>
          <a:prstGeom prst="rect">
            <a:avLst/>
          </a:prstGeom>
          <a:noFill/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1707997" y="3976446"/>
            <a:ext cx="180850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th-TH" sz="5400" b="1" cap="none" spc="0" dirty="0" smtClean="0">
                <a:ln w="6600">
                  <a:solidFill>
                    <a:srgbClr val="FF0000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ตัวอย่าง</a:t>
            </a:r>
            <a:endParaRPr lang="en-US" sz="5400" b="1" cap="none" spc="0" dirty="0">
              <a:ln w="6600">
                <a:solidFill>
                  <a:srgbClr val="FF0000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  <p:sp>
        <p:nvSpPr>
          <p:cNvPr id="16" name="Content Placeholder 9"/>
          <p:cNvSpPr txBox="1">
            <a:spLocks/>
          </p:cNvSpPr>
          <p:nvPr/>
        </p:nvSpPr>
        <p:spPr>
          <a:xfrm>
            <a:off x="6999126" y="1786433"/>
            <a:ext cx="6039335" cy="260667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84048" indent="-384048" algn="l" defTabSz="914400" rtl="0" eaLnBrk="1" latinLnBrk="0" hangingPunct="1">
              <a:lnSpc>
                <a:spcPct val="94000"/>
              </a:lnSpc>
              <a:spcBef>
                <a:spcPts val="10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20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9144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sz="20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3716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8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8288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sz="18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2860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7432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sz="16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32004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36576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sz="14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41148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35000"/>
              </a:lnSpc>
            </a:pPr>
            <a:r>
              <a:rPr lang="th-TH" sz="2800" b="1" dirty="0">
                <a:solidFill>
                  <a:prstClr val="black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3. อยู่ในสภาพพร้อมใช้งาน</a:t>
            </a:r>
          </a:p>
          <a:p>
            <a:pPr>
              <a:lnSpc>
                <a:spcPct val="135000"/>
              </a:lnSpc>
            </a:pPr>
            <a:r>
              <a:rPr lang="th-TH" sz="2800" b="1" dirty="0" smtClean="0">
                <a:solidFill>
                  <a:prstClr val="black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4. มีขนาดเหมาะสมกับสรีระ </a:t>
            </a:r>
          </a:p>
          <a:p>
            <a:pPr>
              <a:lnSpc>
                <a:spcPct val="135000"/>
              </a:lnSpc>
            </a:pPr>
            <a:r>
              <a:rPr lang="th-TH" sz="2800" b="1" dirty="0" smtClean="0">
                <a:solidFill>
                  <a:prstClr val="black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5. มีจำนวนเพียงพอกับจำนวนผู้ใช้บริการ </a:t>
            </a:r>
            <a:endParaRPr lang="th-TH" sz="2800" b="1" dirty="0">
              <a:solidFill>
                <a:prstClr val="black"/>
              </a:solidFill>
              <a:latin typeface="Cordia New" panose="020B0304020202020204" pitchFamily="34" charset="-34"/>
              <a:cs typeface="Cordia New" panose="020B0304020202020204" pitchFamily="34" charset="-34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9626042" y="4831860"/>
            <a:ext cx="109517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th-TH" sz="5400" b="1" dirty="0" smtClean="0">
                <a:ln w="6600">
                  <a:solidFill>
                    <a:srgbClr val="FF0000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เก้าอี้</a:t>
            </a:r>
            <a:endParaRPr lang="en-US" sz="5400" b="1" cap="none" spc="0" dirty="0">
              <a:ln w="6600">
                <a:solidFill>
                  <a:srgbClr val="FF0000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5910555" y="4831860"/>
            <a:ext cx="76335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th-TH" sz="5400" b="1" dirty="0" smtClean="0">
                <a:ln w="6600">
                  <a:solidFill>
                    <a:srgbClr val="FF0000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โต๊ะ</a:t>
            </a:r>
            <a:endParaRPr lang="en-US" sz="5400" b="1" cap="none" spc="0" dirty="0">
              <a:ln w="6600">
                <a:solidFill>
                  <a:srgbClr val="FF0000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6590510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2"/>
          <p:cNvSpPr txBox="1">
            <a:spLocks/>
          </p:cNvSpPr>
          <p:nvPr/>
        </p:nvSpPr>
        <p:spPr>
          <a:xfrm>
            <a:off x="-2362748" y="5233070"/>
            <a:ext cx="7802177" cy="996858"/>
          </a:xfrm>
          <a:prstGeom prst="rect">
            <a:avLst/>
          </a:prstGeom>
        </p:spPr>
        <p:txBody>
          <a:bodyPr anchor="ctr">
            <a:no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 marL="0" indent="0">
              <a:buNone/>
            </a:pPr>
            <a:endParaRPr lang="en-US" sz="3600" b="1" kern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761514" y="26826"/>
            <a:ext cx="11430485" cy="823217"/>
          </a:xfrm>
        </p:spPr>
        <p:txBody>
          <a:bodyPr>
            <a:noAutofit/>
          </a:bodyPr>
          <a:lstStyle/>
          <a:p>
            <a:pPr algn="ctr"/>
            <a:r>
              <a:rPr lang="en-US" sz="4800" b="1" kern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dia New" panose="020B0304020202020204" pitchFamily="34" charset="-34"/>
                <a:cs typeface="Cordia New" panose="020B0304020202020204" pitchFamily="34" charset="-34"/>
              </a:rPr>
              <a:t>P04 </a:t>
            </a:r>
            <a:r>
              <a:rPr lang="th-TH" sz="4800" b="1" kern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dia New" panose="020B0304020202020204" pitchFamily="34" charset="-34"/>
                <a:cs typeface="Cordia New" panose="020B0304020202020204" pitchFamily="34" charset="-34"/>
              </a:rPr>
              <a:t>องค์ประกอบ</a:t>
            </a:r>
            <a:r>
              <a:rPr lang="th-TH" sz="4800" b="1" kern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dia New" panose="020B0304020202020204" pitchFamily="34" charset="-34"/>
                <a:cs typeface="Cordia New" panose="020B0304020202020204" pitchFamily="34" charset="-34"/>
              </a:rPr>
              <a:t>ประจำห้องประชุม </a:t>
            </a:r>
            <a:r>
              <a:rPr lang="en-US" sz="4800" b="1" kern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th-TH" sz="4800" b="1" kern="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dia New" panose="020B0304020202020204" pitchFamily="34" charset="-34"/>
                <a:cs typeface="Cordia New" panose="020B0304020202020204" pitchFamily="34" charset="-34"/>
              </a:rPr>
              <a:t>(</a:t>
            </a:r>
            <a:r>
              <a:rPr lang="th-TH" sz="4800" b="1" kern="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dia New" panose="020B0304020202020204" pitchFamily="34" charset="-34"/>
                <a:cs typeface="Cordia New" panose="020B0304020202020204" pitchFamily="34" charset="-34"/>
              </a:rPr>
              <a:t>ค่าน้ำหนัก </a:t>
            </a:r>
            <a:r>
              <a:rPr lang="en-US" sz="4800" b="1" kern="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dia New" panose="020B0304020202020204" pitchFamily="34" charset="-34"/>
                <a:cs typeface="Cordia New" panose="020B0304020202020204" pitchFamily="34" charset="-34"/>
              </a:rPr>
              <a:t>1)</a:t>
            </a:r>
            <a:endParaRPr lang="en-US" sz="4800" dirty="0">
              <a:solidFill>
                <a:schemeClr val="tx1"/>
              </a:solidFill>
              <a:latin typeface="Cordia New" panose="020B0304020202020204" pitchFamily="34" charset="-34"/>
              <a:cs typeface="Cordia New" panose="020B0304020202020204" pitchFamily="34" charset="-34"/>
            </a:endParaRPr>
          </a:p>
        </p:txBody>
      </p:sp>
      <p:sp>
        <p:nvSpPr>
          <p:cNvPr id="10" name="Content Placeholder 9"/>
          <p:cNvSpPr>
            <a:spLocks noGrp="1"/>
          </p:cNvSpPr>
          <p:nvPr>
            <p:ph idx="1"/>
          </p:nvPr>
        </p:nvSpPr>
        <p:spPr>
          <a:xfrm>
            <a:off x="792686" y="909538"/>
            <a:ext cx="9601200" cy="2606676"/>
          </a:xfrm>
        </p:spPr>
        <p:txBody>
          <a:bodyPr>
            <a:normAutofit fontScale="92500" lnSpcReduction="20000"/>
          </a:bodyPr>
          <a:lstStyle/>
          <a:p>
            <a:pPr marL="0" indent="0">
              <a:lnSpc>
                <a:spcPct val="115000"/>
              </a:lnSpc>
              <a:buNone/>
            </a:pPr>
            <a:r>
              <a:rPr lang="th-TH" sz="2800" b="1" dirty="0">
                <a:solidFill>
                  <a:prstClr val="black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หมายถึง สิ่งจำเป็นที่ควรมีในห้องประชุม ซึ่งประกอบด้วยรายการดังนี้</a:t>
            </a:r>
            <a:endParaRPr lang="en-US" sz="2800" b="1" dirty="0" smtClean="0">
              <a:solidFill>
                <a:prstClr val="black"/>
              </a:solidFill>
              <a:latin typeface="Cordia New" panose="020B0304020202020204" pitchFamily="34" charset="-34"/>
              <a:cs typeface="Cordia New" panose="020B0304020202020204" pitchFamily="34" charset="-34"/>
            </a:endParaRPr>
          </a:p>
          <a:p>
            <a:pPr>
              <a:lnSpc>
                <a:spcPct val="115000"/>
              </a:lnSpc>
            </a:pPr>
            <a:r>
              <a:rPr lang="th-TH" sz="2800" b="1" dirty="0">
                <a:solidFill>
                  <a:prstClr val="black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1. เวทียกพื้นที่มั่นคงแข็งแรง อยู่ในสภาพพร้อมใช้งาน</a:t>
            </a:r>
          </a:p>
          <a:p>
            <a:pPr>
              <a:lnSpc>
                <a:spcPct val="115000"/>
              </a:lnSpc>
            </a:pPr>
            <a:r>
              <a:rPr lang="th-TH" sz="2800" b="1" dirty="0">
                <a:solidFill>
                  <a:prstClr val="black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2. โพเดี่ยมมีการตกแต่ง อยู่ในสภาพพร้อมใช้งาน</a:t>
            </a:r>
          </a:p>
          <a:p>
            <a:pPr>
              <a:lnSpc>
                <a:spcPct val="115000"/>
              </a:lnSpc>
            </a:pPr>
            <a:r>
              <a:rPr lang="th-TH" sz="2800" b="1" dirty="0">
                <a:solidFill>
                  <a:prstClr val="black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3. ชุดโซฟาสภาพดี พร้อมใช้งาน</a:t>
            </a:r>
          </a:p>
          <a:p>
            <a:pPr>
              <a:lnSpc>
                <a:spcPct val="115000"/>
              </a:lnSpc>
            </a:pPr>
            <a:r>
              <a:rPr lang="th-TH" sz="2800" b="1" dirty="0">
                <a:solidFill>
                  <a:prstClr val="black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4. โต๊ะเก้าอี้สำหรับผู้พูด/ผู้บรรยายมีการตกแต่ง อยู่ในสภาพพร้อมใช้งาน</a:t>
            </a:r>
          </a:p>
        </p:txBody>
      </p:sp>
      <p:sp>
        <p:nvSpPr>
          <p:cNvPr id="14" name="Rectangle 13"/>
          <p:cNvSpPr/>
          <p:nvPr/>
        </p:nvSpPr>
        <p:spPr>
          <a:xfrm>
            <a:off x="4591050" y="4161466"/>
            <a:ext cx="3657600" cy="2430270"/>
          </a:xfrm>
          <a:prstGeom prst="rect">
            <a:avLst/>
          </a:prstGeom>
          <a:noFill/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8382000" y="4157541"/>
            <a:ext cx="3657600" cy="2430270"/>
          </a:xfrm>
          <a:prstGeom prst="rect">
            <a:avLst/>
          </a:prstGeom>
          <a:noFill/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792686" y="4490796"/>
            <a:ext cx="3639137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th-TH" sz="5400" b="1" cap="none" spc="0" dirty="0" smtClean="0">
                <a:ln w="6600">
                  <a:solidFill>
                    <a:srgbClr val="FF0000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เวที </a:t>
            </a:r>
          </a:p>
          <a:p>
            <a:pPr algn="ctr"/>
            <a:r>
              <a:rPr lang="th-TH" sz="5400" b="1" cap="none" spc="0" dirty="0" smtClean="0">
                <a:ln w="6600">
                  <a:solidFill>
                    <a:srgbClr val="FF0000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โต๊ะเก้าอี้ผู้บรรยาย</a:t>
            </a:r>
            <a:endParaRPr lang="en-US" sz="5400" b="1" cap="none" spc="0" dirty="0">
              <a:ln w="6600">
                <a:solidFill>
                  <a:srgbClr val="FF0000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5426448" y="4831860"/>
            <a:ext cx="173156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th-TH" sz="5400" b="1" dirty="0" smtClean="0">
                <a:ln w="6600">
                  <a:solidFill>
                    <a:srgbClr val="FF0000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โพเดียม</a:t>
            </a:r>
            <a:endParaRPr lang="en-US" sz="5400" b="1" cap="none" spc="0" dirty="0">
              <a:ln w="6600">
                <a:solidFill>
                  <a:srgbClr val="FF0000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9564327" y="4831860"/>
            <a:ext cx="121860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th-TH" sz="5400" b="1" dirty="0" smtClean="0">
                <a:ln w="6600">
                  <a:solidFill>
                    <a:srgbClr val="FF0000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โซฟา</a:t>
            </a:r>
            <a:endParaRPr lang="en-US" sz="5400" b="1" cap="none" spc="0" dirty="0">
              <a:ln w="6600">
                <a:solidFill>
                  <a:srgbClr val="FF0000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794826" y="4157541"/>
            <a:ext cx="3657600" cy="2430270"/>
          </a:xfrm>
          <a:prstGeom prst="rect">
            <a:avLst/>
          </a:prstGeom>
          <a:noFill/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Content Placeholder 9"/>
          <p:cNvSpPr txBox="1">
            <a:spLocks/>
          </p:cNvSpPr>
          <p:nvPr/>
        </p:nvSpPr>
        <p:spPr>
          <a:xfrm>
            <a:off x="792686" y="3576329"/>
            <a:ext cx="9601200" cy="440722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20000"/>
          </a:bodyPr>
          <a:lstStyle>
            <a:lvl1pPr marL="384048" indent="-384048" algn="l" defTabSz="914400" rtl="0" eaLnBrk="1" latinLnBrk="0" hangingPunct="1">
              <a:lnSpc>
                <a:spcPct val="94000"/>
              </a:lnSpc>
              <a:spcBef>
                <a:spcPts val="10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20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9144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sz="20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3716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8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8288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sz="18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2860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7432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sz="16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32004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36576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sz="14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41148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15000"/>
              </a:lnSpc>
              <a:buNone/>
            </a:pPr>
            <a:r>
              <a:rPr lang="th-TH" sz="2800" b="1" i="1" dirty="0" smtClean="0">
                <a:solidFill>
                  <a:srgbClr val="0000FF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หมายเหตุ</a:t>
            </a:r>
            <a:r>
              <a:rPr lang="en-US" sz="2800" b="1" i="1" dirty="0" smtClean="0">
                <a:solidFill>
                  <a:srgbClr val="0000FF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 : </a:t>
            </a:r>
            <a:r>
              <a:rPr lang="th-TH" sz="2800" b="1" i="1" dirty="0" smtClean="0">
                <a:solidFill>
                  <a:srgbClr val="0000FF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เพิ่มรูปถ่ายเวทีในห้องประชุมให้ครบทุกห้องที่ขอการ</a:t>
            </a:r>
            <a:r>
              <a:rPr lang="th-TH" sz="2800" b="1" i="1" dirty="0">
                <a:solidFill>
                  <a:srgbClr val="0000FF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รับรอง (สามารถเพิ่มหน้าได้ตามสะดวก)</a:t>
            </a:r>
            <a:r>
              <a:rPr lang="en-US" sz="2800" b="1" i="1" dirty="0">
                <a:solidFill>
                  <a:srgbClr val="0000FF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 </a:t>
            </a:r>
            <a:endParaRPr lang="th-TH" sz="2800" b="1" i="1" dirty="0" smtClean="0">
              <a:solidFill>
                <a:srgbClr val="0000FF"/>
              </a:solidFill>
              <a:latin typeface="Cordia New" panose="020B0304020202020204" pitchFamily="34" charset="-34"/>
              <a:cs typeface="Cordia New" panose="020B0304020202020204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3577609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2"/>
          <p:cNvSpPr txBox="1">
            <a:spLocks/>
          </p:cNvSpPr>
          <p:nvPr/>
        </p:nvSpPr>
        <p:spPr>
          <a:xfrm>
            <a:off x="-2362748" y="5233070"/>
            <a:ext cx="7802177" cy="996858"/>
          </a:xfrm>
          <a:prstGeom prst="rect">
            <a:avLst/>
          </a:prstGeom>
        </p:spPr>
        <p:txBody>
          <a:bodyPr anchor="ctr">
            <a:no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 marL="0" indent="0">
              <a:buNone/>
            </a:pPr>
            <a:endParaRPr lang="en-US" sz="3600" b="1" kern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761514" y="26826"/>
            <a:ext cx="11430485" cy="823217"/>
          </a:xfrm>
        </p:spPr>
        <p:txBody>
          <a:bodyPr>
            <a:noAutofit/>
          </a:bodyPr>
          <a:lstStyle/>
          <a:p>
            <a:pPr algn="ctr"/>
            <a:r>
              <a:rPr lang="en-US" sz="4800" b="1" kern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dia New" panose="020B0304020202020204" pitchFamily="34" charset="-34"/>
                <a:cs typeface="Cordia New" panose="020B0304020202020204" pitchFamily="34" charset="-34"/>
              </a:rPr>
              <a:t>P05 </a:t>
            </a:r>
            <a:r>
              <a:rPr lang="th-TH" sz="4800" b="1" kern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dia New" panose="020B0304020202020204" pitchFamily="34" charset="-34"/>
                <a:cs typeface="Cordia New" panose="020B0304020202020204" pitchFamily="34" charset="-34"/>
              </a:rPr>
              <a:t>สายไฟ</a:t>
            </a:r>
            <a:r>
              <a:rPr lang="th-TH" sz="4800" b="1" kern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dia New" panose="020B0304020202020204" pitchFamily="34" charset="-34"/>
                <a:cs typeface="Cordia New" panose="020B0304020202020204" pitchFamily="34" charset="-34"/>
              </a:rPr>
              <a:t>และอุปกรณ์ไฟฟ้าในห้องประชุม </a:t>
            </a:r>
            <a:r>
              <a:rPr lang="th-TH" sz="4800" b="1" kern="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dia New" panose="020B0304020202020204" pitchFamily="34" charset="-34"/>
                <a:cs typeface="Cordia New" panose="020B0304020202020204" pitchFamily="34" charset="-34"/>
              </a:rPr>
              <a:t>(</a:t>
            </a:r>
            <a:r>
              <a:rPr lang="th-TH" sz="4800" b="1" kern="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dia New" panose="020B0304020202020204" pitchFamily="34" charset="-34"/>
                <a:cs typeface="Cordia New" panose="020B0304020202020204" pitchFamily="34" charset="-34"/>
              </a:rPr>
              <a:t>ค่าน้ำหนัก </a:t>
            </a:r>
            <a:r>
              <a:rPr lang="en-US" sz="4800" b="1" kern="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dia New" panose="020B0304020202020204" pitchFamily="34" charset="-34"/>
                <a:cs typeface="Cordia New" panose="020B0304020202020204" pitchFamily="34" charset="-34"/>
              </a:rPr>
              <a:t>2)</a:t>
            </a:r>
            <a:endParaRPr lang="en-US" sz="4800" dirty="0">
              <a:solidFill>
                <a:srgbClr val="FF0000"/>
              </a:solidFill>
              <a:latin typeface="Cordia New" panose="020B0304020202020204" pitchFamily="34" charset="-34"/>
              <a:cs typeface="Cordia New" panose="020B0304020202020204" pitchFamily="34" charset="-34"/>
            </a:endParaRPr>
          </a:p>
        </p:txBody>
      </p:sp>
      <p:sp>
        <p:nvSpPr>
          <p:cNvPr id="10" name="Content Placeholder 9"/>
          <p:cNvSpPr>
            <a:spLocks noGrp="1"/>
          </p:cNvSpPr>
          <p:nvPr>
            <p:ph idx="1"/>
          </p:nvPr>
        </p:nvSpPr>
        <p:spPr>
          <a:xfrm>
            <a:off x="761514" y="1188876"/>
            <a:ext cx="11278085" cy="260667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th-TH" sz="2800" b="1" dirty="0">
                <a:solidFill>
                  <a:prstClr val="black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หมายถึง การติดตั้งระบบ</a:t>
            </a:r>
            <a:r>
              <a:rPr lang="th-TH" sz="2800" b="1" dirty="0" smtClean="0">
                <a:solidFill>
                  <a:prstClr val="black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สายไฟ</a:t>
            </a:r>
            <a:r>
              <a:rPr lang="en-US" sz="2800" b="1" dirty="0" smtClean="0">
                <a:solidFill>
                  <a:prstClr val="black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 </a:t>
            </a:r>
            <a:r>
              <a:rPr lang="th-TH" sz="2800" b="1" dirty="0" smtClean="0">
                <a:solidFill>
                  <a:prstClr val="black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และ</a:t>
            </a:r>
            <a:r>
              <a:rPr lang="th-TH" sz="2800" b="1" dirty="0">
                <a:solidFill>
                  <a:prstClr val="black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อุปกรณ์ไฟฟ้าในห้องประชุม ซึ่งประกอบด้วยรายการดังนี้</a:t>
            </a:r>
          </a:p>
          <a:p>
            <a:pPr>
              <a:spcBef>
                <a:spcPts val="600"/>
              </a:spcBef>
            </a:pPr>
            <a:r>
              <a:rPr lang="th-TH" sz="2800" b="1" dirty="0">
                <a:solidFill>
                  <a:prstClr val="black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1. </a:t>
            </a:r>
            <a:r>
              <a:rPr lang="th-TH" sz="2800" b="1" dirty="0" smtClean="0">
                <a:solidFill>
                  <a:prstClr val="black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มี</a:t>
            </a:r>
            <a:r>
              <a:rPr lang="th-TH" sz="2800" b="1" dirty="0">
                <a:solidFill>
                  <a:prstClr val="black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การติดตั้งสายดิน</a:t>
            </a:r>
          </a:p>
          <a:p>
            <a:pPr>
              <a:spcBef>
                <a:spcPts val="600"/>
              </a:spcBef>
            </a:pPr>
            <a:r>
              <a:rPr lang="en-US" sz="2800" b="1" dirty="0" smtClean="0">
                <a:solidFill>
                  <a:prstClr val="black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2</a:t>
            </a:r>
            <a:r>
              <a:rPr lang="th-TH" sz="2800" b="1" dirty="0" smtClean="0">
                <a:solidFill>
                  <a:prstClr val="black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. </a:t>
            </a:r>
            <a:r>
              <a:rPr lang="th-TH" sz="2800" b="1" dirty="0">
                <a:solidFill>
                  <a:prstClr val="black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มีระบบตัดไฟ</a:t>
            </a:r>
          </a:p>
          <a:p>
            <a:pPr>
              <a:spcBef>
                <a:spcPts val="600"/>
              </a:spcBef>
            </a:pPr>
            <a:r>
              <a:rPr lang="en-US" sz="2800" b="1" dirty="0" smtClean="0">
                <a:solidFill>
                  <a:prstClr val="black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3</a:t>
            </a:r>
            <a:r>
              <a:rPr lang="th-TH" sz="2800" b="1" dirty="0" smtClean="0">
                <a:solidFill>
                  <a:prstClr val="black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. </a:t>
            </a:r>
            <a:r>
              <a:rPr lang="th-TH" sz="2800" b="1" dirty="0">
                <a:solidFill>
                  <a:prstClr val="black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มีเอกสารการตรวจสอบ หรือบำรุงรักษา</a:t>
            </a:r>
            <a:r>
              <a:rPr lang="th-TH" sz="2800" b="1" dirty="0" smtClean="0">
                <a:solidFill>
                  <a:prstClr val="black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ประจำปี</a:t>
            </a:r>
            <a:r>
              <a:rPr lang="en-US" sz="2800" b="1" dirty="0" smtClean="0">
                <a:solidFill>
                  <a:prstClr val="black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 </a:t>
            </a:r>
            <a:r>
              <a:rPr lang="th-TH" sz="2800" b="1" i="1" u="sng" dirty="0" smtClean="0">
                <a:solidFill>
                  <a:srgbClr val="008000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(แนบเอกสารเพิ่มเติม)</a:t>
            </a:r>
            <a:endParaRPr lang="th-TH" sz="2800" b="1" i="1" u="sng" dirty="0">
              <a:solidFill>
                <a:srgbClr val="008000"/>
              </a:solidFill>
              <a:latin typeface="Cordia New" panose="020B0304020202020204" pitchFamily="34" charset="-34"/>
              <a:cs typeface="Cordia New" panose="020B0304020202020204" pitchFamily="34" charset="-34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4591050" y="4161466"/>
            <a:ext cx="3657600" cy="2430270"/>
          </a:xfrm>
          <a:prstGeom prst="rect">
            <a:avLst/>
          </a:prstGeom>
          <a:noFill/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8382000" y="4157541"/>
            <a:ext cx="3657600" cy="2430270"/>
          </a:xfrm>
          <a:prstGeom prst="rect">
            <a:avLst/>
          </a:prstGeom>
          <a:noFill/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1446714" y="4603340"/>
            <a:ext cx="2331086" cy="144655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th-TH" sz="4400" b="1" cap="none" spc="0" dirty="0" smtClean="0">
                <a:ln w="6600">
                  <a:solidFill>
                    <a:srgbClr val="FF0000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สายไฟ </a:t>
            </a:r>
          </a:p>
          <a:p>
            <a:pPr algn="ctr"/>
            <a:r>
              <a:rPr lang="th-TH" sz="4400" b="1" dirty="0" smtClean="0">
                <a:ln w="6600">
                  <a:solidFill>
                    <a:srgbClr val="FF0000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อุปกรณ์ไฟฟ้า</a:t>
            </a:r>
            <a:endParaRPr lang="en-US" sz="4400" b="1" cap="none" spc="0" dirty="0">
              <a:ln w="6600">
                <a:solidFill>
                  <a:srgbClr val="FF0000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8763981" y="4403180"/>
            <a:ext cx="2893638" cy="193899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th-TH" sz="4000" b="1" dirty="0" smtClean="0">
                <a:ln w="6600">
                  <a:solidFill>
                    <a:srgbClr val="FF0000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การติดตั้งสายดิน</a:t>
            </a:r>
          </a:p>
          <a:p>
            <a:pPr algn="ctr"/>
            <a:r>
              <a:rPr lang="th-TH" sz="4000" b="1" cap="none" spc="0" dirty="0" smtClean="0">
                <a:ln w="6600">
                  <a:solidFill>
                    <a:srgbClr val="FF0000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ระบบตัดไฟ เช่น            ตู้ไฟฟ้า ประจำห้อง</a:t>
            </a:r>
            <a:endParaRPr lang="en-US" sz="4000" b="1" cap="none" spc="0" dirty="0">
              <a:ln w="6600">
                <a:solidFill>
                  <a:srgbClr val="FF0000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794826" y="4157541"/>
            <a:ext cx="3657600" cy="2430270"/>
          </a:xfrm>
          <a:prstGeom prst="rect">
            <a:avLst/>
          </a:prstGeom>
          <a:noFill/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Content Placeholder 9"/>
          <p:cNvSpPr txBox="1">
            <a:spLocks/>
          </p:cNvSpPr>
          <p:nvPr/>
        </p:nvSpPr>
        <p:spPr>
          <a:xfrm>
            <a:off x="797463" y="3290113"/>
            <a:ext cx="11244773" cy="44072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84048" indent="-384048" algn="l" defTabSz="914400" rtl="0" eaLnBrk="1" latinLnBrk="0" hangingPunct="1">
              <a:lnSpc>
                <a:spcPct val="94000"/>
              </a:lnSpc>
              <a:spcBef>
                <a:spcPts val="10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20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9144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sz="20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3716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8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8288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sz="18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2860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7432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sz="16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32004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36576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sz="14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41148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15000"/>
              </a:lnSpc>
              <a:buNone/>
            </a:pPr>
            <a:r>
              <a:rPr lang="th-TH" sz="2400" b="1" i="1" dirty="0" smtClean="0">
                <a:solidFill>
                  <a:srgbClr val="0000FF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หมายเหตุ</a:t>
            </a:r>
            <a:r>
              <a:rPr lang="en-US" sz="2400" b="1" i="1" dirty="0" smtClean="0">
                <a:solidFill>
                  <a:srgbClr val="0000FF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 : </a:t>
            </a:r>
            <a:r>
              <a:rPr lang="th-TH" sz="2400" b="1" i="1" dirty="0" smtClean="0">
                <a:solidFill>
                  <a:srgbClr val="0000FF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เพิ่มรูปถ่ายสายไฟและอุปกรณ์ไฟฟ้าในห้องประชุมให้ครบทุกห้องที่ขอการรับรอง</a:t>
            </a:r>
          </a:p>
        </p:txBody>
      </p:sp>
      <p:sp>
        <p:nvSpPr>
          <p:cNvPr id="11" name="Rectangle 10"/>
          <p:cNvSpPr/>
          <p:nvPr/>
        </p:nvSpPr>
        <p:spPr>
          <a:xfrm>
            <a:off x="5311213" y="4613981"/>
            <a:ext cx="2331086" cy="144655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th-TH" sz="4400" b="1" cap="none" spc="0" dirty="0" smtClean="0">
                <a:ln w="6600">
                  <a:solidFill>
                    <a:srgbClr val="FF0000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สายไฟ </a:t>
            </a:r>
          </a:p>
          <a:p>
            <a:pPr algn="ctr"/>
            <a:r>
              <a:rPr lang="th-TH" sz="4400" b="1" dirty="0" smtClean="0">
                <a:ln w="6600">
                  <a:solidFill>
                    <a:srgbClr val="FF0000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อุปกรณ์ไฟฟ้า</a:t>
            </a:r>
            <a:endParaRPr lang="en-US" sz="4400" b="1" cap="none" spc="0" dirty="0">
              <a:ln w="6600">
                <a:solidFill>
                  <a:srgbClr val="FF0000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2153226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Electrical Generators | How Do Generators Work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11956" y="4169955"/>
            <a:ext cx="3582547" cy="24125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Content Placeholder 2"/>
          <p:cNvSpPr txBox="1">
            <a:spLocks/>
          </p:cNvSpPr>
          <p:nvPr/>
        </p:nvSpPr>
        <p:spPr>
          <a:xfrm>
            <a:off x="-2362748" y="5233070"/>
            <a:ext cx="7802177" cy="996858"/>
          </a:xfrm>
          <a:prstGeom prst="rect">
            <a:avLst/>
          </a:prstGeom>
        </p:spPr>
        <p:txBody>
          <a:bodyPr anchor="ctr">
            <a:no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 marL="0" indent="0">
              <a:buNone/>
            </a:pPr>
            <a:endParaRPr lang="en-US" sz="3600" b="1" kern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761514" y="26826"/>
            <a:ext cx="11430485" cy="823217"/>
          </a:xfrm>
        </p:spPr>
        <p:txBody>
          <a:bodyPr>
            <a:noAutofit/>
          </a:bodyPr>
          <a:lstStyle/>
          <a:p>
            <a:pPr algn="ctr"/>
            <a:r>
              <a:rPr lang="en-US" sz="4800" b="1" kern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dia New" panose="020B0304020202020204" pitchFamily="34" charset="-34"/>
                <a:cs typeface="Cordia New" panose="020B0304020202020204" pitchFamily="34" charset="-34"/>
              </a:rPr>
              <a:t>P06 </a:t>
            </a:r>
            <a:r>
              <a:rPr lang="th-TH" sz="4800" b="1" kern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dia New" panose="020B0304020202020204" pitchFamily="34" charset="-34"/>
                <a:cs typeface="Cordia New" panose="020B0304020202020204" pitchFamily="34" charset="-34"/>
              </a:rPr>
              <a:t>ระบบไฟฟ้า</a:t>
            </a:r>
            <a:r>
              <a:rPr lang="th-TH" sz="4800" b="1" kern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dia New" panose="020B0304020202020204" pitchFamily="34" charset="-34"/>
                <a:cs typeface="Cordia New" panose="020B0304020202020204" pitchFamily="34" charset="-34"/>
              </a:rPr>
              <a:t>สำรอง </a:t>
            </a:r>
            <a:r>
              <a:rPr lang="th-TH" sz="4800" b="1" kern="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dia New" panose="020B0304020202020204" pitchFamily="34" charset="-34"/>
                <a:cs typeface="Cordia New" panose="020B0304020202020204" pitchFamily="34" charset="-34"/>
              </a:rPr>
              <a:t>(</a:t>
            </a:r>
            <a:r>
              <a:rPr lang="th-TH" sz="4800" b="1" kern="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dia New" panose="020B0304020202020204" pitchFamily="34" charset="-34"/>
                <a:cs typeface="Cordia New" panose="020B0304020202020204" pitchFamily="34" charset="-34"/>
              </a:rPr>
              <a:t>ค่าน้ำหนัก </a:t>
            </a:r>
            <a:r>
              <a:rPr lang="en-US" sz="4800" b="1" kern="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dia New" panose="020B0304020202020204" pitchFamily="34" charset="-34"/>
                <a:cs typeface="Cordia New" panose="020B0304020202020204" pitchFamily="34" charset="-34"/>
              </a:rPr>
              <a:t>2)</a:t>
            </a:r>
            <a:endParaRPr lang="en-US" sz="4800" dirty="0">
              <a:solidFill>
                <a:srgbClr val="FF0000"/>
              </a:solidFill>
              <a:latin typeface="Cordia New" panose="020B0304020202020204" pitchFamily="34" charset="-34"/>
              <a:cs typeface="Cordia New" panose="020B0304020202020204" pitchFamily="34" charset="-34"/>
            </a:endParaRPr>
          </a:p>
        </p:txBody>
      </p:sp>
      <p:sp>
        <p:nvSpPr>
          <p:cNvPr id="10" name="Content Placeholder 9"/>
          <p:cNvSpPr>
            <a:spLocks noGrp="1"/>
          </p:cNvSpPr>
          <p:nvPr>
            <p:ph idx="1"/>
          </p:nvPr>
        </p:nvSpPr>
        <p:spPr>
          <a:xfrm>
            <a:off x="761514" y="1188876"/>
            <a:ext cx="11278085" cy="260667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th-TH" sz="2800" b="1" dirty="0">
                <a:solidFill>
                  <a:prstClr val="black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หมายถึง </a:t>
            </a:r>
            <a:r>
              <a:rPr lang="th-TH" sz="2800" b="1" dirty="0" smtClean="0">
                <a:solidFill>
                  <a:prstClr val="black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มีระบบจ่ายไฟฟ้าสำรองให้แก่ห้องประชุม เพื่อให้สามารถดำเนินกิจกรรมการประชุมได้อย่างต่อเนื่อง เมื่อเกิดกรณีไฟดับ (ไม่รวมระบบปรับอากาศในห้องประชุม) </a:t>
            </a:r>
            <a:r>
              <a:rPr lang="th-TH" sz="2800" b="1" dirty="0">
                <a:solidFill>
                  <a:prstClr val="black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ซึ่งประกอบด้วยรายการดังนี้</a:t>
            </a:r>
            <a:endParaRPr lang="th-TH" sz="2800" b="1" dirty="0" smtClean="0">
              <a:solidFill>
                <a:prstClr val="black"/>
              </a:solidFill>
              <a:latin typeface="Cordia New" panose="020B0304020202020204" pitchFamily="34" charset="-34"/>
              <a:cs typeface="Cordia New" panose="020B0304020202020204" pitchFamily="34" charset="-34"/>
            </a:endParaRPr>
          </a:p>
          <a:p>
            <a:pPr>
              <a:spcBef>
                <a:spcPts val="600"/>
              </a:spcBef>
            </a:pPr>
            <a:r>
              <a:rPr lang="en-US" sz="2800" b="1" dirty="0">
                <a:solidFill>
                  <a:prstClr val="black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1. </a:t>
            </a:r>
            <a:r>
              <a:rPr lang="th-TH" sz="2800" b="1" dirty="0">
                <a:solidFill>
                  <a:prstClr val="black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สามารถทำงานได้ทันทีที่ไฟฟ้าดับ (ไม่เกิน 20 วินาที)</a:t>
            </a:r>
          </a:p>
          <a:p>
            <a:pPr>
              <a:spcBef>
                <a:spcPts val="600"/>
              </a:spcBef>
            </a:pPr>
            <a:r>
              <a:rPr lang="th-TH" sz="2800" b="1" dirty="0">
                <a:solidFill>
                  <a:prstClr val="black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2. สามารถผลิตไฟฟ้าสำรองต่อเนื่อง ไม่น้อยกว่า 2 ชั่วโมง </a:t>
            </a:r>
          </a:p>
          <a:p>
            <a:pPr>
              <a:spcBef>
                <a:spcPts val="600"/>
              </a:spcBef>
            </a:pPr>
            <a:r>
              <a:rPr lang="th-TH" sz="2800" b="1" dirty="0">
                <a:solidFill>
                  <a:prstClr val="black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3. มีเอกสารการตรวจสอบ หรือบำรุงรักษา</a:t>
            </a:r>
            <a:r>
              <a:rPr lang="th-TH" sz="2800" b="1" dirty="0" smtClean="0">
                <a:solidFill>
                  <a:prstClr val="black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ประจำปี </a:t>
            </a:r>
            <a:r>
              <a:rPr lang="th-TH" sz="2800" b="1" i="1" u="sng" dirty="0">
                <a:solidFill>
                  <a:srgbClr val="008000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(แนบเอกสารเพิ่มเติม)</a:t>
            </a:r>
          </a:p>
          <a:p>
            <a:pPr>
              <a:spcBef>
                <a:spcPts val="600"/>
              </a:spcBef>
            </a:pPr>
            <a:endParaRPr lang="th-TH" sz="2800" b="1" dirty="0">
              <a:solidFill>
                <a:prstClr val="black"/>
              </a:solidFill>
              <a:latin typeface="Cordia New" panose="020B0304020202020204" pitchFamily="34" charset="-34"/>
              <a:cs typeface="Cordia New" panose="020B0304020202020204" pitchFamily="34" charset="-34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4591050" y="4161466"/>
            <a:ext cx="3657600" cy="2430270"/>
          </a:xfrm>
          <a:prstGeom prst="rect">
            <a:avLst/>
          </a:prstGeom>
          <a:noFill/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8382000" y="4157541"/>
            <a:ext cx="3657600" cy="2430270"/>
          </a:xfrm>
          <a:prstGeom prst="rect">
            <a:avLst/>
          </a:prstGeom>
          <a:noFill/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1708006" y="3961410"/>
            <a:ext cx="180850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th-TH" sz="5400" b="1" cap="none" spc="0" dirty="0" smtClean="0">
                <a:ln w="6600">
                  <a:solidFill>
                    <a:srgbClr val="FF0000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ตัวอย่าง</a:t>
            </a:r>
            <a:endParaRPr lang="en-US" sz="5400" b="1" cap="none" spc="0" dirty="0">
              <a:ln w="6600">
                <a:solidFill>
                  <a:srgbClr val="FF0000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4670936" y="4841884"/>
            <a:ext cx="350929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th-TH" sz="5400" b="1" dirty="0">
                <a:ln w="6600">
                  <a:solidFill>
                    <a:srgbClr val="FF0000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ระบบไฟฟ้าสำรอง</a:t>
            </a:r>
            <a:endParaRPr lang="en-US" sz="5400" b="1" dirty="0">
              <a:ln w="6600">
                <a:solidFill>
                  <a:srgbClr val="FF0000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8445197" y="4841884"/>
            <a:ext cx="350929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th-TH" sz="5400" b="1" dirty="0">
                <a:ln w="6600">
                  <a:solidFill>
                    <a:srgbClr val="FF0000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ระบบไฟฟ้าสำรอง</a:t>
            </a:r>
            <a:endParaRPr lang="en-US" sz="5400" b="1" dirty="0">
              <a:ln w="6600">
                <a:solidFill>
                  <a:srgbClr val="FF0000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6416831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4" descr="http://f.ptcdn.info/062/009/000/1377838411-IMG2013083-o.jpg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/>
        </p:blipFill>
        <p:spPr bwMode="auto">
          <a:xfrm>
            <a:off x="831190" y="4169955"/>
            <a:ext cx="3576224" cy="24125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Content Placeholder 2"/>
          <p:cNvSpPr txBox="1">
            <a:spLocks/>
          </p:cNvSpPr>
          <p:nvPr/>
        </p:nvSpPr>
        <p:spPr>
          <a:xfrm>
            <a:off x="-2362748" y="5233070"/>
            <a:ext cx="7802177" cy="996858"/>
          </a:xfrm>
          <a:prstGeom prst="rect">
            <a:avLst/>
          </a:prstGeom>
        </p:spPr>
        <p:txBody>
          <a:bodyPr anchor="ctr">
            <a:no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 marL="0" indent="0">
              <a:buNone/>
            </a:pPr>
            <a:endParaRPr lang="en-US" sz="3600" b="1" kern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761514" y="26826"/>
            <a:ext cx="11430485" cy="823217"/>
          </a:xfrm>
        </p:spPr>
        <p:txBody>
          <a:bodyPr>
            <a:noAutofit/>
          </a:bodyPr>
          <a:lstStyle/>
          <a:p>
            <a:pPr algn="ctr"/>
            <a:r>
              <a:rPr lang="en-US" sz="4800" b="1" kern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dia New" panose="020B0304020202020204" pitchFamily="34" charset="-34"/>
                <a:cs typeface="Cordia New" panose="020B0304020202020204" pitchFamily="34" charset="-34"/>
              </a:rPr>
              <a:t>P07 </a:t>
            </a:r>
            <a:r>
              <a:rPr lang="th-TH" sz="4800" b="1" kern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dia New" panose="020B0304020202020204" pitchFamily="34" charset="-34"/>
                <a:cs typeface="Cordia New" panose="020B0304020202020204" pitchFamily="34" charset="-34"/>
              </a:rPr>
              <a:t>เต้ารับไฟฟ้า (ค่าน้ำหนัก 1)</a:t>
            </a:r>
          </a:p>
        </p:txBody>
      </p:sp>
      <p:sp>
        <p:nvSpPr>
          <p:cNvPr id="10" name="Content Placeholder 9"/>
          <p:cNvSpPr>
            <a:spLocks noGrp="1"/>
          </p:cNvSpPr>
          <p:nvPr>
            <p:ph idx="1"/>
          </p:nvPr>
        </p:nvSpPr>
        <p:spPr>
          <a:xfrm>
            <a:off x="761514" y="964171"/>
            <a:ext cx="11278085" cy="2606676"/>
          </a:xfrm>
        </p:spPr>
        <p:txBody>
          <a:bodyPr>
            <a:noAutofit/>
          </a:bodyPr>
          <a:lstStyle/>
          <a:p>
            <a:pPr marL="0" indent="0">
              <a:lnSpc>
                <a:spcPct val="74000"/>
              </a:lnSpc>
              <a:buNone/>
            </a:pPr>
            <a:r>
              <a:rPr lang="th-TH" sz="2400" b="1" dirty="0">
                <a:solidFill>
                  <a:prstClr val="black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หมายถึง มีการติดตั้งเต้ารับไฟฟ้ากระจายโดยรอบ ภายในห้องประชุมอย่างน้อย 4 </a:t>
            </a:r>
            <a:r>
              <a:rPr lang="th-TH" sz="2400" b="1" dirty="0" smtClean="0">
                <a:solidFill>
                  <a:prstClr val="black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จุด </a:t>
            </a:r>
            <a:r>
              <a:rPr lang="th-TH" sz="2400" b="1" dirty="0">
                <a:solidFill>
                  <a:prstClr val="black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ซึ่งประกอบด้วยรายการดังนี้</a:t>
            </a:r>
          </a:p>
          <a:p>
            <a:pPr>
              <a:lnSpc>
                <a:spcPct val="74000"/>
              </a:lnSpc>
            </a:pPr>
            <a:r>
              <a:rPr lang="th-TH" sz="2400" b="1" dirty="0">
                <a:solidFill>
                  <a:prstClr val="black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1. มีเต้ารับไฟฟ้าติดตั้งถาวรกระจายโดยรอบห้องประชุม</a:t>
            </a:r>
          </a:p>
          <a:p>
            <a:pPr>
              <a:lnSpc>
                <a:spcPct val="74000"/>
              </a:lnSpc>
            </a:pPr>
            <a:r>
              <a:rPr lang="th-TH" sz="2400" b="1" dirty="0">
                <a:solidFill>
                  <a:prstClr val="black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2. เต้ารับไฟฟ้าทุกจุดใช้การได้ดี</a:t>
            </a:r>
            <a:endParaRPr lang="en-US" sz="2400" b="1" dirty="0">
              <a:solidFill>
                <a:prstClr val="black"/>
              </a:solidFill>
              <a:latin typeface="Cordia New" panose="020B0304020202020204" pitchFamily="34" charset="-34"/>
              <a:cs typeface="Cordia New" panose="020B0304020202020204" pitchFamily="34" charset="-34"/>
            </a:endParaRPr>
          </a:p>
          <a:p>
            <a:pPr>
              <a:lnSpc>
                <a:spcPct val="74000"/>
              </a:lnSpc>
            </a:pPr>
            <a:r>
              <a:rPr lang="en-US" sz="2400" b="1" dirty="0">
                <a:solidFill>
                  <a:prstClr val="black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3. </a:t>
            </a:r>
            <a:r>
              <a:rPr lang="th-TH" sz="2400" b="1" dirty="0">
                <a:solidFill>
                  <a:prstClr val="black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เต้ารับไฟฟ้าทุกจุดมีระบบสายดิน</a:t>
            </a:r>
          </a:p>
          <a:p>
            <a:pPr>
              <a:lnSpc>
                <a:spcPct val="74000"/>
              </a:lnSpc>
            </a:pPr>
            <a:r>
              <a:rPr lang="en-US" sz="2400" b="1" dirty="0">
                <a:solidFill>
                  <a:prstClr val="black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4</a:t>
            </a:r>
            <a:r>
              <a:rPr lang="th-TH" sz="2400" b="1" dirty="0">
                <a:solidFill>
                  <a:prstClr val="black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. กรณีเต้ารับไฟฟ้าถาวรไม่เพียงพอ สามารถจัดหาเต้ารับไฟฟ้าสำรองให้ใช้ได้</a:t>
            </a:r>
          </a:p>
          <a:p>
            <a:pPr>
              <a:lnSpc>
                <a:spcPct val="74000"/>
              </a:lnSpc>
            </a:pPr>
            <a:r>
              <a:rPr lang="en-US" sz="2400" b="1" dirty="0">
                <a:solidFill>
                  <a:prstClr val="black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5</a:t>
            </a:r>
            <a:r>
              <a:rPr lang="th-TH" sz="2400" b="1" dirty="0">
                <a:solidFill>
                  <a:prstClr val="black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. มีเอกสารการตรวจสอบ หรือบำรุงรักษา</a:t>
            </a:r>
            <a:r>
              <a:rPr lang="th-TH" sz="2400" b="1" dirty="0" smtClean="0">
                <a:solidFill>
                  <a:prstClr val="black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ประจำปี </a:t>
            </a:r>
            <a:r>
              <a:rPr lang="th-TH" sz="2400" b="1" i="1" u="sng" dirty="0">
                <a:solidFill>
                  <a:srgbClr val="008000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(แนบเอกสารเพิ่มเติม)</a:t>
            </a:r>
          </a:p>
          <a:p>
            <a:pPr>
              <a:lnSpc>
                <a:spcPct val="74000"/>
              </a:lnSpc>
            </a:pPr>
            <a:endParaRPr lang="th-TH" sz="2400" b="1" dirty="0">
              <a:solidFill>
                <a:prstClr val="black"/>
              </a:solidFill>
              <a:latin typeface="Cordia New" panose="020B0304020202020204" pitchFamily="34" charset="-34"/>
              <a:cs typeface="Cordia New" panose="020B0304020202020204" pitchFamily="34" charset="-34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4591050" y="4161466"/>
            <a:ext cx="3657600" cy="2430270"/>
          </a:xfrm>
          <a:prstGeom prst="rect">
            <a:avLst/>
          </a:prstGeom>
          <a:noFill/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8382000" y="4157541"/>
            <a:ext cx="3657600" cy="2430270"/>
          </a:xfrm>
          <a:prstGeom prst="rect">
            <a:avLst/>
          </a:prstGeom>
          <a:noFill/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1708006" y="3961410"/>
            <a:ext cx="180850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th-TH" sz="5400" b="1" cap="none" spc="0" dirty="0" smtClean="0">
                <a:ln w="6600">
                  <a:solidFill>
                    <a:srgbClr val="FF0000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ตัวอย่าง</a:t>
            </a:r>
            <a:endParaRPr lang="en-US" sz="5400" b="1" cap="none" spc="0" dirty="0">
              <a:ln w="6600">
                <a:solidFill>
                  <a:srgbClr val="FF0000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5165463" y="4488960"/>
            <a:ext cx="2520241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th-TH" sz="5400" b="1" dirty="0" smtClean="0">
                <a:ln w="6600">
                  <a:solidFill>
                    <a:srgbClr val="FF0000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เต้ารับไฟฟ้า</a:t>
            </a:r>
          </a:p>
          <a:p>
            <a:pPr algn="ctr"/>
            <a:r>
              <a:rPr lang="th-TH" sz="5400" b="1" dirty="0" smtClean="0">
                <a:ln w="6600">
                  <a:solidFill>
                    <a:srgbClr val="FF0000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สำรอง</a:t>
            </a:r>
            <a:endParaRPr lang="en-US" sz="5400" b="1" dirty="0">
              <a:ln w="6600">
                <a:solidFill>
                  <a:srgbClr val="FF0000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  <p:sp>
        <p:nvSpPr>
          <p:cNvPr id="20" name="Content Placeholder 9"/>
          <p:cNvSpPr txBox="1">
            <a:spLocks/>
          </p:cNvSpPr>
          <p:nvPr/>
        </p:nvSpPr>
        <p:spPr>
          <a:xfrm>
            <a:off x="761513" y="3559075"/>
            <a:ext cx="11278085" cy="440722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20000"/>
          </a:bodyPr>
          <a:lstStyle>
            <a:lvl1pPr marL="384048" indent="-384048" algn="l" defTabSz="914400" rtl="0" eaLnBrk="1" latinLnBrk="0" hangingPunct="1">
              <a:lnSpc>
                <a:spcPct val="94000"/>
              </a:lnSpc>
              <a:spcBef>
                <a:spcPts val="10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20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9144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sz="20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3716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8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8288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sz="18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2860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7432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sz="16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32004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36576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sz="14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41148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15000"/>
              </a:lnSpc>
              <a:buFont typeface="Franklin Gothic Book" panose="020B0503020102020204" pitchFamily="34" charset="0"/>
              <a:buNone/>
            </a:pPr>
            <a:r>
              <a:rPr lang="th-TH" sz="2800" b="1" i="1" dirty="0" smtClean="0">
                <a:solidFill>
                  <a:srgbClr val="0000FF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หมายเหตุ</a:t>
            </a:r>
            <a:r>
              <a:rPr lang="en-US" sz="2800" b="1" i="1" dirty="0" smtClean="0">
                <a:solidFill>
                  <a:srgbClr val="0000FF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 : </a:t>
            </a:r>
            <a:r>
              <a:rPr lang="th-TH" sz="2800" b="1" i="1" dirty="0" smtClean="0">
                <a:solidFill>
                  <a:srgbClr val="0000FF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เพิ่มรูปถ่ายเต้ารับไฟฟ้าพร้อมระบุจำนวนเต้ารับไฟฟ้าในห้องประชุมให้ครบทุกห้องที่ขอการรับรอง</a:t>
            </a:r>
          </a:p>
        </p:txBody>
      </p:sp>
      <p:sp>
        <p:nvSpPr>
          <p:cNvPr id="21" name="Rectangle 20"/>
          <p:cNvSpPr/>
          <p:nvPr/>
        </p:nvSpPr>
        <p:spPr>
          <a:xfrm>
            <a:off x="8950679" y="4863178"/>
            <a:ext cx="252024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th-TH" sz="5400" b="1" dirty="0" smtClean="0">
                <a:ln w="6600">
                  <a:solidFill>
                    <a:srgbClr val="FF0000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เต้ารับไฟฟ้า</a:t>
            </a:r>
          </a:p>
        </p:txBody>
      </p:sp>
    </p:spTree>
    <p:extLst>
      <p:ext uri="{BB962C8B-B14F-4D97-AF65-F5344CB8AC3E}">
        <p14:creationId xmlns:p14="http://schemas.microsoft.com/office/powerpoint/2010/main" val="3915363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155033" y="1116181"/>
            <a:ext cx="9865894" cy="1373107"/>
          </a:xfrm>
        </p:spPr>
        <p:txBody>
          <a:bodyPr>
            <a:normAutofit/>
          </a:bodyPr>
          <a:lstStyle/>
          <a:p>
            <a:pPr>
              <a:spcBef>
                <a:spcPts val="1200"/>
              </a:spcBef>
            </a:pPr>
            <a:r>
              <a:rPr lang="th-TH" sz="4000" b="1" dirty="0" smtClean="0">
                <a:solidFill>
                  <a:srgbClr val="0000FF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มาตรฐาน</a:t>
            </a:r>
            <a:r>
              <a:rPr lang="th-TH" sz="4000" b="1" dirty="0">
                <a:solidFill>
                  <a:srgbClr val="0000FF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สถานที่จัดงานประเทศไทย (ประเภทห้องประชุม) </a:t>
            </a:r>
            <a:r>
              <a:rPr lang="en-US" sz="4000" b="1" dirty="0" smtClean="0">
                <a:solidFill>
                  <a:srgbClr val="0000FF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/>
            </a:r>
            <a:br>
              <a:rPr lang="en-US" sz="4000" b="1" dirty="0" smtClean="0">
                <a:solidFill>
                  <a:srgbClr val="0000FF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</a:br>
            <a:r>
              <a:rPr lang="th-TH" sz="4000" b="1" dirty="0" smtClean="0">
                <a:solidFill>
                  <a:srgbClr val="0000FF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ฉบับ</a:t>
            </a:r>
            <a:r>
              <a:rPr lang="th-TH" sz="4000" b="1" dirty="0">
                <a:solidFill>
                  <a:srgbClr val="0000FF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ปรับปรุงครั้งที่ 3 ปี </a:t>
            </a:r>
            <a:r>
              <a:rPr lang="th-TH" sz="4000" b="1" dirty="0" smtClean="0">
                <a:solidFill>
                  <a:srgbClr val="0000FF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2562</a:t>
            </a:r>
            <a:endParaRPr lang="en-US" sz="2800" b="1" dirty="0">
              <a:solidFill>
                <a:srgbClr val="0000FF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tretch/>
        </p:blipFill>
        <p:spPr>
          <a:xfrm>
            <a:off x="1427059" y="2614579"/>
            <a:ext cx="2599509" cy="3629502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7213433" y="2945478"/>
            <a:ext cx="6096000" cy="46166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2400" u="sng" dirty="0">
                <a:solidFill>
                  <a:srgbClr val="1155CC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https://is.gd/ZSxdJR</a:t>
            </a:r>
            <a:endParaRPr lang="en-US" sz="2400" dirty="0"/>
          </a:p>
        </p:txBody>
      </p:sp>
      <p:sp>
        <p:nvSpPr>
          <p:cNvPr id="7" name="Rectangle 2"/>
          <p:cNvSpPr txBox="1">
            <a:spLocks noChangeArrowheads="1"/>
          </p:cNvSpPr>
          <p:nvPr/>
        </p:nvSpPr>
        <p:spPr>
          <a:xfrm>
            <a:off x="4186989" y="2791044"/>
            <a:ext cx="6833937" cy="1373107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89000"/>
              </a:lnSpc>
              <a:spcBef>
                <a:spcPct val="0"/>
              </a:spcBef>
              <a:buNone/>
              <a:defRPr sz="7200" kern="1200" cap="all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spcBef>
                <a:spcPts val="1200"/>
              </a:spcBef>
            </a:pPr>
            <a:r>
              <a:rPr lang="en-US" sz="3600" b="1" dirty="0" smtClean="0">
                <a:latin typeface="Cordia New" panose="020B0304020202020204" pitchFamily="34" charset="-34"/>
                <a:cs typeface="Cordia New" panose="020B0304020202020204" pitchFamily="34" charset="-34"/>
              </a:rPr>
              <a:t>Link Download =</a:t>
            </a:r>
          </a:p>
          <a:p>
            <a:pPr algn="l">
              <a:spcBef>
                <a:spcPts val="1200"/>
              </a:spcBef>
            </a:pPr>
            <a:r>
              <a:rPr lang="en-US" sz="3600" b="1" dirty="0" smtClean="0">
                <a:solidFill>
                  <a:schemeClr val="tx1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QR CODE = </a:t>
            </a:r>
            <a:endParaRPr lang="en-US" sz="2800" b="1" dirty="0">
              <a:solidFill>
                <a:schemeClr val="tx1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93379" y="3561577"/>
            <a:ext cx="1650086" cy="16500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0028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Group 19"/>
          <p:cNvGrpSpPr/>
          <p:nvPr/>
        </p:nvGrpSpPr>
        <p:grpSpPr>
          <a:xfrm>
            <a:off x="1598324" y="2543783"/>
            <a:ext cx="4076788" cy="3830523"/>
            <a:chOff x="2832279" y="4007250"/>
            <a:chExt cx="1491615" cy="950595"/>
          </a:xfrm>
        </p:grpSpPr>
        <p:pic>
          <p:nvPicPr>
            <p:cNvPr id="21" name="Picture 20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832279" y="4007250"/>
              <a:ext cx="1491615" cy="950595"/>
            </a:xfrm>
            <a:prstGeom prst="rect">
              <a:avLst/>
            </a:prstGeom>
          </p:spPr>
        </p:pic>
        <p:sp>
          <p:nvSpPr>
            <p:cNvPr id="22" name="Text Box 26"/>
            <p:cNvSpPr txBox="1"/>
            <p:nvPr/>
          </p:nvSpPr>
          <p:spPr>
            <a:xfrm>
              <a:off x="3424686" y="4369455"/>
              <a:ext cx="371475" cy="276225"/>
            </a:xfrm>
            <a:prstGeom prst="rect">
              <a:avLst/>
            </a:prstGeom>
            <a:noFill/>
            <a:ln w="6350">
              <a:noFill/>
            </a:ln>
            <a:effectLst/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>
                <a:lnSpc>
                  <a:spcPct val="115000"/>
                </a:lnSpc>
                <a:spcAft>
                  <a:spcPts val="1000"/>
                </a:spcAft>
              </a:pPr>
              <a:r>
                <a:rPr lang="en-US" sz="1000" dirty="0">
                  <a:effectLst/>
                  <a:ea typeface="Calibri" panose="020F0502020204030204" pitchFamily="34" charset="0"/>
                  <a:cs typeface="Cordia New" panose="020B0304020202020204" pitchFamily="34" charset="-34"/>
                </a:rPr>
                <a:t>P-5</a:t>
              </a:r>
              <a:endParaRPr lang="en-US" sz="1100" dirty="0">
                <a:effectLst/>
                <a:ea typeface="Calibri" panose="020F0502020204030204" pitchFamily="34" charset="0"/>
                <a:cs typeface="Cordia New" panose="020B0304020202020204" pitchFamily="34" charset="-34"/>
              </a:endParaRPr>
            </a:p>
          </p:txBody>
        </p:sp>
      </p:grpSp>
      <p:sp>
        <p:nvSpPr>
          <p:cNvPr id="8" name="Content Placeholder 2"/>
          <p:cNvSpPr txBox="1">
            <a:spLocks/>
          </p:cNvSpPr>
          <p:nvPr/>
        </p:nvSpPr>
        <p:spPr>
          <a:xfrm>
            <a:off x="-2362748" y="5233070"/>
            <a:ext cx="7802177" cy="996858"/>
          </a:xfrm>
          <a:prstGeom prst="rect">
            <a:avLst/>
          </a:prstGeom>
        </p:spPr>
        <p:txBody>
          <a:bodyPr anchor="ctr">
            <a:no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 marL="0" indent="0">
              <a:buNone/>
            </a:pPr>
            <a:endParaRPr lang="en-US" sz="3600" b="1" kern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761514" y="26826"/>
            <a:ext cx="11430485" cy="823217"/>
          </a:xfrm>
        </p:spPr>
        <p:txBody>
          <a:bodyPr>
            <a:noAutofit/>
          </a:bodyPr>
          <a:lstStyle/>
          <a:p>
            <a:pPr algn="ctr"/>
            <a:r>
              <a:rPr lang="en-US" sz="4800" b="1" kern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dia New" panose="020B0304020202020204" pitchFamily="34" charset="-34"/>
                <a:cs typeface="Cordia New" panose="020B0304020202020204" pitchFamily="34" charset="-34"/>
              </a:rPr>
              <a:t>P08 </a:t>
            </a:r>
            <a:r>
              <a:rPr lang="th-TH" sz="4800" b="1" kern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dia New" panose="020B0304020202020204" pitchFamily="34" charset="-34"/>
                <a:cs typeface="Cordia New" panose="020B0304020202020204" pitchFamily="34" charset="-34"/>
              </a:rPr>
              <a:t>แสงสว่างในห้องประชุม (ค่าน้ำหนัก 1)</a:t>
            </a:r>
          </a:p>
        </p:txBody>
      </p:sp>
      <p:sp>
        <p:nvSpPr>
          <p:cNvPr id="10" name="Content Placeholder 9"/>
          <p:cNvSpPr>
            <a:spLocks noGrp="1"/>
          </p:cNvSpPr>
          <p:nvPr>
            <p:ph idx="1"/>
          </p:nvPr>
        </p:nvSpPr>
        <p:spPr>
          <a:xfrm>
            <a:off x="761514" y="1188876"/>
            <a:ext cx="11278085" cy="2606676"/>
          </a:xfrm>
        </p:spPr>
        <p:txBody>
          <a:bodyPr>
            <a:normAutofit/>
          </a:bodyPr>
          <a:lstStyle/>
          <a:p>
            <a:r>
              <a:rPr lang="th-TH" sz="2800" b="1" dirty="0">
                <a:solidFill>
                  <a:prstClr val="black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หมายถึง ปริมาณแสงสว่างจากหลอดไฟที่ติดตั้งในห้องประชุมที่ให้ความสว่างได้ตามเกณฑ์ที่กำหนด โดยตรวจวัดด้วยเครื่องมือและทำการวัดทั้งหมด 5 จุด แล้วนำค่าความเข้มแสงที่วัดได้มาเฉลี่ย</a:t>
            </a:r>
          </a:p>
        </p:txBody>
      </p:sp>
      <p:sp>
        <p:nvSpPr>
          <p:cNvPr id="13" name="Rectangle 12"/>
          <p:cNvSpPr/>
          <p:nvPr/>
        </p:nvSpPr>
        <p:spPr>
          <a:xfrm>
            <a:off x="2860805" y="2287561"/>
            <a:ext cx="180850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th-TH" sz="5400" b="1" cap="none" spc="0" dirty="0" smtClean="0">
                <a:ln w="6600">
                  <a:solidFill>
                    <a:srgbClr val="FF0000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ตัวอย่าง</a:t>
            </a:r>
            <a:endParaRPr lang="en-US" sz="5400" b="1" cap="none" spc="0" dirty="0">
              <a:ln w="6600">
                <a:solidFill>
                  <a:srgbClr val="FF0000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6937593" y="2565629"/>
            <a:ext cx="3852337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th-TH" sz="5400" b="1" dirty="0" smtClean="0">
                <a:ln w="6600">
                  <a:solidFill>
                    <a:srgbClr val="FF0000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ความเข้มแสงเฉลี่ย </a:t>
            </a:r>
            <a:endParaRPr lang="en-US" sz="5400" b="1" dirty="0" smtClean="0">
              <a:ln w="6600">
                <a:solidFill>
                  <a:srgbClr val="FF0000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  <a:p>
            <a:pPr algn="ctr"/>
            <a:r>
              <a:rPr lang="en-US" sz="5400" b="1" dirty="0" smtClean="0">
                <a:ln w="6600">
                  <a:solidFill>
                    <a:srgbClr val="FF0000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= …… Lux</a:t>
            </a:r>
            <a:endParaRPr lang="en-US" sz="5400" b="1" dirty="0">
              <a:ln w="6600">
                <a:solidFill>
                  <a:srgbClr val="FF0000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  <p:sp>
        <p:nvSpPr>
          <p:cNvPr id="11" name="Content Placeholder 9"/>
          <p:cNvSpPr txBox="1">
            <a:spLocks/>
          </p:cNvSpPr>
          <p:nvPr/>
        </p:nvSpPr>
        <p:spPr>
          <a:xfrm>
            <a:off x="5675112" y="4811694"/>
            <a:ext cx="6516888" cy="863168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384048" indent="-384048" algn="l" defTabSz="914400" rtl="0" eaLnBrk="1" latinLnBrk="0" hangingPunct="1">
              <a:lnSpc>
                <a:spcPct val="94000"/>
              </a:lnSpc>
              <a:spcBef>
                <a:spcPts val="10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20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9144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sz="20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3716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8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8288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sz="18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2860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7432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sz="16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32004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36576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sz="14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41148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15000"/>
              </a:lnSpc>
              <a:buFont typeface="Franklin Gothic Book" panose="020B0503020102020204" pitchFamily="34" charset="0"/>
              <a:buNone/>
            </a:pPr>
            <a:r>
              <a:rPr lang="th-TH" sz="2800" b="1" i="1" dirty="0" smtClean="0">
                <a:solidFill>
                  <a:srgbClr val="0000FF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หมายเหตุ</a:t>
            </a:r>
            <a:r>
              <a:rPr lang="en-US" sz="2800" b="1" i="1" dirty="0" smtClean="0">
                <a:solidFill>
                  <a:srgbClr val="0000FF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 : </a:t>
            </a:r>
            <a:r>
              <a:rPr lang="th-TH" sz="2800" b="1" i="1" dirty="0" smtClean="0">
                <a:solidFill>
                  <a:srgbClr val="0000FF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วัดค่าแสงสว่างในห้องประชุมให้ครบทุกห้อง</a:t>
            </a:r>
            <a:br>
              <a:rPr lang="th-TH" sz="2800" b="1" i="1" dirty="0" smtClean="0">
                <a:solidFill>
                  <a:srgbClr val="0000FF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</a:br>
            <a:r>
              <a:rPr lang="th-TH" sz="2800" b="1" i="1" dirty="0" smtClean="0">
                <a:solidFill>
                  <a:srgbClr val="0000FF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ที่ขอการรับรอง สามารถใช้ </a:t>
            </a:r>
            <a:r>
              <a:rPr lang="en-US" sz="2800" b="1" i="1" dirty="0" smtClean="0">
                <a:solidFill>
                  <a:srgbClr val="0000FF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App </a:t>
            </a:r>
            <a:r>
              <a:rPr lang="th-TH" sz="2800" b="1" i="1" dirty="0" smtClean="0">
                <a:solidFill>
                  <a:srgbClr val="0000FF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ตรวจวัดแสงสว่าง </a:t>
            </a:r>
            <a:r>
              <a:rPr lang="en-US" sz="2800" b="1" i="1" dirty="0" smtClean="0">
                <a:solidFill>
                  <a:srgbClr val="0000FF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(Lux Meter) </a:t>
            </a:r>
            <a:r>
              <a:rPr lang="th-TH" sz="2800" b="1" i="1" dirty="0" smtClean="0">
                <a:solidFill>
                  <a:srgbClr val="0000FF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ได้</a:t>
            </a:r>
          </a:p>
        </p:txBody>
      </p:sp>
    </p:spTree>
    <p:extLst>
      <p:ext uri="{BB962C8B-B14F-4D97-AF65-F5344CB8AC3E}">
        <p14:creationId xmlns:p14="http://schemas.microsoft.com/office/powerpoint/2010/main" val="12915169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2"/>
          <p:cNvSpPr txBox="1">
            <a:spLocks/>
          </p:cNvSpPr>
          <p:nvPr/>
        </p:nvSpPr>
        <p:spPr>
          <a:xfrm>
            <a:off x="-2362748" y="5233070"/>
            <a:ext cx="7802177" cy="996858"/>
          </a:xfrm>
          <a:prstGeom prst="rect">
            <a:avLst/>
          </a:prstGeom>
        </p:spPr>
        <p:txBody>
          <a:bodyPr anchor="ctr">
            <a:no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 marL="0" indent="0">
              <a:buNone/>
            </a:pPr>
            <a:endParaRPr lang="en-US" sz="3600" b="1" kern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761514" y="26826"/>
            <a:ext cx="11430485" cy="823217"/>
          </a:xfrm>
        </p:spPr>
        <p:txBody>
          <a:bodyPr>
            <a:noAutofit/>
          </a:bodyPr>
          <a:lstStyle/>
          <a:p>
            <a:pPr algn="ctr"/>
            <a:r>
              <a:rPr lang="en-US" sz="4800" b="1" kern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dia New" panose="020B0304020202020204" pitchFamily="34" charset="-34"/>
                <a:cs typeface="Cordia New" panose="020B0304020202020204" pitchFamily="34" charset="-34"/>
              </a:rPr>
              <a:t>P08 </a:t>
            </a:r>
            <a:r>
              <a:rPr lang="th-TH" sz="4800" b="1" kern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dia New" panose="020B0304020202020204" pitchFamily="34" charset="-34"/>
                <a:cs typeface="Cordia New" panose="020B0304020202020204" pitchFamily="34" charset="-34"/>
              </a:rPr>
              <a:t>แสงสว่างในห้องประชุม (ค่าน้ำหนัก 1)</a:t>
            </a:r>
          </a:p>
        </p:txBody>
      </p:sp>
      <p:sp>
        <p:nvSpPr>
          <p:cNvPr id="11" name="Content Placeholder 9"/>
          <p:cNvSpPr txBox="1">
            <a:spLocks/>
          </p:cNvSpPr>
          <p:nvPr/>
        </p:nvSpPr>
        <p:spPr>
          <a:xfrm>
            <a:off x="1422695" y="5731499"/>
            <a:ext cx="11430485" cy="97879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84048" indent="-384048" algn="l" defTabSz="914400" rtl="0" eaLnBrk="1" latinLnBrk="0" hangingPunct="1">
              <a:lnSpc>
                <a:spcPct val="94000"/>
              </a:lnSpc>
              <a:spcBef>
                <a:spcPts val="10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20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9144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sz="20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3716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8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8288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sz="18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2860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7432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sz="16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32004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36576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sz="14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41148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15000"/>
              </a:lnSpc>
              <a:buFont typeface="Franklin Gothic Book" panose="020B0503020102020204" pitchFamily="34" charset="0"/>
              <a:buNone/>
            </a:pPr>
            <a:r>
              <a:rPr lang="th-TH" sz="2400" b="1" i="1" dirty="0" smtClean="0">
                <a:solidFill>
                  <a:srgbClr val="0000FF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หมายเหตุ</a:t>
            </a:r>
            <a:r>
              <a:rPr lang="en-US" sz="2400" b="1" i="1" dirty="0" smtClean="0">
                <a:solidFill>
                  <a:srgbClr val="0000FF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 : </a:t>
            </a:r>
            <a:r>
              <a:rPr lang="th-TH" sz="2400" b="1" i="1" dirty="0" smtClean="0">
                <a:solidFill>
                  <a:srgbClr val="0000FF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วัดค่าแสงสว่างในห้องประชุมให้ครบทุกห้องที่ขอการรับรอง </a:t>
            </a:r>
            <a:endParaRPr lang="en-US" sz="2400" b="1" i="1" dirty="0" smtClean="0">
              <a:solidFill>
                <a:srgbClr val="0000FF"/>
              </a:solidFill>
              <a:latin typeface="Cordia New" panose="020B0304020202020204" pitchFamily="34" charset="-34"/>
              <a:cs typeface="Cordia New" panose="020B0304020202020204" pitchFamily="34" charset="-34"/>
            </a:endParaRPr>
          </a:p>
          <a:p>
            <a:pPr marL="0" indent="0">
              <a:lnSpc>
                <a:spcPct val="115000"/>
              </a:lnSpc>
              <a:buFont typeface="Franklin Gothic Book" panose="020B0503020102020204" pitchFamily="34" charset="0"/>
              <a:buNone/>
            </a:pPr>
            <a:r>
              <a:rPr lang="th-TH" sz="2400" b="1" i="1" dirty="0" smtClean="0">
                <a:solidFill>
                  <a:srgbClr val="0000FF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สามารถใช้ </a:t>
            </a:r>
            <a:r>
              <a:rPr lang="en-US" sz="2400" b="1" i="1" dirty="0" smtClean="0">
                <a:solidFill>
                  <a:srgbClr val="0000FF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App </a:t>
            </a:r>
            <a:r>
              <a:rPr lang="th-TH" sz="2400" b="1" i="1" dirty="0" smtClean="0">
                <a:solidFill>
                  <a:srgbClr val="0000FF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ตรวจวัดแสงสว่าง </a:t>
            </a:r>
            <a:r>
              <a:rPr lang="en-US" sz="2400" b="1" i="1" dirty="0" smtClean="0">
                <a:solidFill>
                  <a:srgbClr val="0000FF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(Lux Meter) </a:t>
            </a:r>
            <a:r>
              <a:rPr lang="th-TH" sz="2400" b="1" i="1" dirty="0" smtClean="0">
                <a:solidFill>
                  <a:srgbClr val="0000FF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ได้</a:t>
            </a:r>
          </a:p>
        </p:txBody>
      </p:sp>
      <p:graphicFrame>
        <p:nvGraphicFramePr>
          <p:cNvPr id="12" name="Table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63898602"/>
              </p:ext>
            </p:extLst>
          </p:nvPr>
        </p:nvGraphicFramePr>
        <p:xfrm>
          <a:off x="1479833" y="781376"/>
          <a:ext cx="9621461" cy="4836300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4500821"/>
                <a:gridCol w="5120640"/>
              </a:tblGrid>
              <a:tr h="991153">
                <a:tc>
                  <a:txBody>
                    <a:bodyPr/>
                    <a:lstStyle/>
                    <a:p>
                      <a:pPr algn="ctr"/>
                      <a:r>
                        <a:rPr lang="th-TH" sz="3600" dirty="0" smtClean="0">
                          <a:latin typeface="Cordia New" panose="020B0304020202020204" pitchFamily="34" charset="-34"/>
                          <a:cs typeface="Cordia New" panose="020B0304020202020204" pitchFamily="34" charset="-34"/>
                        </a:rPr>
                        <a:t>ห้องประชุม</a:t>
                      </a:r>
                      <a:endParaRPr lang="en-US" sz="3600" dirty="0">
                        <a:latin typeface="Cordia New" panose="020B0304020202020204" pitchFamily="34" charset="-34"/>
                        <a:cs typeface="Cordia New" panose="020B0304020202020204" pitchFamily="34" charset="-34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3600" dirty="0" smtClean="0">
                          <a:latin typeface="Cordia New" panose="020B0304020202020204" pitchFamily="34" charset="-34"/>
                          <a:cs typeface="Cordia New" panose="020B0304020202020204" pitchFamily="34" charset="-34"/>
                        </a:rPr>
                        <a:t>ความเข้มแสงเฉลี่ย</a:t>
                      </a:r>
                      <a:endParaRPr lang="en-US" sz="3600" dirty="0" smtClean="0">
                        <a:latin typeface="Cordia New" panose="020B0304020202020204" pitchFamily="34" charset="-34"/>
                        <a:cs typeface="Cordia New" panose="020B0304020202020204" pitchFamily="34" charset="-34"/>
                      </a:endParaRPr>
                    </a:p>
                  </a:txBody>
                  <a:tcPr anchor="ctr"/>
                </a:tc>
              </a:tr>
              <a:tr h="590843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3200" kern="1200" dirty="0" smtClean="0">
                          <a:latin typeface="Cordia New" panose="020B0304020202020204" pitchFamily="34" charset="-34"/>
                          <a:cs typeface="Cordia New" panose="020B0304020202020204" pitchFamily="34" charset="-34"/>
                        </a:rPr>
                        <a:t>ห้องตัวอย่าง</a:t>
                      </a:r>
                      <a:endParaRPr lang="en-US" sz="3200" b="1" kern="1200" dirty="0">
                        <a:solidFill>
                          <a:srgbClr val="FF0000"/>
                        </a:solidFill>
                        <a:latin typeface="Cordia New" panose="020B0304020202020204" pitchFamily="34" charset="-34"/>
                        <a:ea typeface="+mn-ea"/>
                        <a:cs typeface="Cordia New" panose="020B0304020202020204" pitchFamily="34" charset="-34"/>
                      </a:endParaRPr>
                    </a:p>
                  </a:txBody>
                  <a:tcPr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>
                          <a:latin typeface="Cordia New" panose="020B0304020202020204" pitchFamily="34" charset="-34"/>
                          <a:cs typeface="Cordia New" panose="020B0304020202020204" pitchFamily="34" charset="-34"/>
                        </a:rPr>
                        <a:t>438</a:t>
                      </a:r>
                      <a:r>
                        <a:rPr lang="en-US" sz="3200" baseline="0" dirty="0" smtClean="0">
                          <a:latin typeface="Cordia New" panose="020B0304020202020204" pitchFamily="34" charset="-34"/>
                          <a:cs typeface="Cordia New" panose="020B0304020202020204" pitchFamily="34" charset="-34"/>
                        </a:rPr>
                        <a:t> Lux</a:t>
                      </a:r>
                      <a:endParaRPr lang="en-US" sz="3200" b="1" dirty="0">
                        <a:solidFill>
                          <a:srgbClr val="FF0000"/>
                        </a:solidFill>
                        <a:latin typeface="Cordia New" panose="020B0304020202020204" pitchFamily="34" charset="-34"/>
                        <a:cs typeface="Cordia New" panose="020B0304020202020204" pitchFamily="34" charset="-34"/>
                      </a:endParaRPr>
                    </a:p>
                  </a:txBody>
                  <a:tcPr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813576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3200" dirty="0" smtClean="0">
                          <a:latin typeface="Cordia New" panose="020B0304020202020204" pitchFamily="34" charset="-34"/>
                          <a:cs typeface="Cordia New" panose="020B0304020202020204" pitchFamily="34" charset="-34"/>
                        </a:rPr>
                        <a:t>ห้องประชุม </a:t>
                      </a:r>
                      <a:r>
                        <a:rPr lang="en-US" sz="3200" dirty="0" smtClean="0">
                          <a:latin typeface="Cordia New" panose="020B0304020202020204" pitchFamily="34" charset="-34"/>
                          <a:cs typeface="Cordia New" panose="020B0304020202020204" pitchFamily="34" charset="-34"/>
                        </a:rPr>
                        <a:t>1</a:t>
                      </a:r>
                      <a:endParaRPr lang="th-TH" sz="3200" b="1" dirty="0" smtClean="0">
                        <a:solidFill>
                          <a:srgbClr val="FF0000"/>
                        </a:solidFill>
                        <a:latin typeface="Cordia New" panose="020B0304020202020204" pitchFamily="34" charset="-34"/>
                        <a:cs typeface="Cordia New" panose="020B0304020202020204" pitchFamily="34" charset="-34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3200" dirty="0">
                        <a:latin typeface="Cordia New" panose="020B0304020202020204" pitchFamily="34" charset="-34"/>
                        <a:cs typeface="Cordia New" panose="020B0304020202020204" pitchFamily="34" charset="-34"/>
                      </a:endParaRPr>
                    </a:p>
                  </a:txBody>
                  <a:tcPr anchor="ctr"/>
                </a:tc>
              </a:tr>
              <a:tr h="813576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3200" dirty="0" smtClean="0">
                          <a:latin typeface="Cordia New" panose="020B0304020202020204" pitchFamily="34" charset="-34"/>
                          <a:cs typeface="Cordia New" panose="020B0304020202020204" pitchFamily="34" charset="-34"/>
                        </a:rPr>
                        <a:t>ห้องประชุม</a:t>
                      </a:r>
                      <a:r>
                        <a:rPr lang="th-TH" sz="3200" baseline="0" dirty="0" smtClean="0">
                          <a:latin typeface="Cordia New" panose="020B0304020202020204" pitchFamily="34" charset="-34"/>
                          <a:cs typeface="Cordia New" panose="020B0304020202020204" pitchFamily="34" charset="-34"/>
                        </a:rPr>
                        <a:t> </a:t>
                      </a:r>
                      <a:r>
                        <a:rPr lang="en-US" sz="3200" baseline="0" dirty="0" smtClean="0">
                          <a:latin typeface="Cordia New" panose="020B0304020202020204" pitchFamily="34" charset="-34"/>
                          <a:cs typeface="Cordia New" panose="020B0304020202020204" pitchFamily="34" charset="-34"/>
                        </a:rPr>
                        <a:t>2</a:t>
                      </a:r>
                      <a:endParaRPr lang="th-TH" sz="3200" b="1" dirty="0" smtClean="0">
                        <a:solidFill>
                          <a:srgbClr val="FF0000"/>
                        </a:solidFill>
                        <a:latin typeface="Cordia New" panose="020B0304020202020204" pitchFamily="34" charset="-34"/>
                        <a:cs typeface="Cordia New" panose="020B0304020202020204" pitchFamily="34" charset="-34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3200" dirty="0">
                        <a:latin typeface="Cordia New" panose="020B0304020202020204" pitchFamily="34" charset="-34"/>
                        <a:cs typeface="Cordia New" panose="020B0304020202020204" pitchFamily="34" charset="-34"/>
                      </a:endParaRPr>
                    </a:p>
                  </a:txBody>
                  <a:tcPr anchor="ctr"/>
                </a:tc>
              </a:tr>
              <a:tr h="813576">
                <a:tc>
                  <a:txBody>
                    <a:bodyPr/>
                    <a:lstStyle/>
                    <a:p>
                      <a:pPr algn="ctr"/>
                      <a:r>
                        <a:rPr lang="th-TH" sz="3200" dirty="0" smtClean="0">
                          <a:latin typeface="Cordia New" panose="020B0304020202020204" pitchFamily="34" charset="-34"/>
                          <a:cs typeface="Cordia New" panose="020B0304020202020204" pitchFamily="34" charset="-34"/>
                        </a:rPr>
                        <a:t>ห้องประชุม</a:t>
                      </a:r>
                      <a:r>
                        <a:rPr lang="th-TH" sz="3200" baseline="0" dirty="0" smtClean="0">
                          <a:latin typeface="Cordia New" panose="020B0304020202020204" pitchFamily="34" charset="-34"/>
                          <a:cs typeface="Cordia New" panose="020B0304020202020204" pitchFamily="34" charset="-34"/>
                        </a:rPr>
                        <a:t> </a:t>
                      </a:r>
                      <a:r>
                        <a:rPr lang="en-US" sz="3200" baseline="0" dirty="0" smtClean="0">
                          <a:latin typeface="Cordia New" panose="020B0304020202020204" pitchFamily="34" charset="-34"/>
                          <a:cs typeface="Cordia New" panose="020B0304020202020204" pitchFamily="34" charset="-34"/>
                        </a:rPr>
                        <a:t>3</a:t>
                      </a:r>
                      <a:endParaRPr lang="en-US" sz="3200" dirty="0">
                        <a:latin typeface="Cordia New" panose="020B0304020202020204" pitchFamily="34" charset="-34"/>
                        <a:cs typeface="Cordia New" panose="020B0304020202020204" pitchFamily="34" charset="-34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3200" dirty="0">
                        <a:latin typeface="Cordia New" panose="020B0304020202020204" pitchFamily="34" charset="-34"/>
                        <a:cs typeface="Cordia New" panose="020B0304020202020204" pitchFamily="34" charset="-34"/>
                      </a:endParaRPr>
                    </a:p>
                  </a:txBody>
                  <a:tcPr anchor="ctr"/>
                </a:tc>
              </a:tr>
              <a:tr h="813576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3200" dirty="0" smtClean="0">
                          <a:latin typeface="Cordia New" panose="020B0304020202020204" pitchFamily="34" charset="-34"/>
                          <a:cs typeface="Cordia New" panose="020B0304020202020204" pitchFamily="34" charset="-34"/>
                        </a:rPr>
                        <a:t>ห้องประชุม</a:t>
                      </a:r>
                      <a:r>
                        <a:rPr lang="th-TH" sz="3200" baseline="0" dirty="0" smtClean="0">
                          <a:latin typeface="Cordia New" panose="020B0304020202020204" pitchFamily="34" charset="-34"/>
                          <a:cs typeface="Cordia New" panose="020B0304020202020204" pitchFamily="34" charset="-34"/>
                        </a:rPr>
                        <a:t> </a:t>
                      </a:r>
                      <a:r>
                        <a:rPr lang="en-US" sz="3200" baseline="0" dirty="0" smtClean="0">
                          <a:latin typeface="Cordia New" panose="020B0304020202020204" pitchFamily="34" charset="-34"/>
                          <a:cs typeface="Cordia New" panose="020B0304020202020204" pitchFamily="34" charset="-34"/>
                        </a:rPr>
                        <a:t>4</a:t>
                      </a:r>
                      <a:endParaRPr lang="th-TH" sz="3200" b="1" dirty="0" smtClean="0">
                        <a:solidFill>
                          <a:prstClr val="black"/>
                        </a:solidFill>
                        <a:latin typeface="Cordia New" panose="020B0304020202020204" pitchFamily="34" charset="-34"/>
                        <a:cs typeface="Cordia New" panose="020B0304020202020204" pitchFamily="34" charset="-34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3200" dirty="0">
                        <a:latin typeface="Cordia New" panose="020B0304020202020204" pitchFamily="34" charset="-34"/>
                        <a:cs typeface="Cordia New" panose="020B0304020202020204" pitchFamily="34" charset="-34"/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037460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ตัวแทนเนื้อหา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51902" y="4157541"/>
            <a:ext cx="3505798" cy="2430270"/>
          </a:xfrm>
          <a:prstGeom prst="rect">
            <a:avLst/>
          </a:prstGeom>
        </p:spPr>
      </p:pic>
      <p:sp>
        <p:nvSpPr>
          <p:cNvPr id="8" name="Content Placeholder 2"/>
          <p:cNvSpPr txBox="1">
            <a:spLocks/>
          </p:cNvSpPr>
          <p:nvPr/>
        </p:nvSpPr>
        <p:spPr>
          <a:xfrm>
            <a:off x="-2362748" y="5233070"/>
            <a:ext cx="7802177" cy="996858"/>
          </a:xfrm>
          <a:prstGeom prst="rect">
            <a:avLst/>
          </a:prstGeom>
        </p:spPr>
        <p:txBody>
          <a:bodyPr anchor="ctr">
            <a:no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 marL="0" indent="0">
              <a:buNone/>
            </a:pPr>
            <a:endParaRPr lang="en-US" sz="3600" b="1" kern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761514" y="26826"/>
            <a:ext cx="11430485" cy="823217"/>
          </a:xfrm>
        </p:spPr>
        <p:txBody>
          <a:bodyPr>
            <a:noAutofit/>
          </a:bodyPr>
          <a:lstStyle/>
          <a:p>
            <a:pPr algn="ctr"/>
            <a:r>
              <a:rPr lang="en-US" sz="4800" b="1" kern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dia New" panose="020B0304020202020204" pitchFamily="34" charset="-34"/>
                <a:cs typeface="Cordia New" panose="020B0304020202020204" pitchFamily="34" charset="-34"/>
              </a:rPr>
              <a:t>P09 </a:t>
            </a:r>
            <a:r>
              <a:rPr lang="th-TH" sz="4800" b="1" kern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dia New" panose="020B0304020202020204" pitchFamily="34" charset="-34"/>
                <a:cs typeface="Cordia New" panose="020B0304020202020204" pitchFamily="34" charset="-34"/>
              </a:rPr>
              <a:t>ระบบไฟส่องสว่างในห้องประชุม (ค่าน้ำหนัก 1)</a:t>
            </a:r>
          </a:p>
        </p:txBody>
      </p:sp>
      <p:sp>
        <p:nvSpPr>
          <p:cNvPr id="10" name="Content Placeholder 9"/>
          <p:cNvSpPr>
            <a:spLocks noGrp="1"/>
          </p:cNvSpPr>
          <p:nvPr>
            <p:ph idx="1"/>
          </p:nvPr>
        </p:nvSpPr>
        <p:spPr>
          <a:xfrm>
            <a:off x="761514" y="918509"/>
            <a:ext cx="11278085" cy="3239032"/>
          </a:xfrm>
        </p:spPr>
        <p:txBody>
          <a:bodyPr>
            <a:noAutofit/>
          </a:bodyPr>
          <a:lstStyle/>
          <a:p>
            <a:pPr marL="0" indent="0">
              <a:lnSpc>
                <a:spcPct val="74000"/>
              </a:lnSpc>
              <a:buNone/>
            </a:pPr>
            <a:r>
              <a:rPr lang="th-TH" sz="2400" b="1" dirty="0">
                <a:solidFill>
                  <a:prstClr val="black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หมายถึง มาตรฐานการติดตั้งระบบไฟส่องสว่างในห้องประชุม ซึ่งประกอบด้วยรายการดังนี้</a:t>
            </a:r>
          </a:p>
          <a:p>
            <a:pPr>
              <a:lnSpc>
                <a:spcPct val="74000"/>
              </a:lnSpc>
            </a:pPr>
            <a:r>
              <a:rPr lang="th-TH" sz="2400" b="1" dirty="0">
                <a:solidFill>
                  <a:prstClr val="black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1. มีไฟส่องสว่างแยกกันระหว่างพื้นที่เวทีกับพื้นที่นั่งประชุม </a:t>
            </a:r>
          </a:p>
          <a:p>
            <a:pPr>
              <a:lnSpc>
                <a:spcPct val="74000"/>
              </a:lnSpc>
            </a:pPr>
            <a:r>
              <a:rPr lang="th-TH" sz="2400" b="1" dirty="0">
                <a:solidFill>
                  <a:prstClr val="black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2. สามารถปรับเพิ่มลดความสว่างได้ตามต้องการ </a:t>
            </a:r>
          </a:p>
          <a:p>
            <a:pPr>
              <a:lnSpc>
                <a:spcPct val="74000"/>
              </a:lnSpc>
            </a:pPr>
            <a:r>
              <a:rPr lang="th-TH" sz="2400" b="1" dirty="0">
                <a:solidFill>
                  <a:prstClr val="black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3. มีไฟส่องสว่างเฉพาะจุดบนเวที</a:t>
            </a:r>
          </a:p>
          <a:p>
            <a:pPr>
              <a:lnSpc>
                <a:spcPct val="74000"/>
              </a:lnSpc>
            </a:pPr>
            <a:r>
              <a:rPr lang="th-TH" sz="2400" b="1" dirty="0">
                <a:solidFill>
                  <a:prstClr val="black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4. สามารถจัดแสงโคมไฟให้สาดในมุมที่ต้องการได้ทั้งบนเวทีและบริเวณนั่งประชุม</a:t>
            </a:r>
          </a:p>
          <a:p>
            <a:pPr>
              <a:lnSpc>
                <a:spcPct val="74000"/>
              </a:lnSpc>
            </a:pPr>
            <a:r>
              <a:rPr lang="th-TH" sz="2400" b="1" dirty="0">
                <a:solidFill>
                  <a:prstClr val="black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5. มีเอกสารการตรวจสอบ หรือบำรุงรักษา</a:t>
            </a:r>
            <a:r>
              <a:rPr lang="th-TH" sz="2400" b="1" dirty="0" smtClean="0">
                <a:solidFill>
                  <a:prstClr val="black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ประจำปี </a:t>
            </a:r>
            <a:r>
              <a:rPr lang="th-TH" sz="2400" b="1" i="1" u="sng" dirty="0">
                <a:solidFill>
                  <a:srgbClr val="008000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(แนบเอกสารเพิ่มเติม)</a:t>
            </a:r>
          </a:p>
          <a:p>
            <a:pPr>
              <a:lnSpc>
                <a:spcPct val="74000"/>
              </a:lnSpc>
            </a:pPr>
            <a:endParaRPr lang="th-TH" sz="2400" b="1" dirty="0">
              <a:solidFill>
                <a:prstClr val="black"/>
              </a:solidFill>
              <a:latin typeface="Cordia New" panose="020B0304020202020204" pitchFamily="34" charset="-34"/>
              <a:cs typeface="Cordia New" panose="020B0304020202020204" pitchFamily="34" charset="-34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4591050" y="4161466"/>
            <a:ext cx="3657600" cy="2430270"/>
          </a:xfrm>
          <a:prstGeom prst="rect">
            <a:avLst/>
          </a:prstGeom>
          <a:noFill/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8382000" y="4157541"/>
            <a:ext cx="3657600" cy="2430270"/>
          </a:xfrm>
          <a:prstGeom prst="rect">
            <a:avLst/>
          </a:prstGeom>
          <a:noFill/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1708006" y="3961410"/>
            <a:ext cx="180850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th-TH" sz="5400" b="1" cap="none" spc="0" dirty="0" smtClean="0">
                <a:ln w="6600">
                  <a:solidFill>
                    <a:srgbClr val="FF0000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ตัวอย่าง</a:t>
            </a:r>
            <a:endParaRPr lang="en-US" sz="5400" b="1" cap="none" spc="0" dirty="0">
              <a:ln w="6600">
                <a:solidFill>
                  <a:srgbClr val="FF0000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4713423" y="5023532"/>
            <a:ext cx="342433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th-TH" sz="5400" b="1" dirty="0" smtClean="0">
                <a:ln w="6600">
                  <a:solidFill>
                    <a:srgbClr val="FF0000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ระบบไฟส่องสว่าง</a:t>
            </a:r>
            <a:endParaRPr lang="en-US" sz="5400" b="1" dirty="0">
              <a:ln w="6600">
                <a:solidFill>
                  <a:srgbClr val="FF0000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  <p:sp>
        <p:nvSpPr>
          <p:cNvPr id="16" name="Content Placeholder 9"/>
          <p:cNvSpPr txBox="1">
            <a:spLocks/>
          </p:cNvSpPr>
          <p:nvPr/>
        </p:nvSpPr>
        <p:spPr>
          <a:xfrm>
            <a:off x="817785" y="3530205"/>
            <a:ext cx="9601200" cy="440722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20000"/>
          </a:bodyPr>
          <a:lstStyle>
            <a:lvl1pPr marL="384048" indent="-384048" algn="l" defTabSz="914400" rtl="0" eaLnBrk="1" latinLnBrk="0" hangingPunct="1">
              <a:lnSpc>
                <a:spcPct val="94000"/>
              </a:lnSpc>
              <a:spcBef>
                <a:spcPts val="10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20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9144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sz="20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3716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8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8288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sz="18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2860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7432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sz="16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32004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36576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sz="14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41148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15000"/>
              </a:lnSpc>
              <a:buFont typeface="Franklin Gothic Book" panose="020B0503020102020204" pitchFamily="34" charset="0"/>
              <a:buNone/>
            </a:pPr>
            <a:r>
              <a:rPr lang="th-TH" sz="2800" b="1" i="1" dirty="0" smtClean="0">
                <a:solidFill>
                  <a:srgbClr val="0000FF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หมายเหตุ</a:t>
            </a:r>
            <a:r>
              <a:rPr lang="en-US" sz="2800" b="1" i="1" dirty="0" smtClean="0">
                <a:solidFill>
                  <a:srgbClr val="0000FF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 : </a:t>
            </a:r>
            <a:r>
              <a:rPr lang="th-TH" sz="2800" b="1" i="1" dirty="0" smtClean="0">
                <a:solidFill>
                  <a:srgbClr val="0000FF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เพิ่มรูปถ่ายระบบไฟส่องสว่างในห้องประชุมให้ครบทุกห้องที่ขอการรับรอง</a:t>
            </a:r>
          </a:p>
        </p:txBody>
      </p:sp>
      <p:sp>
        <p:nvSpPr>
          <p:cNvPr id="22" name="Rectangle 21"/>
          <p:cNvSpPr/>
          <p:nvPr/>
        </p:nvSpPr>
        <p:spPr>
          <a:xfrm>
            <a:off x="8533898" y="4535127"/>
            <a:ext cx="3353803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th-TH" sz="5400" b="1" dirty="0" smtClean="0">
                <a:ln w="6600">
                  <a:solidFill>
                    <a:srgbClr val="FF0000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ระบบปรับเพิ่มลด</a:t>
            </a:r>
          </a:p>
          <a:p>
            <a:pPr algn="ctr"/>
            <a:r>
              <a:rPr lang="th-TH" sz="5400" b="1" dirty="0" smtClean="0">
                <a:ln w="6600">
                  <a:solidFill>
                    <a:srgbClr val="FF0000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ความสว่าง</a:t>
            </a:r>
            <a:endParaRPr lang="en-US" sz="5400" b="1" dirty="0">
              <a:ln w="6600">
                <a:solidFill>
                  <a:srgbClr val="FF0000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5936004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http://i.ytimg.com/vi/CT4ffvn2PAs/maxresdefault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98358" y="4157541"/>
            <a:ext cx="3542561" cy="24302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Content Placeholder 2"/>
          <p:cNvSpPr txBox="1">
            <a:spLocks/>
          </p:cNvSpPr>
          <p:nvPr/>
        </p:nvSpPr>
        <p:spPr>
          <a:xfrm>
            <a:off x="-2362748" y="5233070"/>
            <a:ext cx="7802177" cy="996858"/>
          </a:xfrm>
          <a:prstGeom prst="rect">
            <a:avLst/>
          </a:prstGeom>
        </p:spPr>
        <p:txBody>
          <a:bodyPr anchor="ctr">
            <a:no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 marL="0" indent="0">
              <a:buNone/>
            </a:pPr>
            <a:endParaRPr lang="en-US" sz="3600" b="1" kern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761514" y="26826"/>
            <a:ext cx="11430485" cy="823217"/>
          </a:xfrm>
        </p:spPr>
        <p:txBody>
          <a:bodyPr>
            <a:noAutofit/>
          </a:bodyPr>
          <a:lstStyle/>
          <a:p>
            <a:pPr algn="ctr"/>
            <a:r>
              <a:rPr lang="en-US" sz="4800" b="1" kern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dia New" panose="020B0304020202020204" pitchFamily="34" charset="-34"/>
                <a:cs typeface="Cordia New" panose="020B0304020202020204" pitchFamily="34" charset="-34"/>
              </a:rPr>
              <a:t>P10 </a:t>
            </a:r>
            <a:r>
              <a:rPr lang="th-TH" sz="4800" b="1" kern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dia New" panose="020B0304020202020204" pitchFamily="34" charset="-34"/>
                <a:cs typeface="Cordia New" panose="020B0304020202020204" pitchFamily="34" charset="-34"/>
              </a:rPr>
              <a:t>ระบบปรับอากาศ </a:t>
            </a:r>
            <a:r>
              <a:rPr lang="th-TH" sz="4800" b="1" kern="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dia New" panose="020B0304020202020204" pitchFamily="34" charset="-34"/>
                <a:cs typeface="Cordia New" panose="020B0304020202020204" pitchFamily="34" charset="-34"/>
              </a:rPr>
              <a:t>(ค่าน้ำหนัก </a:t>
            </a:r>
            <a:r>
              <a:rPr lang="en-US" sz="4800" b="1" kern="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dia New" panose="020B0304020202020204" pitchFamily="34" charset="-34"/>
                <a:cs typeface="Cordia New" panose="020B0304020202020204" pitchFamily="34" charset="-34"/>
              </a:rPr>
              <a:t>2</a:t>
            </a:r>
            <a:r>
              <a:rPr lang="th-TH" sz="4800" b="1" kern="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dia New" panose="020B0304020202020204" pitchFamily="34" charset="-34"/>
                <a:cs typeface="Cordia New" panose="020B0304020202020204" pitchFamily="34" charset="-34"/>
              </a:rPr>
              <a:t>)</a:t>
            </a:r>
            <a:endParaRPr lang="th-TH" sz="4800" b="1" kern="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rdia New" panose="020B0304020202020204" pitchFamily="34" charset="-34"/>
              <a:cs typeface="Cordia New" panose="020B0304020202020204" pitchFamily="34" charset="-34"/>
            </a:endParaRPr>
          </a:p>
        </p:txBody>
      </p:sp>
      <p:sp>
        <p:nvSpPr>
          <p:cNvPr id="10" name="Content Placeholder 9"/>
          <p:cNvSpPr>
            <a:spLocks noGrp="1"/>
          </p:cNvSpPr>
          <p:nvPr>
            <p:ph idx="1"/>
          </p:nvPr>
        </p:nvSpPr>
        <p:spPr>
          <a:xfrm>
            <a:off x="780807" y="1013101"/>
            <a:ext cx="11278085" cy="2606676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th-TH" sz="2800" b="1" dirty="0">
                <a:solidFill>
                  <a:prstClr val="black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หมายถึง มีระบบปรับอากาศในห้องประชุม ซึ่งประกอบด้วยรายการดังนี้</a:t>
            </a:r>
            <a:endParaRPr lang="en-US" sz="2800" b="1" dirty="0" smtClean="0">
              <a:solidFill>
                <a:prstClr val="black"/>
              </a:solidFill>
              <a:latin typeface="Cordia New" panose="020B0304020202020204" pitchFamily="34" charset="-34"/>
              <a:cs typeface="Cordia New" panose="020B0304020202020204" pitchFamily="34" charset="-34"/>
            </a:endParaRPr>
          </a:p>
          <a:p>
            <a:r>
              <a:rPr lang="th-TH" sz="2800" b="1" dirty="0">
                <a:solidFill>
                  <a:prstClr val="black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1. กำลังของเครื่องปรับอากาศเพียงพอต่อขนาดของห้องและจำนวนคนเต็มความจุของห้อง</a:t>
            </a:r>
          </a:p>
          <a:p>
            <a:r>
              <a:rPr lang="th-TH" sz="2800" b="1" dirty="0">
                <a:solidFill>
                  <a:prstClr val="black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2. ระบบปรับ</a:t>
            </a:r>
            <a:r>
              <a:rPr lang="th-TH" sz="2800" b="1" dirty="0" smtClean="0">
                <a:solidFill>
                  <a:prstClr val="black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อากาศสามารถ</a:t>
            </a:r>
            <a:r>
              <a:rPr lang="th-TH" sz="2800" b="1" dirty="0">
                <a:solidFill>
                  <a:prstClr val="black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ปรับระดับ</a:t>
            </a:r>
            <a:r>
              <a:rPr lang="th-TH" sz="2800" b="1" dirty="0" smtClean="0">
                <a:solidFill>
                  <a:prstClr val="black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อุณหภูมิได้</a:t>
            </a:r>
            <a:endParaRPr lang="th-TH" sz="2800" b="1" dirty="0">
              <a:solidFill>
                <a:prstClr val="black"/>
              </a:solidFill>
              <a:latin typeface="Cordia New" panose="020B0304020202020204" pitchFamily="34" charset="-34"/>
              <a:cs typeface="Cordia New" panose="020B0304020202020204" pitchFamily="34" charset="-34"/>
            </a:endParaRPr>
          </a:p>
          <a:p>
            <a:r>
              <a:rPr lang="th-TH" sz="2800" b="1" dirty="0">
                <a:solidFill>
                  <a:prstClr val="black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3. การทำงานของเครื่องปรับอากาศไม่ส่งเสียงรบกวนการประชุม</a:t>
            </a:r>
          </a:p>
          <a:p>
            <a:r>
              <a:rPr lang="th-TH" sz="2800" b="1" dirty="0">
                <a:solidFill>
                  <a:prstClr val="black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4. ตำแหน่งติดตั้งเครื่องปรับอากาศ (คอยล์ร้อน) ไม่ก่อความรำคาญและกระทบสิ่งแวดล้อมในอาคาร</a:t>
            </a:r>
          </a:p>
          <a:p>
            <a:r>
              <a:rPr lang="th-TH" sz="2800" b="1" dirty="0">
                <a:solidFill>
                  <a:prstClr val="black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5. มีเอกสารการตรวจสอบ หรือบำรุงรักษา</a:t>
            </a:r>
            <a:r>
              <a:rPr lang="th-TH" sz="2800" b="1" dirty="0" smtClean="0">
                <a:solidFill>
                  <a:prstClr val="black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ประจำปี </a:t>
            </a:r>
            <a:r>
              <a:rPr lang="th-TH" sz="2800" b="1" i="1" u="sng" dirty="0">
                <a:solidFill>
                  <a:srgbClr val="008000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(แนบเอกสารเพิ่มเติม)</a:t>
            </a:r>
          </a:p>
          <a:p>
            <a:endParaRPr lang="th-TH" sz="2800" b="1" dirty="0">
              <a:solidFill>
                <a:prstClr val="black"/>
              </a:solidFill>
              <a:latin typeface="Cordia New" panose="020B0304020202020204" pitchFamily="34" charset="-34"/>
              <a:cs typeface="Cordia New" panose="020B0304020202020204" pitchFamily="34" charset="-34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4591050" y="4161466"/>
            <a:ext cx="3657600" cy="2430270"/>
          </a:xfrm>
          <a:prstGeom prst="rect">
            <a:avLst/>
          </a:prstGeom>
          <a:noFill/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8382000" y="4157541"/>
            <a:ext cx="3657600" cy="2430270"/>
          </a:xfrm>
          <a:prstGeom prst="rect">
            <a:avLst/>
          </a:prstGeom>
          <a:noFill/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1765384" y="5671160"/>
            <a:ext cx="180850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th-TH" sz="5400" b="1" cap="none" spc="0" dirty="0" smtClean="0">
                <a:ln w="6600">
                  <a:solidFill>
                    <a:srgbClr val="FF0000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ตัวอย่าง</a:t>
            </a:r>
            <a:endParaRPr lang="en-US" sz="5400" b="1" cap="none" spc="0" dirty="0">
              <a:ln w="6600">
                <a:solidFill>
                  <a:srgbClr val="FF0000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4787164" y="4967262"/>
            <a:ext cx="327685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th-TH" sz="5400" b="1" dirty="0" smtClean="0">
                <a:ln w="6600">
                  <a:solidFill>
                    <a:srgbClr val="FF0000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ระบบปรับอากาศ</a:t>
            </a:r>
            <a:endParaRPr lang="en-US" sz="5400" b="1" dirty="0">
              <a:ln w="6600">
                <a:solidFill>
                  <a:srgbClr val="FF0000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  <p:sp>
        <p:nvSpPr>
          <p:cNvPr id="20" name="Content Placeholder 9"/>
          <p:cNvSpPr txBox="1">
            <a:spLocks/>
          </p:cNvSpPr>
          <p:nvPr/>
        </p:nvSpPr>
        <p:spPr>
          <a:xfrm>
            <a:off x="780807" y="3553072"/>
            <a:ext cx="9601200" cy="440722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20000"/>
          </a:bodyPr>
          <a:lstStyle>
            <a:lvl1pPr marL="384048" indent="-384048" algn="l" defTabSz="914400" rtl="0" eaLnBrk="1" latinLnBrk="0" hangingPunct="1">
              <a:lnSpc>
                <a:spcPct val="94000"/>
              </a:lnSpc>
              <a:spcBef>
                <a:spcPts val="10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20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9144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sz="20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3716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8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8288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sz="18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2860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7432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sz="16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32004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36576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sz="14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41148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15000"/>
              </a:lnSpc>
              <a:buFont typeface="Franklin Gothic Book" panose="020B0503020102020204" pitchFamily="34" charset="0"/>
              <a:buNone/>
            </a:pPr>
            <a:r>
              <a:rPr lang="th-TH" sz="2800" b="1" i="1" dirty="0" smtClean="0">
                <a:solidFill>
                  <a:srgbClr val="0000FF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หมายเหตุ</a:t>
            </a:r>
            <a:r>
              <a:rPr lang="en-US" sz="2800" b="1" i="1" dirty="0" smtClean="0">
                <a:solidFill>
                  <a:srgbClr val="0000FF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 : </a:t>
            </a:r>
            <a:r>
              <a:rPr lang="th-TH" sz="2800" b="1" i="1" dirty="0" smtClean="0">
                <a:solidFill>
                  <a:srgbClr val="0000FF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เพิ่มรูปถ่ายเครื่องปรับอากาศประจำห้องประชุมให้ครบทุกห้องที่ขอการรับรอง</a:t>
            </a:r>
          </a:p>
        </p:txBody>
      </p:sp>
      <p:sp>
        <p:nvSpPr>
          <p:cNvPr id="21" name="Rectangle 20"/>
          <p:cNvSpPr/>
          <p:nvPr/>
        </p:nvSpPr>
        <p:spPr>
          <a:xfrm>
            <a:off x="8456954" y="4495513"/>
            <a:ext cx="3507692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th-TH" sz="5400" b="1" dirty="0" smtClean="0">
                <a:ln w="6600">
                  <a:solidFill>
                    <a:srgbClr val="FF0000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อุปกรณ์ปรับระดับ</a:t>
            </a:r>
            <a:br>
              <a:rPr lang="th-TH" sz="5400" b="1" dirty="0" smtClean="0">
                <a:ln w="6600">
                  <a:solidFill>
                    <a:srgbClr val="FF0000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</a:br>
            <a:r>
              <a:rPr lang="th-TH" sz="5400" b="1" dirty="0" smtClean="0">
                <a:ln w="6600">
                  <a:solidFill>
                    <a:srgbClr val="FF0000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อุณหภูมิ</a:t>
            </a:r>
            <a:endParaRPr lang="en-US" sz="5400" b="1" dirty="0">
              <a:ln w="6600">
                <a:solidFill>
                  <a:srgbClr val="FF0000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6743472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Exhaust Fan: ภาพ ภาพสต็อกและเวกเตอร์ | Shutterstock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/>
        </p:blipFill>
        <p:spPr bwMode="auto">
          <a:xfrm>
            <a:off x="777541" y="4157540"/>
            <a:ext cx="3714750" cy="24302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Content Placeholder 2"/>
          <p:cNvSpPr txBox="1">
            <a:spLocks/>
          </p:cNvSpPr>
          <p:nvPr/>
        </p:nvSpPr>
        <p:spPr>
          <a:xfrm>
            <a:off x="-2362748" y="5233070"/>
            <a:ext cx="7802177" cy="996858"/>
          </a:xfrm>
          <a:prstGeom prst="rect">
            <a:avLst/>
          </a:prstGeom>
        </p:spPr>
        <p:txBody>
          <a:bodyPr anchor="ctr">
            <a:no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 marL="0" indent="0">
              <a:buNone/>
            </a:pPr>
            <a:endParaRPr lang="en-US" sz="3600" b="1" kern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761514" y="26826"/>
            <a:ext cx="11430485" cy="823217"/>
          </a:xfrm>
        </p:spPr>
        <p:txBody>
          <a:bodyPr>
            <a:noAutofit/>
          </a:bodyPr>
          <a:lstStyle/>
          <a:p>
            <a:pPr algn="ctr"/>
            <a:r>
              <a:rPr lang="en-US" sz="4800" b="1" kern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dia New" panose="020B0304020202020204" pitchFamily="34" charset="-34"/>
                <a:cs typeface="Cordia New" panose="020B0304020202020204" pitchFamily="34" charset="-34"/>
              </a:rPr>
              <a:t>P11 </a:t>
            </a:r>
            <a:r>
              <a:rPr lang="th-TH" sz="4800" b="1" kern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dia New" panose="020B0304020202020204" pitchFamily="34" charset="-34"/>
                <a:cs typeface="Cordia New" panose="020B0304020202020204" pitchFamily="34" charset="-34"/>
              </a:rPr>
              <a:t>ระบบระบายอากาศ </a:t>
            </a:r>
            <a:r>
              <a:rPr lang="th-TH" sz="4800" b="1" kern="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dia New" panose="020B0304020202020204" pitchFamily="34" charset="-34"/>
                <a:cs typeface="Cordia New" panose="020B0304020202020204" pitchFamily="34" charset="-34"/>
              </a:rPr>
              <a:t>(ค่าน้ำหนัก </a:t>
            </a:r>
            <a:r>
              <a:rPr lang="en-US" sz="4800" b="1" kern="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dia New" panose="020B0304020202020204" pitchFamily="34" charset="-34"/>
                <a:cs typeface="Cordia New" panose="020B0304020202020204" pitchFamily="34" charset="-34"/>
              </a:rPr>
              <a:t>1</a:t>
            </a:r>
            <a:r>
              <a:rPr lang="th-TH" sz="4800" b="1" kern="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dia New" panose="020B0304020202020204" pitchFamily="34" charset="-34"/>
                <a:cs typeface="Cordia New" panose="020B0304020202020204" pitchFamily="34" charset="-34"/>
              </a:rPr>
              <a:t>)</a:t>
            </a:r>
            <a:endParaRPr lang="th-TH" sz="4800" b="1" kern="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rdia New" panose="020B0304020202020204" pitchFamily="34" charset="-34"/>
              <a:cs typeface="Cordia New" panose="020B0304020202020204" pitchFamily="34" charset="-34"/>
            </a:endParaRPr>
          </a:p>
        </p:txBody>
      </p:sp>
      <p:sp>
        <p:nvSpPr>
          <p:cNvPr id="10" name="Content Placeholder 9"/>
          <p:cNvSpPr>
            <a:spLocks noGrp="1"/>
          </p:cNvSpPr>
          <p:nvPr>
            <p:ph idx="1"/>
          </p:nvPr>
        </p:nvSpPr>
        <p:spPr>
          <a:xfrm>
            <a:off x="761514" y="1188876"/>
            <a:ext cx="11278085" cy="260667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th-TH" sz="2800" b="1" dirty="0">
                <a:solidFill>
                  <a:prstClr val="black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หมายถึง </a:t>
            </a:r>
            <a:r>
              <a:rPr lang="th-TH" sz="2800" b="1" dirty="0" smtClean="0">
                <a:solidFill>
                  <a:prstClr val="black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มีอุปกรณ์สำหรับการ</a:t>
            </a:r>
            <a:r>
              <a:rPr lang="th-TH" sz="2800" b="1" dirty="0">
                <a:solidFill>
                  <a:prstClr val="black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ระบายอากาศภายในห้อง</a:t>
            </a:r>
            <a:r>
              <a:rPr lang="th-TH" sz="2800" b="1" dirty="0" smtClean="0">
                <a:solidFill>
                  <a:prstClr val="black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ประชุม </a:t>
            </a:r>
            <a:r>
              <a:rPr lang="th-TH" sz="2800" b="1" dirty="0">
                <a:solidFill>
                  <a:prstClr val="black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ซึ่งประกอบด้วยรายการดังนี้</a:t>
            </a:r>
          </a:p>
          <a:p>
            <a:pPr>
              <a:lnSpc>
                <a:spcPct val="74000"/>
              </a:lnSpc>
            </a:pPr>
            <a:r>
              <a:rPr lang="th-TH" sz="2800" b="1" dirty="0">
                <a:solidFill>
                  <a:prstClr val="black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1. </a:t>
            </a:r>
            <a:r>
              <a:rPr lang="th-TH" sz="2800" b="1" dirty="0" smtClean="0">
                <a:solidFill>
                  <a:prstClr val="black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มีอุปกรณ์สำหรับการระบาย</a:t>
            </a:r>
            <a:r>
              <a:rPr lang="th-TH" sz="2800" b="1" dirty="0">
                <a:solidFill>
                  <a:prstClr val="black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อากาศที่อยู่ในสภาพพร้อมใช้งาน</a:t>
            </a:r>
          </a:p>
          <a:p>
            <a:pPr>
              <a:lnSpc>
                <a:spcPct val="74000"/>
              </a:lnSpc>
            </a:pPr>
            <a:r>
              <a:rPr lang="th-TH" sz="2800" b="1" dirty="0">
                <a:solidFill>
                  <a:prstClr val="black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2. การทำงาน</a:t>
            </a:r>
            <a:r>
              <a:rPr lang="th-TH" sz="2800" b="1" dirty="0" smtClean="0">
                <a:solidFill>
                  <a:prstClr val="black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ของระบบระบาย</a:t>
            </a:r>
            <a:r>
              <a:rPr lang="th-TH" sz="2800" b="1" dirty="0">
                <a:solidFill>
                  <a:prstClr val="black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อากาศไม่ส่งเสียงรบกวนการประชุม</a:t>
            </a:r>
          </a:p>
          <a:p>
            <a:pPr>
              <a:lnSpc>
                <a:spcPct val="74000"/>
              </a:lnSpc>
            </a:pPr>
            <a:r>
              <a:rPr lang="th-TH" sz="2800" b="1" dirty="0">
                <a:solidFill>
                  <a:prstClr val="black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3. มีเอกสารการตรวจสอบ หรือบำรุงรักษา</a:t>
            </a:r>
            <a:r>
              <a:rPr lang="th-TH" sz="2800" b="1" dirty="0" smtClean="0">
                <a:solidFill>
                  <a:prstClr val="black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ประจำปี </a:t>
            </a:r>
            <a:r>
              <a:rPr lang="th-TH" sz="2800" b="1" i="1" u="sng" dirty="0">
                <a:solidFill>
                  <a:srgbClr val="008000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(แนบเอกสารเพิ่มเติม)</a:t>
            </a:r>
          </a:p>
          <a:p>
            <a:pPr>
              <a:lnSpc>
                <a:spcPct val="74000"/>
              </a:lnSpc>
            </a:pPr>
            <a:endParaRPr lang="th-TH" sz="2800" b="1" dirty="0">
              <a:solidFill>
                <a:prstClr val="black"/>
              </a:solidFill>
              <a:latin typeface="Cordia New" panose="020B0304020202020204" pitchFamily="34" charset="-34"/>
              <a:cs typeface="Cordia New" panose="020B0304020202020204" pitchFamily="34" charset="-34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4591050" y="4161466"/>
            <a:ext cx="3657600" cy="2430270"/>
          </a:xfrm>
          <a:prstGeom prst="rect">
            <a:avLst/>
          </a:prstGeom>
          <a:noFill/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8382000" y="4157541"/>
            <a:ext cx="3657600" cy="2430270"/>
          </a:xfrm>
          <a:prstGeom prst="rect">
            <a:avLst/>
          </a:prstGeom>
          <a:noFill/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1811613" y="5768263"/>
            <a:ext cx="180850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th-TH" sz="5400" b="1" cap="none" spc="0" dirty="0" smtClean="0">
                <a:ln w="6600">
                  <a:solidFill>
                    <a:srgbClr val="FF0000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ตัวอย่าง</a:t>
            </a:r>
            <a:endParaRPr lang="en-US" sz="5400" b="1" cap="none" spc="0" dirty="0">
              <a:ln w="6600">
                <a:solidFill>
                  <a:srgbClr val="FF0000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5082115" y="4488960"/>
            <a:ext cx="2686954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th-TH" sz="5400" b="1" dirty="0" smtClean="0">
                <a:ln w="6600">
                  <a:solidFill>
                    <a:srgbClr val="FF0000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อุปกรณ์</a:t>
            </a:r>
          </a:p>
          <a:p>
            <a:pPr algn="ctr"/>
            <a:r>
              <a:rPr lang="th-TH" sz="5400" b="1" dirty="0" smtClean="0">
                <a:ln w="6600">
                  <a:solidFill>
                    <a:srgbClr val="FF0000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ระบายอากาศ</a:t>
            </a:r>
            <a:endParaRPr lang="en-US" sz="5400" b="1" dirty="0">
              <a:ln w="6600">
                <a:solidFill>
                  <a:srgbClr val="FF0000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  <p:sp>
        <p:nvSpPr>
          <p:cNvPr id="16" name="Content Placeholder 9"/>
          <p:cNvSpPr txBox="1">
            <a:spLocks/>
          </p:cNvSpPr>
          <p:nvPr/>
        </p:nvSpPr>
        <p:spPr>
          <a:xfrm>
            <a:off x="763473" y="3368991"/>
            <a:ext cx="9601200" cy="44072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84048" indent="-384048" algn="l" defTabSz="914400" rtl="0" eaLnBrk="1" latinLnBrk="0" hangingPunct="1">
              <a:lnSpc>
                <a:spcPct val="94000"/>
              </a:lnSpc>
              <a:spcBef>
                <a:spcPts val="10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20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9144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sz="20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3716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8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8288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sz="18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2860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7432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sz="16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32004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36576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sz="14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41148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15000"/>
              </a:lnSpc>
              <a:buFont typeface="Franklin Gothic Book" panose="020B0503020102020204" pitchFamily="34" charset="0"/>
              <a:buNone/>
            </a:pPr>
            <a:r>
              <a:rPr lang="th-TH" sz="2400" b="1" i="1" dirty="0" smtClean="0">
                <a:solidFill>
                  <a:srgbClr val="0000FF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หมายเหตุ</a:t>
            </a:r>
            <a:r>
              <a:rPr lang="en-US" sz="2400" b="1" i="1" dirty="0" smtClean="0">
                <a:solidFill>
                  <a:srgbClr val="0000FF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 : </a:t>
            </a:r>
            <a:r>
              <a:rPr lang="th-TH" sz="2400" b="1" i="1" dirty="0" smtClean="0">
                <a:solidFill>
                  <a:srgbClr val="0000FF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เพิ่มรูปถ่ายอุปกรณ์ระบายอากาศประจำห้องประชุมให้ครบทุกห้องที่ขอการรับรอง</a:t>
            </a:r>
          </a:p>
        </p:txBody>
      </p:sp>
      <p:sp>
        <p:nvSpPr>
          <p:cNvPr id="20" name="Rectangle 19"/>
          <p:cNvSpPr/>
          <p:nvPr/>
        </p:nvSpPr>
        <p:spPr>
          <a:xfrm>
            <a:off x="8867323" y="4475602"/>
            <a:ext cx="2686954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th-TH" sz="5400" b="1" dirty="0" smtClean="0">
                <a:ln w="6600">
                  <a:solidFill>
                    <a:srgbClr val="FF0000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อุปกรณ์</a:t>
            </a:r>
          </a:p>
          <a:p>
            <a:pPr algn="ctr"/>
            <a:r>
              <a:rPr lang="th-TH" sz="5400" b="1" dirty="0" smtClean="0">
                <a:ln w="6600">
                  <a:solidFill>
                    <a:srgbClr val="FF0000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ระบายอากาศ</a:t>
            </a:r>
            <a:endParaRPr lang="en-US" sz="5400" b="1" dirty="0">
              <a:ln w="6600">
                <a:solidFill>
                  <a:srgbClr val="FF0000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3789738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9"/>
          <p:cNvSpPr>
            <a:spLocks noGrp="1"/>
          </p:cNvSpPr>
          <p:nvPr>
            <p:ph idx="1"/>
          </p:nvPr>
        </p:nvSpPr>
        <p:spPr>
          <a:xfrm>
            <a:off x="761514" y="1044498"/>
            <a:ext cx="11278085" cy="2606676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th-TH" sz="2400" b="1" dirty="0">
                <a:solidFill>
                  <a:prstClr val="black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มีการติดตั้งระบบเตือนภัยและป้องกันอัคคีภัยภายในห้องประชุม ที่มีสภาพสมบูรณ์พร้อมใช้</a:t>
            </a:r>
            <a:r>
              <a:rPr lang="th-TH" sz="2400" b="1" dirty="0" smtClean="0">
                <a:solidFill>
                  <a:prstClr val="black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งาน </a:t>
            </a:r>
            <a:r>
              <a:rPr lang="th-TH" sz="2400" b="1" dirty="0">
                <a:solidFill>
                  <a:prstClr val="black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ซึ่งประกอบด้วยรายการดังนี้</a:t>
            </a:r>
            <a:r>
              <a:rPr lang="th-TH" sz="2400" b="1" dirty="0" smtClean="0">
                <a:solidFill>
                  <a:prstClr val="black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 </a:t>
            </a:r>
            <a:endParaRPr lang="en-US" sz="2400" b="1" dirty="0" smtClean="0">
              <a:solidFill>
                <a:prstClr val="black"/>
              </a:solidFill>
              <a:latin typeface="Cordia New" panose="020B0304020202020204" pitchFamily="34" charset="-34"/>
              <a:cs typeface="Cordia New" panose="020B0304020202020204" pitchFamily="34" charset="-34"/>
            </a:endParaRPr>
          </a:p>
          <a:p>
            <a:r>
              <a:rPr lang="th-TH" sz="2400" b="1" dirty="0">
                <a:solidFill>
                  <a:prstClr val="black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1. มีระบบตรวจจับควันหรือความร้อนในห้องประชุม </a:t>
            </a:r>
            <a:r>
              <a:rPr lang="th-TH" sz="2400" b="1" dirty="0" smtClean="0">
                <a:solidFill>
                  <a:prstClr val="black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(ตามกฎหมายกำหนด)</a:t>
            </a:r>
            <a:endParaRPr lang="th-TH" sz="2400" b="1" dirty="0">
              <a:solidFill>
                <a:prstClr val="black"/>
              </a:solidFill>
              <a:latin typeface="Cordia New" panose="020B0304020202020204" pitchFamily="34" charset="-34"/>
              <a:cs typeface="Cordia New" panose="020B0304020202020204" pitchFamily="34" charset="-34"/>
            </a:endParaRPr>
          </a:p>
          <a:p>
            <a:r>
              <a:rPr lang="th-TH" sz="2400" b="1" dirty="0">
                <a:solidFill>
                  <a:prstClr val="black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2. มีหัวฉีดน้ำอัตโนมัติในห้องประชุม </a:t>
            </a:r>
            <a:r>
              <a:rPr lang="th-TH" sz="2400" b="1" dirty="0" smtClean="0">
                <a:solidFill>
                  <a:prstClr val="black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(ตามกฎหมายกำหนด)</a:t>
            </a:r>
            <a:endParaRPr lang="th-TH" sz="2400" b="1" dirty="0">
              <a:solidFill>
                <a:prstClr val="black"/>
              </a:solidFill>
              <a:latin typeface="Cordia New" panose="020B0304020202020204" pitchFamily="34" charset="-34"/>
              <a:cs typeface="Cordia New" panose="020B0304020202020204" pitchFamily="34" charset="-34"/>
            </a:endParaRPr>
          </a:p>
          <a:p>
            <a:r>
              <a:rPr lang="th-TH" sz="2400" b="1" dirty="0">
                <a:solidFill>
                  <a:prstClr val="black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3. มีปุ่มเปิดสัญญาณเตือนภัยที่เห็นชัดเจน </a:t>
            </a:r>
          </a:p>
          <a:p>
            <a:r>
              <a:rPr lang="th-TH" sz="2400" b="1" dirty="0">
                <a:solidFill>
                  <a:prstClr val="black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4. </a:t>
            </a:r>
            <a:r>
              <a:rPr lang="th-TH" sz="2400" b="1" dirty="0" smtClean="0">
                <a:solidFill>
                  <a:prstClr val="black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มีถังดับเพลิง หรือสายฉีดน้ำดับเพลิงอยู่</a:t>
            </a:r>
            <a:r>
              <a:rPr lang="th-TH" sz="2400" b="1" dirty="0">
                <a:solidFill>
                  <a:prstClr val="black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ในบริเวณที่สะดวกต่อการใช้งาน</a:t>
            </a:r>
          </a:p>
          <a:p>
            <a:r>
              <a:rPr lang="th-TH" sz="2400" b="1" dirty="0">
                <a:solidFill>
                  <a:prstClr val="black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5. มีเอกสารการตรวจสอบ หรือ</a:t>
            </a:r>
            <a:r>
              <a:rPr lang="th-TH" sz="2400" b="1" dirty="0" smtClean="0">
                <a:solidFill>
                  <a:prstClr val="black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บำรุงรักษา </a:t>
            </a:r>
            <a:r>
              <a:rPr lang="en-US" sz="2400" b="1" dirty="0" smtClean="0">
                <a:solidFill>
                  <a:prstClr val="black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6 </a:t>
            </a:r>
            <a:r>
              <a:rPr lang="th-TH" sz="2400" b="1" dirty="0" smtClean="0">
                <a:solidFill>
                  <a:prstClr val="black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เดือนต่อครั้ง </a:t>
            </a:r>
            <a:r>
              <a:rPr lang="th-TH" sz="2400" b="1" i="1" u="sng" dirty="0">
                <a:solidFill>
                  <a:srgbClr val="008000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(แนบเอกสารเพิ่มเติม)</a:t>
            </a:r>
          </a:p>
          <a:p>
            <a:endParaRPr lang="th-TH" sz="2400" b="1" dirty="0">
              <a:solidFill>
                <a:prstClr val="black"/>
              </a:solidFill>
              <a:latin typeface="Cordia New" panose="020B0304020202020204" pitchFamily="34" charset="-34"/>
              <a:cs typeface="Cordia New" panose="020B0304020202020204" pitchFamily="34" charset="-34"/>
            </a:endParaRPr>
          </a:p>
        </p:txBody>
      </p:sp>
      <p:pic>
        <p:nvPicPr>
          <p:cNvPr id="7170" name="Picture 2" descr="ระบบดับเพลิงแบบ Sprinkler | Comadvanc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597003" y="1582057"/>
            <a:ext cx="3442596" cy="23895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8551" y="4157542"/>
            <a:ext cx="3594997" cy="2430270"/>
          </a:xfrm>
          <a:prstGeom prst="rect">
            <a:avLst/>
          </a:prstGeom>
        </p:spPr>
      </p:pic>
      <p:sp>
        <p:nvSpPr>
          <p:cNvPr id="8" name="Content Placeholder 2"/>
          <p:cNvSpPr txBox="1">
            <a:spLocks/>
          </p:cNvSpPr>
          <p:nvPr/>
        </p:nvSpPr>
        <p:spPr>
          <a:xfrm>
            <a:off x="-2362748" y="5233070"/>
            <a:ext cx="7802177" cy="996858"/>
          </a:xfrm>
          <a:prstGeom prst="rect">
            <a:avLst/>
          </a:prstGeom>
        </p:spPr>
        <p:txBody>
          <a:bodyPr anchor="ctr">
            <a:no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 marL="0" indent="0">
              <a:buNone/>
            </a:pPr>
            <a:endParaRPr lang="en-US" sz="3600" b="1" kern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761514" y="26826"/>
            <a:ext cx="11430485" cy="823217"/>
          </a:xfrm>
        </p:spPr>
        <p:txBody>
          <a:bodyPr>
            <a:noAutofit/>
          </a:bodyPr>
          <a:lstStyle/>
          <a:p>
            <a:pPr algn="ctr"/>
            <a:r>
              <a:rPr lang="en-US" sz="4800" b="1" kern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dia New" panose="020B0304020202020204" pitchFamily="34" charset="-34"/>
                <a:cs typeface="Cordia New" panose="020B0304020202020204" pitchFamily="34" charset="-34"/>
              </a:rPr>
              <a:t>P1</a:t>
            </a:r>
            <a:r>
              <a:rPr lang="en-US" sz="4800" b="1" kern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dia New" panose="020B0304020202020204" pitchFamily="34" charset="-34"/>
                <a:cs typeface="Cordia New" panose="020B0304020202020204" pitchFamily="34" charset="-34"/>
              </a:rPr>
              <a:t>2</a:t>
            </a:r>
            <a:r>
              <a:rPr lang="en-US" sz="4800" b="1" kern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dia New" panose="020B0304020202020204" pitchFamily="34" charset="-34"/>
                <a:cs typeface="Cordia New" panose="020B0304020202020204" pitchFamily="34" charset="-34"/>
              </a:rPr>
              <a:t> </a:t>
            </a:r>
            <a:r>
              <a:rPr lang="th-TH" sz="4800" b="1" kern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dia New" panose="020B0304020202020204" pitchFamily="34" charset="-34"/>
                <a:cs typeface="Cordia New" panose="020B0304020202020204" pitchFamily="34" charset="-34"/>
              </a:rPr>
              <a:t>ระบบป้องกันอัคคีภัยในห้องประชุม </a:t>
            </a:r>
            <a:r>
              <a:rPr lang="th-TH" sz="4800" b="1" kern="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dia New" panose="020B0304020202020204" pitchFamily="34" charset="-34"/>
                <a:cs typeface="Cordia New" panose="020B0304020202020204" pitchFamily="34" charset="-34"/>
              </a:rPr>
              <a:t>(</a:t>
            </a:r>
            <a:r>
              <a:rPr lang="th-TH" sz="4800" b="1" kern="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dia New" panose="020B0304020202020204" pitchFamily="34" charset="-34"/>
                <a:cs typeface="Cordia New" panose="020B0304020202020204" pitchFamily="34" charset="-34"/>
              </a:rPr>
              <a:t>ค่าน้ำหนัก </a:t>
            </a:r>
            <a:r>
              <a:rPr lang="en-US" sz="4800" b="1" kern="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dia New" panose="020B0304020202020204" pitchFamily="34" charset="-34"/>
                <a:cs typeface="Cordia New" panose="020B0304020202020204" pitchFamily="34" charset="-34"/>
              </a:rPr>
              <a:t>2</a:t>
            </a:r>
            <a:r>
              <a:rPr lang="th-TH" sz="4800" b="1" kern="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dia New" panose="020B0304020202020204" pitchFamily="34" charset="-34"/>
                <a:cs typeface="Cordia New" panose="020B0304020202020204" pitchFamily="34" charset="-34"/>
              </a:rPr>
              <a:t>)</a:t>
            </a:r>
            <a:endParaRPr lang="th-TH" sz="4800" b="1" kern="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rdia New" panose="020B0304020202020204" pitchFamily="34" charset="-34"/>
              <a:cs typeface="Cordia New" panose="020B0304020202020204" pitchFamily="34" charset="-34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8382000" y="4157541"/>
            <a:ext cx="3657600" cy="2430270"/>
          </a:xfrm>
          <a:prstGeom prst="rect">
            <a:avLst/>
          </a:prstGeom>
          <a:noFill/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1877249" y="5781621"/>
            <a:ext cx="180850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th-TH" sz="5400" b="1" cap="none" spc="0" dirty="0" smtClean="0">
                <a:ln w="6600">
                  <a:solidFill>
                    <a:srgbClr val="FF0000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ตัวอย่าง</a:t>
            </a:r>
            <a:endParaRPr lang="en-US" sz="5400" b="1" cap="none" spc="0" dirty="0">
              <a:ln w="6600">
                <a:solidFill>
                  <a:srgbClr val="FF0000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34431" y="4157541"/>
            <a:ext cx="3609683" cy="2430270"/>
          </a:xfrm>
          <a:prstGeom prst="rect">
            <a:avLst/>
          </a:prstGeom>
        </p:spPr>
      </p:pic>
      <p:sp>
        <p:nvSpPr>
          <p:cNvPr id="21" name="Rectangle 20"/>
          <p:cNvSpPr/>
          <p:nvPr/>
        </p:nvSpPr>
        <p:spPr>
          <a:xfrm>
            <a:off x="5600295" y="5768263"/>
            <a:ext cx="180850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th-TH" sz="5400" b="1" cap="none" spc="0" dirty="0" smtClean="0">
                <a:ln w="6600">
                  <a:solidFill>
                    <a:srgbClr val="FF0000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ตัวอย่าง</a:t>
            </a:r>
            <a:endParaRPr lang="en-US" sz="5400" b="1" cap="none" spc="0" dirty="0">
              <a:ln w="6600">
                <a:solidFill>
                  <a:srgbClr val="FF0000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9326838" y="3048316"/>
            <a:ext cx="180850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th-TH" sz="5400" b="1" cap="none" spc="0" dirty="0" smtClean="0">
                <a:ln w="6600">
                  <a:solidFill>
                    <a:srgbClr val="FF0000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ตัวอย่าง</a:t>
            </a:r>
            <a:endParaRPr lang="en-US" sz="5400" b="1" cap="none" spc="0" dirty="0">
              <a:ln w="6600">
                <a:solidFill>
                  <a:srgbClr val="FF0000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8404863" y="4593986"/>
            <a:ext cx="3611886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th-TH" sz="4800" b="1" dirty="0" smtClean="0">
                <a:ln w="6600">
                  <a:solidFill>
                    <a:srgbClr val="FF0000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ระบบป้องกันอัคคีภัย</a:t>
            </a:r>
          </a:p>
          <a:p>
            <a:pPr algn="ctr"/>
            <a:r>
              <a:rPr lang="th-TH" sz="4800" b="1" dirty="0" smtClean="0">
                <a:ln w="6600">
                  <a:solidFill>
                    <a:srgbClr val="FF0000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ในห้องประชุม</a:t>
            </a:r>
            <a:endParaRPr lang="en-US" sz="4800" b="1" dirty="0">
              <a:ln w="6600">
                <a:solidFill>
                  <a:srgbClr val="FF0000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5390364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2"/>
          <p:cNvSpPr txBox="1">
            <a:spLocks/>
          </p:cNvSpPr>
          <p:nvPr/>
        </p:nvSpPr>
        <p:spPr>
          <a:xfrm>
            <a:off x="-2362748" y="5233070"/>
            <a:ext cx="7802177" cy="996858"/>
          </a:xfrm>
          <a:prstGeom prst="rect">
            <a:avLst/>
          </a:prstGeom>
        </p:spPr>
        <p:txBody>
          <a:bodyPr anchor="ctr">
            <a:no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 marL="0" indent="0">
              <a:buNone/>
            </a:pPr>
            <a:endParaRPr lang="en-US" sz="3600" b="1" kern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761514" y="26826"/>
            <a:ext cx="11430485" cy="823217"/>
          </a:xfrm>
        </p:spPr>
        <p:txBody>
          <a:bodyPr>
            <a:noAutofit/>
          </a:bodyPr>
          <a:lstStyle/>
          <a:p>
            <a:pPr algn="ctr"/>
            <a:r>
              <a:rPr lang="en-US" sz="4800" b="1" kern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dia New" panose="020B0304020202020204" pitchFamily="34" charset="-34"/>
                <a:cs typeface="Cordia New" panose="020B0304020202020204" pitchFamily="34" charset="-34"/>
              </a:rPr>
              <a:t>P1</a:t>
            </a:r>
            <a:r>
              <a:rPr lang="en-US" sz="4800" b="1" kern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dia New" panose="020B0304020202020204" pitchFamily="34" charset="-34"/>
                <a:cs typeface="Cordia New" panose="020B0304020202020204" pitchFamily="34" charset="-34"/>
              </a:rPr>
              <a:t>2</a:t>
            </a:r>
            <a:r>
              <a:rPr lang="en-US" sz="4800" b="1" kern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dia New" panose="020B0304020202020204" pitchFamily="34" charset="-34"/>
                <a:cs typeface="Cordia New" panose="020B0304020202020204" pitchFamily="34" charset="-34"/>
              </a:rPr>
              <a:t> </a:t>
            </a:r>
            <a:r>
              <a:rPr lang="th-TH" sz="4800" b="1" kern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dia New" panose="020B0304020202020204" pitchFamily="34" charset="-34"/>
                <a:cs typeface="Cordia New" panose="020B0304020202020204" pitchFamily="34" charset="-34"/>
              </a:rPr>
              <a:t>ระบบป้องกันอัคคีภัยในห้องประชุม </a:t>
            </a:r>
            <a:r>
              <a:rPr lang="th-TH" sz="4800" b="1" kern="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dia New" panose="020B0304020202020204" pitchFamily="34" charset="-34"/>
                <a:cs typeface="Cordia New" panose="020B0304020202020204" pitchFamily="34" charset="-34"/>
              </a:rPr>
              <a:t>(</a:t>
            </a:r>
            <a:r>
              <a:rPr lang="th-TH" sz="4800" b="1" kern="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dia New" panose="020B0304020202020204" pitchFamily="34" charset="-34"/>
                <a:cs typeface="Cordia New" panose="020B0304020202020204" pitchFamily="34" charset="-34"/>
              </a:rPr>
              <a:t>ค่าน้ำหนัก </a:t>
            </a:r>
            <a:r>
              <a:rPr lang="en-US" sz="4800" b="1" kern="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dia New" panose="020B0304020202020204" pitchFamily="34" charset="-34"/>
                <a:cs typeface="Cordia New" panose="020B0304020202020204" pitchFamily="34" charset="-34"/>
              </a:rPr>
              <a:t>2</a:t>
            </a:r>
            <a:r>
              <a:rPr lang="th-TH" sz="4800" b="1" kern="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dia New" panose="020B0304020202020204" pitchFamily="34" charset="-34"/>
                <a:cs typeface="Cordia New" panose="020B0304020202020204" pitchFamily="34" charset="-34"/>
              </a:rPr>
              <a:t>)</a:t>
            </a:r>
            <a:endParaRPr lang="th-TH" sz="4800" b="1" kern="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rdia New" panose="020B0304020202020204" pitchFamily="34" charset="-34"/>
              <a:cs typeface="Cordia New" panose="020B0304020202020204" pitchFamily="34" charset="-34"/>
            </a:endParaRPr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86557253"/>
              </p:ext>
            </p:extLst>
          </p:nvPr>
        </p:nvGraphicFramePr>
        <p:xfrm>
          <a:off x="997591" y="850043"/>
          <a:ext cx="10889609" cy="528475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750906"/>
                <a:gridCol w="1420588"/>
                <a:gridCol w="1399333"/>
                <a:gridCol w="1491176"/>
                <a:gridCol w="1400336"/>
                <a:gridCol w="1427270"/>
              </a:tblGrid>
              <a:tr h="813576">
                <a:tc>
                  <a:txBody>
                    <a:bodyPr/>
                    <a:lstStyle/>
                    <a:p>
                      <a:pPr algn="ctr"/>
                      <a:r>
                        <a:rPr lang="th-TH" sz="2400" dirty="0" smtClean="0">
                          <a:latin typeface="Cordia New" panose="020B0304020202020204" pitchFamily="34" charset="-34"/>
                          <a:cs typeface="Cordia New" panose="020B0304020202020204" pitchFamily="34" charset="-34"/>
                        </a:rPr>
                        <a:t>รายการ</a:t>
                      </a:r>
                      <a:endParaRPr lang="en-US" sz="2400" dirty="0">
                        <a:latin typeface="Cordia New" panose="020B0304020202020204" pitchFamily="34" charset="-34"/>
                        <a:cs typeface="Cordia New" panose="020B0304020202020204" pitchFamily="34" charset="-34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400" dirty="0" smtClean="0">
                          <a:latin typeface="Cordia New" panose="020B0304020202020204" pitchFamily="34" charset="-34"/>
                          <a:cs typeface="Cordia New" panose="020B0304020202020204" pitchFamily="34" charset="-34"/>
                        </a:rPr>
                        <a:t>ห้องตัวอย่าง</a:t>
                      </a:r>
                      <a:endParaRPr lang="en-US" sz="2400" dirty="0">
                        <a:latin typeface="Cordia New" panose="020B0304020202020204" pitchFamily="34" charset="-34"/>
                        <a:cs typeface="Cordia New" panose="020B0304020202020204" pitchFamily="34" charset="-34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2400" dirty="0" smtClean="0">
                          <a:latin typeface="Cordia New" panose="020B0304020202020204" pitchFamily="34" charset="-34"/>
                          <a:cs typeface="Cordia New" panose="020B0304020202020204" pitchFamily="34" charset="-34"/>
                        </a:rPr>
                        <a:t>ห้องประชุม</a:t>
                      </a:r>
                      <a:r>
                        <a:rPr lang="th-TH" sz="2400" baseline="0" dirty="0" smtClean="0">
                          <a:latin typeface="Cordia New" panose="020B0304020202020204" pitchFamily="34" charset="-34"/>
                          <a:cs typeface="Cordia New" panose="020B0304020202020204" pitchFamily="34" charset="-34"/>
                        </a:rPr>
                        <a:t> </a:t>
                      </a:r>
                      <a:r>
                        <a:rPr lang="en-US" sz="2400" baseline="0" dirty="0" smtClean="0">
                          <a:latin typeface="Cordia New" panose="020B0304020202020204" pitchFamily="34" charset="-34"/>
                          <a:cs typeface="Cordia New" panose="020B0304020202020204" pitchFamily="34" charset="-34"/>
                        </a:rPr>
                        <a:t>1</a:t>
                      </a:r>
                      <a:endParaRPr lang="en-US" sz="2400" dirty="0" smtClean="0">
                        <a:latin typeface="Cordia New" panose="020B0304020202020204" pitchFamily="34" charset="-34"/>
                        <a:cs typeface="Cordia New" panose="020B0304020202020204" pitchFamily="34" charset="-34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400" dirty="0" smtClean="0">
                          <a:latin typeface="Cordia New" panose="020B0304020202020204" pitchFamily="34" charset="-34"/>
                          <a:cs typeface="Cordia New" panose="020B0304020202020204" pitchFamily="34" charset="-34"/>
                        </a:rPr>
                        <a:t>ห้องประชุม</a:t>
                      </a:r>
                      <a:r>
                        <a:rPr lang="th-TH" sz="2400" baseline="0" dirty="0" smtClean="0">
                          <a:latin typeface="Cordia New" panose="020B0304020202020204" pitchFamily="34" charset="-34"/>
                          <a:cs typeface="Cordia New" panose="020B0304020202020204" pitchFamily="34" charset="-34"/>
                        </a:rPr>
                        <a:t> </a:t>
                      </a:r>
                      <a:r>
                        <a:rPr lang="en-US" sz="2400" baseline="0" dirty="0" smtClean="0">
                          <a:latin typeface="Cordia New" panose="020B0304020202020204" pitchFamily="34" charset="-34"/>
                          <a:cs typeface="Cordia New" panose="020B0304020202020204" pitchFamily="34" charset="-34"/>
                        </a:rPr>
                        <a:t>2</a:t>
                      </a:r>
                      <a:endParaRPr lang="en-US" sz="2400" dirty="0">
                        <a:latin typeface="Cordia New" panose="020B0304020202020204" pitchFamily="34" charset="-34"/>
                        <a:cs typeface="Cordia New" panose="020B0304020202020204" pitchFamily="34" charset="-34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400" dirty="0" smtClean="0">
                          <a:latin typeface="Cordia New" panose="020B0304020202020204" pitchFamily="34" charset="-34"/>
                          <a:cs typeface="Cordia New" panose="020B0304020202020204" pitchFamily="34" charset="-34"/>
                        </a:rPr>
                        <a:t>ห้องประชุม</a:t>
                      </a:r>
                      <a:r>
                        <a:rPr lang="th-TH" sz="2400" baseline="0" dirty="0" smtClean="0">
                          <a:latin typeface="Cordia New" panose="020B0304020202020204" pitchFamily="34" charset="-34"/>
                          <a:cs typeface="Cordia New" panose="020B0304020202020204" pitchFamily="34" charset="-34"/>
                        </a:rPr>
                        <a:t> </a:t>
                      </a:r>
                      <a:r>
                        <a:rPr lang="en-US" sz="2400" baseline="0" dirty="0" smtClean="0">
                          <a:latin typeface="Cordia New" panose="020B0304020202020204" pitchFamily="34" charset="-34"/>
                          <a:cs typeface="Cordia New" panose="020B0304020202020204" pitchFamily="34" charset="-34"/>
                        </a:rPr>
                        <a:t>3</a:t>
                      </a:r>
                      <a:endParaRPr lang="en-US" sz="2400" dirty="0">
                        <a:latin typeface="Cordia New" panose="020B0304020202020204" pitchFamily="34" charset="-34"/>
                        <a:cs typeface="Cordia New" panose="020B0304020202020204" pitchFamily="34" charset="-34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400" dirty="0" smtClean="0">
                          <a:latin typeface="Cordia New" panose="020B0304020202020204" pitchFamily="34" charset="-34"/>
                          <a:cs typeface="Cordia New" panose="020B0304020202020204" pitchFamily="34" charset="-34"/>
                        </a:rPr>
                        <a:t>ห้องประชุม</a:t>
                      </a:r>
                      <a:r>
                        <a:rPr lang="th-TH" sz="2400" baseline="0" dirty="0" smtClean="0">
                          <a:latin typeface="Cordia New" panose="020B0304020202020204" pitchFamily="34" charset="-34"/>
                          <a:cs typeface="Cordia New" panose="020B0304020202020204" pitchFamily="34" charset="-34"/>
                        </a:rPr>
                        <a:t> </a:t>
                      </a:r>
                      <a:r>
                        <a:rPr lang="en-US" sz="2400" baseline="0" dirty="0" smtClean="0">
                          <a:latin typeface="Cordia New" panose="020B0304020202020204" pitchFamily="34" charset="-34"/>
                          <a:cs typeface="Cordia New" panose="020B0304020202020204" pitchFamily="34" charset="-34"/>
                        </a:rPr>
                        <a:t>4</a:t>
                      </a:r>
                      <a:endParaRPr lang="en-US" sz="2400" dirty="0">
                        <a:latin typeface="Cordia New" panose="020B0304020202020204" pitchFamily="34" charset="-34"/>
                        <a:cs typeface="Cordia New" panose="020B0304020202020204" pitchFamily="34" charset="-34"/>
                      </a:endParaRPr>
                    </a:p>
                  </a:txBody>
                  <a:tcPr anchor="ctr"/>
                </a:tc>
              </a:tr>
              <a:tr h="813576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2400" b="1" dirty="0" smtClean="0">
                          <a:solidFill>
                            <a:prstClr val="black"/>
                          </a:solidFill>
                          <a:latin typeface="Cordia New" panose="020B0304020202020204" pitchFamily="34" charset="-34"/>
                          <a:cs typeface="Cordia New" panose="020B0304020202020204" pitchFamily="34" charset="-34"/>
                        </a:rPr>
                        <a:t>มีระบบตรวจจับควันหรือความร้อนในห้องประชุม </a:t>
                      </a:r>
                      <a:r>
                        <a:rPr lang="th-TH" sz="2400" b="1" dirty="0" smtClean="0">
                          <a:solidFill>
                            <a:srgbClr val="FF0000"/>
                          </a:solidFill>
                          <a:latin typeface="Cordia New" panose="020B0304020202020204" pitchFamily="34" charset="-34"/>
                          <a:cs typeface="Cordia New" panose="020B0304020202020204" pitchFamily="34" charset="-34"/>
                        </a:rPr>
                        <a:t>(ตามกฎหมายกำหนด)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400" dirty="0" smtClean="0">
                          <a:latin typeface="Cordia New" panose="020B0304020202020204" pitchFamily="34" charset="-34"/>
                          <a:cs typeface="Cordia New" panose="020B0304020202020204" pitchFamily="34" charset="-34"/>
                        </a:rPr>
                        <a:t>มี</a:t>
                      </a:r>
                      <a:endParaRPr lang="en-US" sz="2400" dirty="0" smtClean="0">
                        <a:latin typeface="Cordia New" panose="020B0304020202020204" pitchFamily="34" charset="-34"/>
                        <a:cs typeface="Cordia New" panose="020B0304020202020204" pitchFamily="34" charset="-34"/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latin typeface="Cordia New" panose="020B0304020202020204" pitchFamily="34" charset="-34"/>
                        <a:cs typeface="Cordia New" panose="020B0304020202020204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813576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2400" b="1" dirty="0" smtClean="0">
                          <a:solidFill>
                            <a:prstClr val="black"/>
                          </a:solidFill>
                          <a:latin typeface="Cordia New" panose="020B0304020202020204" pitchFamily="34" charset="-34"/>
                          <a:cs typeface="Cordia New" panose="020B0304020202020204" pitchFamily="34" charset="-34"/>
                        </a:rPr>
                        <a:t>มีหัวฉีดน้ำอัตโนมัติในห้องประชุม </a:t>
                      </a:r>
                      <a:r>
                        <a:rPr lang="th-TH" sz="2400" b="1" dirty="0" smtClean="0">
                          <a:solidFill>
                            <a:srgbClr val="FF0000"/>
                          </a:solidFill>
                          <a:latin typeface="Cordia New" panose="020B0304020202020204" pitchFamily="34" charset="-34"/>
                          <a:cs typeface="Cordia New" panose="020B0304020202020204" pitchFamily="34" charset="-34"/>
                        </a:rPr>
                        <a:t/>
                      </a:r>
                      <a:br>
                        <a:rPr lang="th-TH" sz="2400" b="1" dirty="0" smtClean="0">
                          <a:solidFill>
                            <a:srgbClr val="FF0000"/>
                          </a:solidFill>
                          <a:latin typeface="Cordia New" panose="020B0304020202020204" pitchFamily="34" charset="-34"/>
                          <a:cs typeface="Cordia New" panose="020B0304020202020204" pitchFamily="34" charset="-34"/>
                        </a:rPr>
                      </a:br>
                      <a:r>
                        <a:rPr lang="th-TH" sz="2400" b="1" dirty="0" smtClean="0">
                          <a:solidFill>
                            <a:srgbClr val="FF0000"/>
                          </a:solidFill>
                          <a:latin typeface="Cordia New" panose="020B0304020202020204" pitchFamily="34" charset="-34"/>
                          <a:cs typeface="Cordia New" panose="020B0304020202020204" pitchFamily="34" charset="-34"/>
                        </a:rPr>
                        <a:t>(ตามกฎหมายกำหนด)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400" dirty="0" smtClean="0">
                          <a:latin typeface="Cordia New" panose="020B0304020202020204" pitchFamily="34" charset="-34"/>
                          <a:cs typeface="Cordia New" panose="020B0304020202020204" pitchFamily="34" charset="-34"/>
                        </a:rPr>
                        <a:t>ไม่มี</a:t>
                      </a:r>
                      <a:br>
                        <a:rPr lang="th-TH" sz="2400" dirty="0" smtClean="0">
                          <a:latin typeface="Cordia New" panose="020B0304020202020204" pitchFamily="34" charset="-34"/>
                          <a:cs typeface="Cordia New" panose="020B0304020202020204" pitchFamily="34" charset="-34"/>
                        </a:rPr>
                      </a:br>
                      <a:r>
                        <a:rPr lang="th-TH" sz="2400" dirty="0" smtClean="0">
                          <a:latin typeface="Cordia New" panose="020B0304020202020204" pitchFamily="34" charset="-34"/>
                          <a:cs typeface="Cordia New" panose="020B0304020202020204" pitchFamily="34" charset="-34"/>
                        </a:rPr>
                        <a:t>(ยกเว้นตามเอกสารแนบ)</a:t>
                      </a:r>
                      <a:r>
                        <a:rPr lang="th-TH" sz="2400" baseline="0" dirty="0" smtClean="0">
                          <a:latin typeface="Cordia New" panose="020B0304020202020204" pitchFamily="34" charset="-34"/>
                          <a:cs typeface="Cordia New" panose="020B0304020202020204" pitchFamily="34" charset="-34"/>
                        </a:rPr>
                        <a:t> </a:t>
                      </a: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latin typeface="Cordia New" panose="020B0304020202020204" pitchFamily="34" charset="-34"/>
                        <a:cs typeface="Cordia New" panose="020B0304020202020204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813576">
                <a:tc>
                  <a:txBody>
                    <a:bodyPr/>
                    <a:lstStyle/>
                    <a:p>
                      <a:r>
                        <a:rPr lang="th-TH" sz="2400" b="1" dirty="0" smtClean="0">
                          <a:solidFill>
                            <a:prstClr val="black"/>
                          </a:solidFill>
                          <a:latin typeface="Cordia New" panose="020B0304020202020204" pitchFamily="34" charset="-34"/>
                          <a:cs typeface="Cordia New" panose="020B0304020202020204" pitchFamily="34" charset="-34"/>
                        </a:rPr>
                        <a:t>มีปุ่มเปิดสัญญาณเตือนภัยที่เห็นชัดเจน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400" dirty="0" smtClean="0">
                          <a:latin typeface="Cordia New" panose="020B0304020202020204" pitchFamily="34" charset="-34"/>
                          <a:cs typeface="Cordia New" panose="020B0304020202020204" pitchFamily="34" charset="-34"/>
                        </a:rPr>
                        <a:t>มี</a:t>
                      </a:r>
                      <a:endParaRPr lang="en-US" sz="2400" dirty="0" smtClean="0">
                        <a:latin typeface="Cordia New" panose="020B0304020202020204" pitchFamily="34" charset="-34"/>
                        <a:cs typeface="Cordia New" panose="020B0304020202020204" pitchFamily="34" charset="-34"/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latin typeface="Cordia New" panose="020B0304020202020204" pitchFamily="34" charset="-34"/>
                        <a:cs typeface="Cordia New" panose="020B0304020202020204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813576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2400" b="1" dirty="0" smtClean="0">
                          <a:solidFill>
                            <a:prstClr val="black"/>
                          </a:solidFill>
                          <a:latin typeface="Cordia New" panose="020B0304020202020204" pitchFamily="34" charset="-34"/>
                          <a:cs typeface="Cordia New" panose="020B0304020202020204" pitchFamily="34" charset="-34"/>
                        </a:rPr>
                        <a:t>มีถังดับเพลิง หรือสายฉีดน้ำดับเพลิงอยู่ในบริเวณที่สะดวกต่อการใช้งาน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400" dirty="0" smtClean="0">
                          <a:latin typeface="Cordia New" panose="020B0304020202020204" pitchFamily="34" charset="-34"/>
                          <a:cs typeface="Cordia New" panose="020B0304020202020204" pitchFamily="34" charset="-34"/>
                        </a:rPr>
                        <a:t>มี</a:t>
                      </a:r>
                      <a:endParaRPr lang="en-US" sz="2400" dirty="0" smtClean="0">
                        <a:latin typeface="Cordia New" panose="020B0304020202020204" pitchFamily="34" charset="-34"/>
                        <a:cs typeface="Cordia New" panose="020B0304020202020204" pitchFamily="34" charset="-34"/>
                      </a:endParaRP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latin typeface="Cordia New" panose="020B0304020202020204" pitchFamily="34" charset="-34"/>
                        <a:cs typeface="Cordia New" panose="020B0304020202020204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813576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2400" b="1" dirty="0" smtClean="0">
                          <a:solidFill>
                            <a:prstClr val="black"/>
                          </a:solidFill>
                          <a:latin typeface="Cordia New" panose="020B0304020202020204" pitchFamily="34" charset="-34"/>
                          <a:cs typeface="Cordia New" panose="020B0304020202020204" pitchFamily="34" charset="-34"/>
                        </a:rPr>
                        <a:t>มีเอกสารการตรวจสอบ หรือบำรุงรักษา </a:t>
                      </a:r>
                      <a:r>
                        <a:rPr lang="en-US" sz="2400" b="1" dirty="0" smtClean="0">
                          <a:solidFill>
                            <a:prstClr val="black"/>
                          </a:solidFill>
                          <a:latin typeface="Cordia New" panose="020B0304020202020204" pitchFamily="34" charset="-34"/>
                          <a:cs typeface="Cordia New" panose="020B0304020202020204" pitchFamily="34" charset="-34"/>
                        </a:rPr>
                        <a:t>6 </a:t>
                      </a:r>
                      <a:r>
                        <a:rPr lang="th-TH" sz="2400" b="1" dirty="0" smtClean="0">
                          <a:solidFill>
                            <a:prstClr val="black"/>
                          </a:solidFill>
                          <a:latin typeface="Cordia New" panose="020B0304020202020204" pitchFamily="34" charset="-34"/>
                          <a:cs typeface="Cordia New" panose="020B0304020202020204" pitchFamily="34" charset="-34"/>
                        </a:rPr>
                        <a:t>เดือนต่อครั้ง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400" dirty="0" smtClean="0">
                          <a:latin typeface="Cordia New" panose="020B0304020202020204" pitchFamily="34" charset="-34"/>
                          <a:cs typeface="Cordia New" panose="020B0304020202020204" pitchFamily="34" charset="-34"/>
                        </a:rPr>
                        <a:t>มี</a:t>
                      </a:r>
                      <a:endParaRPr lang="en-US" sz="2400" dirty="0" smtClean="0">
                        <a:latin typeface="Cordia New" panose="020B0304020202020204" pitchFamily="34" charset="-34"/>
                        <a:cs typeface="Cordia New" panose="020B0304020202020204" pitchFamily="34" charset="-34"/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latin typeface="Cordia New" panose="020B0304020202020204" pitchFamily="34" charset="-34"/>
                        <a:cs typeface="Cordia New" panose="020B0304020202020204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20" name="Content Placeholder 9"/>
          <p:cNvSpPr txBox="1">
            <a:spLocks/>
          </p:cNvSpPr>
          <p:nvPr/>
        </p:nvSpPr>
        <p:spPr>
          <a:xfrm>
            <a:off x="929403" y="6220587"/>
            <a:ext cx="9601200" cy="440722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20000"/>
          </a:bodyPr>
          <a:lstStyle>
            <a:lvl1pPr marL="384048" indent="-384048" algn="l" defTabSz="914400" rtl="0" eaLnBrk="1" latinLnBrk="0" hangingPunct="1">
              <a:lnSpc>
                <a:spcPct val="94000"/>
              </a:lnSpc>
              <a:spcBef>
                <a:spcPts val="10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20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9144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sz="20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3716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8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8288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sz="18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2860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7432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sz="16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32004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36576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sz="14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41148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15000"/>
              </a:lnSpc>
              <a:buFont typeface="Franklin Gothic Book" panose="020B0503020102020204" pitchFamily="34" charset="0"/>
              <a:buNone/>
            </a:pPr>
            <a:r>
              <a:rPr lang="th-TH" sz="2800" b="1" i="1" dirty="0" smtClean="0">
                <a:solidFill>
                  <a:srgbClr val="0000FF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หมายเหตุ</a:t>
            </a:r>
            <a:r>
              <a:rPr lang="en-US" sz="2800" b="1" i="1" dirty="0" smtClean="0">
                <a:solidFill>
                  <a:srgbClr val="0000FF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 : </a:t>
            </a:r>
            <a:r>
              <a:rPr lang="th-TH" sz="2800" b="1" i="1" dirty="0" smtClean="0">
                <a:solidFill>
                  <a:srgbClr val="0000FF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ระบุรายละเอียดของแต่ละห้องประชุม</a:t>
            </a:r>
          </a:p>
        </p:txBody>
      </p:sp>
    </p:spTree>
    <p:extLst>
      <p:ext uri="{BB962C8B-B14F-4D97-AF65-F5344CB8AC3E}">
        <p14:creationId xmlns:p14="http://schemas.microsoft.com/office/powerpoint/2010/main" val="37362199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80301" y="4157541"/>
            <a:ext cx="3642165" cy="243027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Content Placeholder 2"/>
          <p:cNvSpPr txBox="1">
            <a:spLocks/>
          </p:cNvSpPr>
          <p:nvPr/>
        </p:nvSpPr>
        <p:spPr>
          <a:xfrm>
            <a:off x="-2362748" y="5233070"/>
            <a:ext cx="7802177" cy="996858"/>
          </a:xfrm>
          <a:prstGeom prst="rect">
            <a:avLst/>
          </a:prstGeom>
        </p:spPr>
        <p:txBody>
          <a:bodyPr anchor="ctr">
            <a:no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 marL="0" indent="0">
              <a:buNone/>
            </a:pPr>
            <a:endParaRPr lang="en-US" sz="3600" b="1" kern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761514" y="26826"/>
            <a:ext cx="11430485" cy="823217"/>
          </a:xfrm>
        </p:spPr>
        <p:txBody>
          <a:bodyPr>
            <a:noAutofit/>
          </a:bodyPr>
          <a:lstStyle/>
          <a:p>
            <a:pPr algn="ctr"/>
            <a:r>
              <a:rPr lang="en-US" sz="4800" b="1" kern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dia New" panose="020B0304020202020204" pitchFamily="34" charset="-34"/>
                <a:cs typeface="Cordia New" panose="020B0304020202020204" pitchFamily="34" charset="-34"/>
              </a:rPr>
              <a:t>P13 </a:t>
            </a:r>
            <a:r>
              <a:rPr lang="th-TH" sz="4800" b="1" kern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dia New" panose="020B0304020202020204" pitchFamily="34" charset="-34"/>
                <a:cs typeface="Cordia New" panose="020B0304020202020204" pitchFamily="34" charset="-34"/>
              </a:rPr>
              <a:t>พื้นที่ต้อนรับ ลงทะเบียน และพักคอย </a:t>
            </a:r>
            <a:r>
              <a:rPr lang="th-TH" sz="4800" b="1" kern="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dia New" panose="020B0304020202020204" pitchFamily="34" charset="-34"/>
                <a:cs typeface="Cordia New" panose="020B0304020202020204" pitchFamily="34" charset="-34"/>
              </a:rPr>
              <a:t>(</a:t>
            </a:r>
            <a:r>
              <a:rPr lang="th-TH" sz="4800" b="1" kern="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dia New" panose="020B0304020202020204" pitchFamily="34" charset="-34"/>
                <a:cs typeface="Cordia New" panose="020B0304020202020204" pitchFamily="34" charset="-34"/>
              </a:rPr>
              <a:t>ค่าน้ำหนัก </a:t>
            </a:r>
            <a:r>
              <a:rPr lang="en-US" sz="4800" b="1" kern="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dia New" panose="020B0304020202020204" pitchFamily="34" charset="-34"/>
                <a:cs typeface="Cordia New" panose="020B0304020202020204" pitchFamily="34" charset="-34"/>
              </a:rPr>
              <a:t>1</a:t>
            </a:r>
            <a:r>
              <a:rPr lang="th-TH" sz="4800" b="1" kern="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dia New" panose="020B0304020202020204" pitchFamily="34" charset="-34"/>
                <a:cs typeface="Cordia New" panose="020B0304020202020204" pitchFamily="34" charset="-34"/>
              </a:rPr>
              <a:t>)</a:t>
            </a:r>
            <a:endParaRPr lang="th-TH" sz="4800" b="1" kern="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rdia New" panose="020B0304020202020204" pitchFamily="34" charset="-34"/>
              <a:cs typeface="Cordia New" panose="020B0304020202020204" pitchFamily="34" charset="-34"/>
            </a:endParaRPr>
          </a:p>
        </p:txBody>
      </p:sp>
      <p:sp>
        <p:nvSpPr>
          <p:cNvPr id="10" name="Content Placeholder 9"/>
          <p:cNvSpPr>
            <a:spLocks noGrp="1"/>
          </p:cNvSpPr>
          <p:nvPr>
            <p:ph idx="1"/>
          </p:nvPr>
        </p:nvSpPr>
        <p:spPr>
          <a:xfrm>
            <a:off x="761514" y="1044498"/>
            <a:ext cx="11278085" cy="2606676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th-TH" sz="2400" b="1" dirty="0">
                <a:solidFill>
                  <a:prstClr val="black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หมายถึง พื้นที่บริเวณหน้าห้องประชุม ที่ใช้เพื่อการต้อนรับ การลงทะเบียน </a:t>
            </a:r>
            <a:r>
              <a:rPr lang="th-TH" sz="2400" b="1" dirty="0" smtClean="0">
                <a:solidFill>
                  <a:prstClr val="black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และ</a:t>
            </a:r>
            <a:r>
              <a:rPr lang="th-TH" sz="2400" b="1" dirty="0">
                <a:solidFill>
                  <a:prstClr val="black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การพักคอย ซึ่งประกอบด้วยรายการดังนี้</a:t>
            </a:r>
          </a:p>
          <a:p>
            <a:r>
              <a:rPr lang="th-TH" sz="2400" b="1" dirty="0">
                <a:solidFill>
                  <a:prstClr val="black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1. พื้นที่เป็นสัดส่วนอยู่หน้าห้องประชุม</a:t>
            </a:r>
          </a:p>
          <a:p>
            <a:r>
              <a:rPr lang="th-TH" sz="2400" b="1" dirty="0">
                <a:solidFill>
                  <a:prstClr val="black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2. สามารถตั้งโต๊ะลงทะเบียนได้</a:t>
            </a:r>
          </a:p>
          <a:p>
            <a:r>
              <a:rPr lang="th-TH" sz="2400" b="1" dirty="0">
                <a:solidFill>
                  <a:prstClr val="black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3. มีบริเวณให้ผู้เข้าประชุม พักคอย</a:t>
            </a:r>
          </a:p>
          <a:p>
            <a:r>
              <a:rPr lang="th-TH" sz="2400" b="1" dirty="0">
                <a:solidFill>
                  <a:prstClr val="black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4. มีความสะอาด ปราศจากฝุ่นละออง คราบสกปรก และกลิ่นไม่พึงประสงค์</a:t>
            </a:r>
          </a:p>
        </p:txBody>
      </p:sp>
      <p:sp>
        <p:nvSpPr>
          <p:cNvPr id="13" name="Rectangle 12"/>
          <p:cNvSpPr/>
          <p:nvPr/>
        </p:nvSpPr>
        <p:spPr>
          <a:xfrm>
            <a:off x="1877249" y="5781621"/>
            <a:ext cx="180850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th-TH" sz="5400" b="1" cap="none" spc="0" dirty="0" smtClean="0">
                <a:ln w="6600">
                  <a:solidFill>
                    <a:srgbClr val="FF0000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ตัวอย่าง</a:t>
            </a:r>
            <a:endParaRPr lang="en-US" sz="5400" b="1" cap="none" spc="0" dirty="0">
              <a:ln w="6600">
                <a:solidFill>
                  <a:srgbClr val="FF0000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8382000" y="4157541"/>
            <a:ext cx="3657600" cy="2430270"/>
          </a:xfrm>
          <a:prstGeom prst="rect">
            <a:avLst/>
          </a:prstGeom>
          <a:noFill/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/>
          <p:cNvSpPr/>
          <p:nvPr/>
        </p:nvSpPr>
        <p:spPr>
          <a:xfrm>
            <a:off x="8814925" y="4831860"/>
            <a:ext cx="271741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th-TH" sz="5400" b="1" dirty="0" smtClean="0">
                <a:ln w="6600">
                  <a:solidFill>
                    <a:srgbClr val="FF0000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พื้นที่พักคอย</a:t>
            </a:r>
            <a:endParaRPr lang="en-US" sz="5400" b="1" cap="none" spc="0" dirty="0">
              <a:ln w="6600">
                <a:solidFill>
                  <a:srgbClr val="FF0000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4591050" y="4161466"/>
            <a:ext cx="3657600" cy="2430270"/>
          </a:xfrm>
          <a:prstGeom prst="rect">
            <a:avLst/>
          </a:prstGeom>
          <a:noFill/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27"/>
          <p:cNvSpPr/>
          <p:nvPr/>
        </p:nvSpPr>
        <p:spPr>
          <a:xfrm>
            <a:off x="5137422" y="4820042"/>
            <a:ext cx="257634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th-TH" sz="5400" b="1" dirty="0" smtClean="0">
                <a:ln w="6600">
                  <a:solidFill>
                    <a:srgbClr val="FF0000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พื้นที่ต้อนรับ</a:t>
            </a:r>
            <a:endParaRPr lang="en-US" sz="5400" b="1" dirty="0">
              <a:ln w="6600">
                <a:solidFill>
                  <a:srgbClr val="FF0000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7477051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04032" y="4185435"/>
            <a:ext cx="3547960" cy="2386610"/>
          </a:xfrm>
          <a:prstGeom prst="rect">
            <a:avLst/>
          </a:prstGeom>
        </p:spPr>
      </p:pic>
      <p:sp>
        <p:nvSpPr>
          <p:cNvPr id="8" name="Content Placeholder 2"/>
          <p:cNvSpPr txBox="1">
            <a:spLocks/>
          </p:cNvSpPr>
          <p:nvPr/>
        </p:nvSpPr>
        <p:spPr>
          <a:xfrm>
            <a:off x="-2362748" y="5233070"/>
            <a:ext cx="7802177" cy="996858"/>
          </a:xfrm>
          <a:prstGeom prst="rect">
            <a:avLst/>
          </a:prstGeom>
        </p:spPr>
        <p:txBody>
          <a:bodyPr anchor="ctr">
            <a:no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 marL="0" indent="0">
              <a:buNone/>
            </a:pPr>
            <a:endParaRPr lang="en-US" sz="3600" b="1" kern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761514" y="26826"/>
            <a:ext cx="11430485" cy="823217"/>
          </a:xfrm>
        </p:spPr>
        <p:txBody>
          <a:bodyPr>
            <a:noAutofit/>
          </a:bodyPr>
          <a:lstStyle/>
          <a:p>
            <a:pPr algn="ctr"/>
            <a:r>
              <a:rPr lang="en-US" sz="4800" b="1" kern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dia New" panose="020B0304020202020204" pitchFamily="34" charset="-34"/>
                <a:cs typeface="Cordia New" panose="020B0304020202020204" pitchFamily="34" charset="-34"/>
              </a:rPr>
              <a:t>P14 </a:t>
            </a:r>
            <a:r>
              <a:rPr lang="th-TH" sz="4800" b="1" kern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dia New" panose="020B0304020202020204" pitchFamily="34" charset="-34"/>
                <a:cs typeface="Cordia New" panose="020B0304020202020204" pitchFamily="34" charset="-34"/>
              </a:rPr>
              <a:t>พื้นที่สำหรับจัดนิทรรศการขนาดย่อม (ค่าน้ำหนัก 1)</a:t>
            </a:r>
          </a:p>
        </p:txBody>
      </p:sp>
      <p:sp>
        <p:nvSpPr>
          <p:cNvPr id="10" name="Content Placeholder 9"/>
          <p:cNvSpPr>
            <a:spLocks noGrp="1"/>
          </p:cNvSpPr>
          <p:nvPr>
            <p:ph idx="1"/>
          </p:nvPr>
        </p:nvSpPr>
        <p:spPr>
          <a:xfrm>
            <a:off x="761514" y="1044498"/>
            <a:ext cx="11278085" cy="2606676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th-TH" sz="2800" b="1" dirty="0">
                <a:solidFill>
                  <a:prstClr val="black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หมายถึง พื้นที่โล่งสำหรับจัดนิทรรศการขนาดย่อม ซึ่งประกอบด้วยรายการดังนี้</a:t>
            </a:r>
          </a:p>
          <a:p>
            <a:r>
              <a:rPr lang="th-TH" sz="2800" b="1" dirty="0">
                <a:solidFill>
                  <a:prstClr val="black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1. พื้นที่โล่งเป็นสัดส่วนอยู่หน้าห้องประชุม</a:t>
            </a:r>
          </a:p>
          <a:p>
            <a:r>
              <a:rPr lang="th-TH" sz="2800" b="1" dirty="0">
                <a:solidFill>
                  <a:prstClr val="black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2. มีขนาดไม่น้อยกว่า 9 ตารางเมตร </a:t>
            </a:r>
          </a:p>
          <a:p>
            <a:r>
              <a:rPr lang="th-TH" sz="2800" b="1" dirty="0">
                <a:solidFill>
                  <a:prstClr val="black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3. มีเต้ารับไฟฟ้าให้บริการ</a:t>
            </a:r>
          </a:p>
          <a:p>
            <a:r>
              <a:rPr lang="th-TH" sz="2800" b="1" dirty="0">
                <a:solidFill>
                  <a:prstClr val="black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4. บริเวณรอบๆ พื้นที่ตกแต่งอย่างดีและสะอาด</a:t>
            </a:r>
          </a:p>
        </p:txBody>
      </p:sp>
      <p:sp>
        <p:nvSpPr>
          <p:cNvPr id="13" name="Rectangle 12"/>
          <p:cNvSpPr/>
          <p:nvPr/>
        </p:nvSpPr>
        <p:spPr>
          <a:xfrm>
            <a:off x="1877249" y="5781621"/>
            <a:ext cx="180850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th-TH" sz="5400" b="1" cap="none" spc="0" dirty="0" smtClean="0">
                <a:ln w="6600">
                  <a:solidFill>
                    <a:srgbClr val="FF0000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ตัวอย่าง</a:t>
            </a:r>
            <a:endParaRPr lang="en-US" sz="5400" b="1" cap="none" spc="0" dirty="0">
              <a:ln w="6600">
                <a:solidFill>
                  <a:srgbClr val="FF0000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4591050" y="4161466"/>
            <a:ext cx="3657600" cy="2430270"/>
          </a:xfrm>
          <a:prstGeom prst="rect">
            <a:avLst/>
          </a:prstGeom>
          <a:noFill/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5256043" y="4488960"/>
            <a:ext cx="2339102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th-TH" sz="5400" b="1" dirty="0" smtClean="0">
                <a:ln w="6600">
                  <a:solidFill>
                    <a:srgbClr val="FF0000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พื้นที่จัด</a:t>
            </a:r>
          </a:p>
          <a:p>
            <a:pPr algn="ctr"/>
            <a:r>
              <a:rPr lang="th-TH" sz="5400" b="1" dirty="0" smtClean="0">
                <a:ln w="6600">
                  <a:solidFill>
                    <a:srgbClr val="FF0000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นิทรรศการ</a:t>
            </a:r>
            <a:endParaRPr lang="en-US" sz="5400" b="1" dirty="0">
              <a:ln w="6600">
                <a:solidFill>
                  <a:srgbClr val="FF0000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8382000" y="4157541"/>
            <a:ext cx="3657600" cy="2430270"/>
          </a:xfrm>
          <a:prstGeom prst="rect">
            <a:avLst/>
          </a:prstGeom>
          <a:noFill/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/>
          <p:cNvSpPr/>
          <p:nvPr/>
        </p:nvSpPr>
        <p:spPr>
          <a:xfrm>
            <a:off x="9129109" y="4483705"/>
            <a:ext cx="2339102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th-TH" sz="5400" b="1" dirty="0" smtClean="0">
                <a:ln w="6600">
                  <a:solidFill>
                    <a:srgbClr val="FF0000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พื้นที่จัด</a:t>
            </a:r>
          </a:p>
          <a:p>
            <a:pPr algn="ctr"/>
            <a:r>
              <a:rPr lang="th-TH" sz="5400" b="1" dirty="0" smtClean="0">
                <a:ln w="6600">
                  <a:solidFill>
                    <a:srgbClr val="FF0000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นิทรรศการ</a:t>
            </a:r>
            <a:endParaRPr lang="en-US" sz="5400" b="1" dirty="0">
              <a:ln w="6600">
                <a:solidFill>
                  <a:srgbClr val="FF0000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9686823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/>
          <p:cNvPicPr>
            <a:picLocks noChangeAspect="1"/>
          </p:cNvPicPr>
          <p:nvPr/>
        </p:nvPicPr>
        <p:blipFill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3046" y="4096741"/>
            <a:ext cx="3756912" cy="250683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Content Placeholder 2"/>
          <p:cNvSpPr txBox="1">
            <a:spLocks/>
          </p:cNvSpPr>
          <p:nvPr/>
        </p:nvSpPr>
        <p:spPr>
          <a:xfrm>
            <a:off x="-2362748" y="5233070"/>
            <a:ext cx="7802177" cy="996858"/>
          </a:xfrm>
          <a:prstGeom prst="rect">
            <a:avLst/>
          </a:prstGeom>
        </p:spPr>
        <p:txBody>
          <a:bodyPr anchor="ctr">
            <a:no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 marL="0" indent="0">
              <a:buNone/>
            </a:pPr>
            <a:endParaRPr lang="en-US" sz="3600" b="1" kern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761514" y="26826"/>
            <a:ext cx="11430485" cy="823217"/>
          </a:xfrm>
        </p:spPr>
        <p:txBody>
          <a:bodyPr>
            <a:noAutofit/>
          </a:bodyPr>
          <a:lstStyle/>
          <a:p>
            <a:pPr algn="ctr"/>
            <a:r>
              <a:rPr lang="en-US" sz="4800" b="1" kern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dia New" panose="020B0304020202020204" pitchFamily="34" charset="-34"/>
                <a:cs typeface="Cordia New" panose="020B0304020202020204" pitchFamily="34" charset="-34"/>
              </a:rPr>
              <a:t>P1</a:t>
            </a:r>
            <a:r>
              <a:rPr lang="en-US" sz="4800" b="1" kern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dia New" panose="020B0304020202020204" pitchFamily="34" charset="-34"/>
                <a:cs typeface="Cordia New" panose="020B0304020202020204" pitchFamily="34" charset="-34"/>
              </a:rPr>
              <a:t>5</a:t>
            </a:r>
            <a:r>
              <a:rPr lang="en-US" sz="4800" b="1" kern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dia New" panose="020B0304020202020204" pitchFamily="34" charset="-34"/>
                <a:cs typeface="Cordia New" panose="020B0304020202020204" pitchFamily="34" charset="-34"/>
              </a:rPr>
              <a:t> </a:t>
            </a:r>
            <a:r>
              <a:rPr lang="th-TH" sz="4800" b="1" kern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dia New" panose="020B0304020202020204" pitchFamily="34" charset="-34"/>
                <a:cs typeface="Cordia New" panose="020B0304020202020204" pitchFamily="34" charset="-34"/>
              </a:rPr>
              <a:t>พื้นที่บริการอาหารว่างและเครื่องดื่ม (ค่าน้ำหนัก 1) </a:t>
            </a:r>
          </a:p>
        </p:txBody>
      </p:sp>
      <p:sp>
        <p:nvSpPr>
          <p:cNvPr id="10" name="Content Placeholder 9"/>
          <p:cNvSpPr>
            <a:spLocks noGrp="1"/>
          </p:cNvSpPr>
          <p:nvPr>
            <p:ph idx="1"/>
          </p:nvPr>
        </p:nvSpPr>
        <p:spPr>
          <a:xfrm>
            <a:off x="761514" y="937190"/>
            <a:ext cx="11278085" cy="310361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th-TH" sz="2400" b="1" dirty="0">
                <a:solidFill>
                  <a:prstClr val="black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หมายถึง พื้นที่ว่างใกล้ห้องประชุมที่ใช้จัดวาง ให้บริการ และรับประทานอาหารว่างและเครื่องดื่ม ซึ่งประกอบด้วยรายการดังนี้</a:t>
            </a:r>
            <a:endParaRPr lang="en-US" sz="2400" b="1" dirty="0" smtClean="0">
              <a:solidFill>
                <a:prstClr val="black"/>
              </a:solidFill>
              <a:latin typeface="Cordia New" panose="020B0304020202020204" pitchFamily="34" charset="-34"/>
              <a:cs typeface="Cordia New" panose="020B0304020202020204" pitchFamily="34" charset="-34"/>
            </a:endParaRPr>
          </a:p>
          <a:p>
            <a:r>
              <a:rPr lang="en-US" sz="2400" b="1" dirty="0" smtClean="0">
                <a:solidFill>
                  <a:prstClr val="black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1</a:t>
            </a:r>
            <a:r>
              <a:rPr lang="th-TH" sz="2400" b="1" dirty="0" smtClean="0">
                <a:solidFill>
                  <a:prstClr val="black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. </a:t>
            </a:r>
            <a:r>
              <a:rPr lang="th-TH" sz="2400" b="1" dirty="0">
                <a:solidFill>
                  <a:prstClr val="black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โต๊ะหรือที่วางอาหารว่างและเครื่องดื่ม พร้อมอุปกรณ์ มีความสะอาด ปราศจากฝุ่นละออง </a:t>
            </a:r>
            <a:r>
              <a:rPr lang="th-TH" sz="2400" b="1" dirty="0" smtClean="0">
                <a:solidFill>
                  <a:prstClr val="black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อยู่</a:t>
            </a:r>
            <a:r>
              <a:rPr lang="th-TH" sz="2400" b="1" dirty="0">
                <a:solidFill>
                  <a:prstClr val="black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ในสภาพพร้อมใช้งาน</a:t>
            </a:r>
          </a:p>
          <a:p>
            <a:r>
              <a:rPr lang="th-TH" sz="2400" b="1" dirty="0">
                <a:solidFill>
                  <a:prstClr val="black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2. โต๊ะหรือที่วางอาหารว่างและเครื่องดื่ม พร้อม</a:t>
            </a:r>
            <a:r>
              <a:rPr lang="th-TH" sz="2400" b="1" dirty="0" smtClean="0">
                <a:solidFill>
                  <a:prstClr val="black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อุปกรณ์แยกเฉพาะกลุ่มที่มีความต้องการพิเศษ เช่น                                   </a:t>
            </a:r>
          </a:p>
          <a:p>
            <a:pPr marL="0" indent="0">
              <a:buNone/>
            </a:pPr>
            <a:r>
              <a:rPr lang="th-TH" sz="2400" b="1" dirty="0">
                <a:solidFill>
                  <a:prstClr val="black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 </a:t>
            </a:r>
            <a:r>
              <a:rPr lang="th-TH" sz="2400" b="1" dirty="0" smtClean="0">
                <a:solidFill>
                  <a:prstClr val="black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        ผู้บริโภคอาหารฮาลาล มังสวิรัติ เป็นต้น</a:t>
            </a:r>
            <a:endParaRPr lang="th-TH" sz="2400" b="1" dirty="0">
              <a:solidFill>
                <a:prstClr val="black"/>
              </a:solidFill>
              <a:latin typeface="Cordia New" panose="020B0304020202020204" pitchFamily="34" charset="-34"/>
              <a:cs typeface="Cordia New" panose="020B0304020202020204" pitchFamily="34" charset="-34"/>
            </a:endParaRPr>
          </a:p>
          <a:p>
            <a:r>
              <a:rPr lang="th-TH" sz="2400" b="1" dirty="0">
                <a:solidFill>
                  <a:prstClr val="black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3. มีกระดาษเช็ดมือและน้ำดื่มให้บริการ</a:t>
            </a:r>
          </a:p>
          <a:p>
            <a:r>
              <a:rPr lang="th-TH" sz="2400" b="1" dirty="0">
                <a:solidFill>
                  <a:prstClr val="black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4. มีถังขยะที่อยู่ในสภาพพร้อมใช้งาน</a:t>
            </a:r>
          </a:p>
        </p:txBody>
      </p:sp>
      <p:sp>
        <p:nvSpPr>
          <p:cNvPr id="13" name="Rectangle 12"/>
          <p:cNvSpPr/>
          <p:nvPr/>
        </p:nvSpPr>
        <p:spPr>
          <a:xfrm>
            <a:off x="1877249" y="5781621"/>
            <a:ext cx="180850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th-TH" sz="5400" b="1" cap="none" spc="0" dirty="0" smtClean="0">
                <a:ln w="6600">
                  <a:solidFill>
                    <a:srgbClr val="FF0000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ตัวอย่าง</a:t>
            </a:r>
            <a:endParaRPr lang="en-US" sz="5400" b="1" cap="none" spc="0" dirty="0">
              <a:ln w="6600">
                <a:solidFill>
                  <a:srgbClr val="FF0000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4591050" y="4161466"/>
            <a:ext cx="3657600" cy="2430270"/>
          </a:xfrm>
          <a:prstGeom prst="rect">
            <a:avLst/>
          </a:prstGeom>
          <a:noFill/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4785564" y="4488960"/>
            <a:ext cx="3280065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th-TH" sz="5400" b="1" dirty="0" smtClean="0">
                <a:ln w="6600">
                  <a:solidFill>
                    <a:srgbClr val="FF0000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โต๊ะเฉพาะกลุ่ม</a:t>
            </a:r>
          </a:p>
          <a:p>
            <a:pPr algn="ctr"/>
            <a:r>
              <a:rPr lang="th-TH" sz="5400" b="1" dirty="0" smtClean="0">
                <a:ln w="6600">
                  <a:solidFill>
                    <a:srgbClr val="FF0000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ฮาลาล มังสวิรัติ</a:t>
            </a:r>
            <a:endParaRPr lang="en-US" sz="5400" b="1" dirty="0">
              <a:ln w="6600">
                <a:solidFill>
                  <a:srgbClr val="FF0000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8382000" y="4157541"/>
            <a:ext cx="3657600" cy="2430270"/>
          </a:xfrm>
          <a:prstGeom prst="rect">
            <a:avLst/>
          </a:prstGeom>
          <a:noFill/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/>
          <p:cNvSpPr/>
          <p:nvPr/>
        </p:nvSpPr>
        <p:spPr>
          <a:xfrm>
            <a:off x="8805304" y="4483705"/>
            <a:ext cx="2986715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th-TH" sz="5400" b="1" dirty="0" smtClean="0">
                <a:ln w="6600">
                  <a:solidFill>
                    <a:srgbClr val="FF0000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กระดาษเช็ดมือ</a:t>
            </a:r>
          </a:p>
          <a:p>
            <a:pPr algn="ctr"/>
            <a:r>
              <a:rPr lang="th-TH" sz="5400" b="1" dirty="0" smtClean="0">
                <a:ln w="6600">
                  <a:solidFill>
                    <a:srgbClr val="FF0000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น้ำดื่ม ถังขยะ</a:t>
            </a:r>
            <a:endParaRPr lang="en-US" sz="5400" b="1" dirty="0">
              <a:ln w="6600">
                <a:solidFill>
                  <a:srgbClr val="FF0000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3696193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ctrTitle" idx="4294967295"/>
          </p:nvPr>
        </p:nvSpPr>
        <p:spPr>
          <a:xfrm>
            <a:off x="726142" y="80682"/>
            <a:ext cx="11465858" cy="1373187"/>
          </a:xfrm>
        </p:spPr>
        <p:txBody>
          <a:bodyPr>
            <a:normAutofit fontScale="90000"/>
          </a:bodyPr>
          <a:lstStyle/>
          <a:p>
            <a:pPr algn="ctr">
              <a:lnSpc>
                <a:spcPct val="115000"/>
              </a:lnSpc>
            </a:pPr>
            <a:r>
              <a:rPr lang="en-US" sz="4000" b="1" dirty="0" smtClean="0">
                <a:solidFill>
                  <a:srgbClr val="0000FF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***</a:t>
            </a:r>
            <a:r>
              <a:rPr lang="th-TH" sz="4000" b="1" dirty="0" smtClean="0">
                <a:solidFill>
                  <a:srgbClr val="0000FF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 กรุณา</a:t>
            </a:r>
            <a:r>
              <a:rPr lang="th-TH" sz="4000" b="1" dirty="0">
                <a:solidFill>
                  <a:srgbClr val="0000FF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กรอก</a:t>
            </a:r>
            <a:r>
              <a:rPr lang="th-TH" sz="4000" b="1" u="sng" dirty="0" smtClean="0">
                <a:solidFill>
                  <a:srgbClr val="0000FF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ข้อมูลสถานประกอบการ</a:t>
            </a:r>
            <a:r>
              <a:rPr lang="th-TH" sz="4000" b="1" dirty="0" smtClean="0">
                <a:solidFill>
                  <a:srgbClr val="0000FF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 ที่ต้องการขอการรับรองให้ครบถ้วน </a:t>
            </a:r>
            <a:r>
              <a:rPr lang="en-US" sz="4000" b="1" dirty="0" smtClean="0">
                <a:solidFill>
                  <a:srgbClr val="0000FF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***</a:t>
            </a:r>
            <a:r>
              <a:rPr lang="th-TH" sz="4000" b="1" dirty="0" smtClean="0">
                <a:solidFill>
                  <a:srgbClr val="0000FF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 </a:t>
            </a:r>
            <a:r>
              <a:rPr lang="th-TH" sz="4000" b="1" dirty="0">
                <a:solidFill>
                  <a:srgbClr val="0000FF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(สามารถเพิ่มหน้าได้ตามสะดวก)</a:t>
            </a:r>
          </a:p>
        </p:txBody>
      </p:sp>
      <p:graphicFrame>
        <p:nvGraphicFramePr>
          <p:cNvPr id="8" name="ตัวแทนเนื้อหา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652255713"/>
              </p:ext>
            </p:extLst>
          </p:nvPr>
        </p:nvGraphicFramePr>
        <p:xfrm>
          <a:off x="968187" y="1628676"/>
          <a:ext cx="10905566" cy="3498804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{69012ECD-51FC-41F1-AA8D-1B2483CD663E}</a:tableStyleId>
              </a:tblPr>
              <a:tblGrid>
                <a:gridCol w="3711389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7194177"/>
              </a:tblGrid>
              <a:tr h="1331676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685800" algn="l"/>
                        </a:tabLst>
                      </a:pPr>
                      <a:r>
                        <a:rPr lang="th-TH" sz="3600" b="1" dirty="0" smtClean="0">
                          <a:solidFill>
                            <a:schemeClr val="tx1"/>
                          </a:solidFill>
                          <a:effectLst/>
                          <a:latin typeface="Cordia New" panose="020B0304020202020204" pitchFamily="34" charset="-34"/>
                          <a:ea typeface="Calibri" panose="020F0502020204030204" pitchFamily="34" charset="0"/>
                          <a:cs typeface="Cordia New" panose="020B0304020202020204" pitchFamily="34" charset="-34"/>
                        </a:rPr>
                        <a:t>ชื่อสถานประกอบการ</a:t>
                      </a:r>
                      <a:endParaRPr lang="en-US" sz="3600" b="1" dirty="0">
                        <a:solidFill>
                          <a:schemeClr val="tx1"/>
                        </a:solidFill>
                        <a:effectLst/>
                        <a:latin typeface="Cordia New" panose="020B0304020202020204" pitchFamily="34" charset="-34"/>
                        <a:ea typeface="Calibri" panose="020F0502020204030204" pitchFamily="34" charset="0"/>
                        <a:cs typeface="Cordia New" panose="020B0304020202020204" pitchFamily="34" charset="-34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685800" algn="l"/>
                        </a:tabLst>
                      </a:pPr>
                      <a:r>
                        <a:rPr lang="en-US" sz="3600" b="1" kern="1200" dirty="0" smtClean="0">
                          <a:solidFill>
                            <a:schemeClr val="tx1"/>
                          </a:solidFill>
                          <a:effectLst/>
                          <a:latin typeface="Cordia New" panose="020B0304020202020204" pitchFamily="34" charset="-34"/>
                          <a:ea typeface="Calibri" panose="020F0502020204030204" pitchFamily="34" charset="0"/>
                          <a:cs typeface="Cordia New" panose="020B0304020202020204" pitchFamily="34" charset="-34"/>
                        </a:rPr>
                        <a:t>……………………………………………………..</a:t>
                      </a:r>
                      <a:endParaRPr lang="en-US" sz="3600" b="1" kern="1200" dirty="0">
                        <a:solidFill>
                          <a:schemeClr val="tx1"/>
                        </a:solidFill>
                        <a:effectLst/>
                        <a:latin typeface="Cordia New" panose="020B0304020202020204" pitchFamily="34" charset="-34"/>
                        <a:ea typeface="Calibri" panose="020F0502020204030204" pitchFamily="34" charset="0"/>
                        <a:cs typeface="Cordia New" panose="020B0304020202020204" pitchFamily="34" charset="-34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876300"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685800" algn="l"/>
                        </a:tabLst>
                      </a:pPr>
                      <a:r>
                        <a:rPr lang="th-TH" sz="3600" b="1" kern="1200" dirty="0" smtClean="0">
                          <a:solidFill>
                            <a:schemeClr val="tx1"/>
                          </a:solidFill>
                          <a:effectLst/>
                          <a:latin typeface="Cordia New" panose="020B0304020202020204" pitchFamily="34" charset="-34"/>
                          <a:ea typeface="Calibri" panose="020F0502020204030204" pitchFamily="34" charset="0"/>
                          <a:cs typeface="Cordia New" panose="020B0304020202020204" pitchFamily="34" charset="-34"/>
                        </a:rPr>
                        <a:t>ที่อยู่</a:t>
                      </a:r>
                      <a:endParaRPr lang="en-US" sz="3600" b="1" kern="1200" dirty="0" smtClean="0">
                        <a:solidFill>
                          <a:schemeClr val="tx1"/>
                        </a:solidFill>
                        <a:effectLst/>
                        <a:latin typeface="Cordia New" panose="020B0304020202020204" pitchFamily="34" charset="-34"/>
                        <a:ea typeface="Calibri" panose="020F0502020204030204" pitchFamily="34" charset="0"/>
                        <a:cs typeface="Cordia New" panose="020B0304020202020204" pitchFamily="34" charset="-34"/>
                      </a:endParaRPr>
                    </a:p>
                    <a:p>
                      <a:pPr marL="0" algn="l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685800" algn="l"/>
                        </a:tabLst>
                      </a:pPr>
                      <a:r>
                        <a:rPr lang="th-TH" sz="3200" b="1" kern="1200" dirty="0" smtClean="0">
                          <a:solidFill>
                            <a:schemeClr val="tx1"/>
                          </a:solidFill>
                          <a:effectLst/>
                          <a:latin typeface="Cordia New" panose="020B0304020202020204" pitchFamily="34" charset="-34"/>
                          <a:ea typeface="Calibri" panose="020F0502020204030204" pitchFamily="34" charset="0"/>
                          <a:cs typeface="Cordia New" panose="020B0304020202020204" pitchFamily="34" charset="-34"/>
                        </a:rPr>
                        <a:t>ตามใบจดทะเบียนนิติบุคคล</a:t>
                      </a:r>
                      <a:r>
                        <a:rPr lang="th-TH" sz="3200" b="1" kern="1200" baseline="0" dirty="0" smtClean="0">
                          <a:solidFill>
                            <a:schemeClr val="tx1"/>
                          </a:solidFill>
                          <a:effectLst/>
                          <a:latin typeface="Cordia New" panose="020B0304020202020204" pitchFamily="34" charset="-34"/>
                          <a:ea typeface="Calibri" panose="020F0502020204030204" pitchFamily="34" charset="0"/>
                          <a:cs typeface="Cordia New" panose="020B0304020202020204" pitchFamily="34" charset="-34"/>
                        </a:rPr>
                        <a:t> </a:t>
                      </a:r>
                      <a:endParaRPr lang="en-US" sz="3200" b="1" kern="1200" baseline="0" dirty="0" smtClean="0">
                        <a:solidFill>
                          <a:schemeClr val="tx1"/>
                        </a:solidFill>
                        <a:effectLst/>
                        <a:latin typeface="Cordia New" panose="020B0304020202020204" pitchFamily="34" charset="-34"/>
                        <a:ea typeface="Calibri" panose="020F0502020204030204" pitchFamily="34" charset="0"/>
                        <a:cs typeface="Cordia New" panose="020B0304020202020204" pitchFamily="34" charset="-34"/>
                      </a:endParaRPr>
                    </a:p>
                    <a:p>
                      <a:pPr marL="0" algn="l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685800" algn="l"/>
                        </a:tabLst>
                      </a:pPr>
                      <a:r>
                        <a:rPr lang="th-TH" sz="3200" b="1" kern="1200" baseline="0" dirty="0" smtClean="0">
                          <a:solidFill>
                            <a:schemeClr val="tx1"/>
                          </a:solidFill>
                          <a:effectLst/>
                          <a:latin typeface="Cordia New" panose="020B0304020202020204" pitchFamily="34" charset="-34"/>
                          <a:ea typeface="Calibri" panose="020F0502020204030204" pitchFamily="34" charset="0"/>
                          <a:cs typeface="Cordia New" panose="020B0304020202020204" pitchFamily="34" charset="-34"/>
                        </a:rPr>
                        <a:t>หรือ ตามใบ รร</a:t>
                      </a:r>
                      <a:r>
                        <a:rPr lang="en-US" sz="3200" b="1" kern="1200" baseline="0" dirty="0" smtClean="0">
                          <a:solidFill>
                            <a:schemeClr val="tx1"/>
                          </a:solidFill>
                          <a:effectLst/>
                          <a:latin typeface="Cordia New" panose="020B0304020202020204" pitchFamily="34" charset="-34"/>
                          <a:ea typeface="Calibri" panose="020F0502020204030204" pitchFamily="34" charset="0"/>
                          <a:cs typeface="Cordia New" panose="020B0304020202020204" pitchFamily="34" charset="-34"/>
                        </a:rPr>
                        <a:t>. 2</a:t>
                      </a:r>
                      <a:endParaRPr lang="en-US" sz="3200" b="1" kern="1200" dirty="0">
                        <a:solidFill>
                          <a:schemeClr val="tx1"/>
                        </a:solidFill>
                        <a:effectLst/>
                        <a:latin typeface="Cordia New" panose="020B0304020202020204" pitchFamily="34" charset="-34"/>
                        <a:ea typeface="Calibri" panose="020F0502020204030204" pitchFamily="34" charset="0"/>
                        <a:cs typeface="Cordia New" panose="020B0304020202020204" pitchFamily="34" charset="-34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685800" algn="l"/>
                        </a:tabLst>
                        <a:defRPr/>
                      </a:pPr>
                      <a:r>
                        <a:rPr lang="en-US" sz="3600" b="1" kern="1200" dirty="0" smtClean="0">
                          <a:solidFill>
                            <a:schemeClr val="tx1"/>
                          </a:solidFill>
                          <a:effectLst/>
                          <a:latin typeface="Cordia New" panose="020B0304020202020204" pitchFamily="34" charset="-34"/>
                          <a:ea typeface="Calibri" panose="020F0502020204030204" pitchFamily="34" charset="0"/>
                          <a:cs typeface="Cordia New" panose="020B0304020202020204" pitchFamily="34" charset="-34"/>
                        </a:rPr>
                        <a:t>……………………………………………………..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685800" algn="l"/>
                        </a:tabLst>
                        <a:defRPr/>
                      </a:pPr>
                      <a:r>
                        <a:rPr lang="en-US" sz="3600" b="1" kern="1200" dirty="0" smtClean="0">
                          <a:solidFill>
                            <a:schemeClr val="tx1"/>
                          </a:solidFill>
                          <a:effectLst/>
                          <a:latin typeface="Cordia New" panose="020B0304020202020204" pitchFamily="34" charset="-34"/>
                          <a:ea typeface="Calibri" panose="020F0502020204030204" pitchFamily="34" charset="0"/>
                          <a:cs typeface="Cordia New" panose="020B0304020202020204" pitchFamily="34" charset="-34"/>
                        </a:rPr>
                        <a:t>……………………………………………………..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685800" algn="l"/>
                        </a:tabLst>
                        <a:defRPr/>
                      </a:pPr>
                      <a:r>
                        <a:rPr lang="en-US" sz="3600" b="1" kern="1200" dirty="0" smtClean="0">
                          <a:solidFill>
                            <a:schemeClr val="tx1"/>
                          </a:solidFill>
                          <a:effectLst/>
                          <a:latin typeface="Cordia New" panose="020B0304020202020204" pitchFamily="34" charset="-34"/>
                          <a:ea typeface="Calibri" panose="020F0502020204030204" pitchFamily="34" charset="0"/>
                          <a:cs typeface="Cordia New" panose="020B0304020202020204" pitchFamily="34" charset="-34"/>
                        </a:rPr>
                        <a:t>……………………………………………………..</a:t>
                      </a:r>
                    </a:p>
                    <a:p>
                      <a:endParaRPr lang="en-US" dirty="0"/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376191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4" descr="http://www.manager.co.th/asp-bin/Image.aspx?ID=230815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71443" y="4160562"/>
            <a:ext cx="3586257" cy="24272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Content Placeholder 2"/>
          <p:cNvSpPr txBox="1">
            <a:spLocks/>
          </p:cNvSpPr>
          <p:nvPr/>
        </p:nvSpPr>
        <p:spPr>
          <a:xfrm>
            <a:off x="-2362748" y="5233070"/>
            <a:ext cx="7802177" cy="996858"/>
          </a:xfrm>
          <a:prstGeom prst="rect">
            <a:avLst/>
          </a:prstGeom>
        </p:spPr>
        <p:txBody>
          <a:bodyPr anchor="ctr">
            <a:no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 marL="0" indent="0">
              <a:buNone/>
            </a:pPr>
            <a:endParaRPr lang="en-US" sz="3600" b="1" kern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761514" y="26826"/>
            <a:ext cx="11430485" cy="823217"/>
          </a:xfrm>
        </p:spPr>
        <p:txBody>
          <a:bodyPr>
            <a:noAutofit/>
          </a:bodyPr>
          <a:lstStyle/>
          <a:p>
            <a:pPr algn="ctr"/>
            <a:r>
              <a:rPr lang="en-US" sz="4800" b="1" kern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dia New" panose="020B0304020202020204" pitchFamily="34" charset="-34"/>
                <a:cs typeface="Cordia New" panose="020B0304020202020204" pitchFamily="34" charset="-34"/>
              </a:rPr>
              <a:t>P16 </a:t>
            </a:r>
            <a:r>
              <a:rPr lang="th-TH" sz="4800" b="1" kern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dia New" panose="020B0304020202020204" pitchFamily="34" charset="-34"/>
                <a:cs typeface="Cordia New" panose="020B0304020202020204" pitchFamily="34" charset="-34"/>
              </a:rPr>
              <a:t>พื้นที่บริการ</a:t>
            </a:r>
            <a:r>
              <a:rPr lang="th-TH" sz="4800" b="1" kern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dia New" panose="020B0304020202020204" pitchFamily="34" charset="-34"/>
                <a:cs typeface="Cordia New" panose="020B0304020202020204" pitchFamily="34" charset="-34"/>
              </a:rPr>
              <a:t>อาหารมื้อหลัก (</a:t>
            </a:r>
            <a:r>
              <a:rPr lang="th-TH" sz="4800" b="1" kern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dia New" panose="020B0304020202020204" pitchFamily="34" charset="-34"/>
                <a:cs typeface="Cordia New" panose="020B0304020202020204" pitchFamily="34" charset="-34"/>
              </a:rPr>
              <a:t>ค่าน้ำหนัก 1) </a:t>
            </a:r>
          </a:p>
        </p:txBody>
      </p:sp>
      <p:sp>
        <p:nvSpPr>
          <p:cNvPr id="10" name="Content Placeholder 9"/>
          <p:cNvSpPr>
            <a:spLocks noGrp="1"/>
          </p:cNvSpPr>
          <p:nvPr>
            <p:ph idx="1"/>
          </p:nvPr>
        </p:nvSpPr>
        <p:spPr>
          <a:xfrm>
            <a:off x="761514" y="1044497"/>
            <a:ext cx="11278085" cy="299590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th-TH" sz="2400" b="1" dirty="0">
                <a:solidFill>
                  <a:prstClr val="black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หมายถึง พื้นที่ที่เป็นสัดส่วนเฉพาะ หรือห้องที่ให้บริการอาหารมื้อหลักของการจัดประชุม ซึ่งประกอบด้วยรายการดังนี้</a:t>
            </a:r>
            <a:endParaRPr lang="th-TH" sz="2400" b="1" dirty="0" smtClean="0">
              <a:solidFill>
                <a:prstClr val="black"/>
              </a:solidFill>
              <a:latin typeface="Cordia New" panose="020B0304020202020204" pitchFamily="34" charset="-34"/>
              <a:cs typeface="Cordia New" panose="020B0304020202020204" pitchFamily="34" charset="-34"/>
            </a:endParaRPr>
          </a:p>
          <a:p>
            <a:r>
              <a:rPr lang="th-TH" sz="2400" b="1" dirty="0">
                <a:solidFill>
                  <a:prstClr val="black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1. มีโต๊ะเก้าอี้ ที่อยู่ในสภาพพร้อมใช้งาน</a:t>
            </a:r>
          </a:p>
          <a:p>
            <a:r>
              <a:rPr lang="th-TH" sz="2400" b="1" dirty="0">
                <a:solidFill>
                  <a:prstClr val="black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2. มีโต๊ะเก้าอี้ ที่เพียงพอต่อจำนวนผู้เข้าประชุม </a:t>
            </a:r>
          </a:p>
          <a:p>
            <a:r>
              <a:rPr lang="th-TH" sz="2400" b="1" dirty="0">
                <a:solidFill>
                  <a:prstClr val="black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3. มีอุปกรณ์ และวัสดุ สำหรับรับประทานอาหารที่เพียงพอ </a:t>
            </a:r>
            <a:r>
              <a:rPr lang="th-TH" sz="2400" b="1" dirty="0" smtClean="0">
                <a:solidFill>
                  <a:prstClr val="black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มีความสะอาด ปราศจากฝุ่นละออง อยู่ในสภาพพร้อมใช้งาน</a:t>
            </a:r>
            <a:endParaRPr lang="th-TH" sz="2400" b="1" dirty="0">
              <a:solidFill>
                <a:prstClr val="black"/>
              </a:solidFill>
              <a:latin typeface="Cordia New" panose="020B0304020202020204" pitchFamily="34" charset="-34"/>
              <a:cs typeface="Cordia New" panose="020B0304020202020204" pitchFamily="34" charset="-34"/>
            </a:endParaRPr>
          </a:p>
          <a:p>
            <a:r>
              <a:rPr lang="th-TH" sz="2400" b="1" dirty="0">
                <a:solidFill>
                  <a:prstClr val="black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4. มีอุปกรณ์ และวัสดุ สำหรับรับประทาน</a:t>
            </a:r>
            <a:r>
              <a:rPr lang="th-TH" sz="2400" b="1" dirty="0" smtClean="0">
                <a:solidFill>
                  <a:prstClr val="black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อาหารที่จัดไว้เฉพาะกลุ่มที่มีความต้องการพิเศษ เช่น ผู้บริโภคอาหารฮาลาล มังสวิรัติ เป็นต้น</a:t>
            </a:r>
            <a:endParaRPr lang="th-TH" sz="2400" b="1" dirty="0">
              <a:solidFill>
                <a:prstClr val="black"/>
              </a:solidFill>
              <a:latin typeface="Cordia New" panose="020B0304020202020204" pitchFamily="34" charset="-34"/>
              <a:cs typeface="Cordia New" panose="020B0304020202020204" pitchFamily="34" charset="-34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1877249" y="5781621"/>
            <a:ext cx="180850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th-TH" sz="5400" b="1" cap="none" spc="0" dirty="0" smtClean="0">
                <a:ln w="6600">
                  <a:solidFill>
                    <a:srgbClr val="FF0000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ตัวอย่าง</a:t>
            </a:r>
            <a:endParaRPr lang="en-US" sz="5400" b="1" cap="none" spc="0" dirty="0">
              <a:ln w="6600">
                <a:solidFill>
                  <a:srgbClr val="FF0000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4591050" y="4161466"/>
            <a:ext cx="3657600" cy="2430270"/>
          </a:xfrm>
          <a:prstGeom prst="rect">
            <a:avLst/>
          </a:prstGeom>
          <a:noFill/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4997164" y="4488960"/>
            <a:ext cx="2856872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th-TH" sz="5400" b="1" dirty="0" smtClean="0">
                <a:ln w="6600">
                  <a:solidFill>
                    <a:srgbClr val="FF0000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พื้นที่บริการ</a:t>
            </a:r>
          </a:p>
          <a:p>
            <a:pPr algn="ctr"/>
            <a:r>
              <a:rPr lang="th-TH" sz="5400" b="1" dirty="0" smtClean="0">
                <a:ln w="6600">
                  <a:solidFill>
                    <a:srgbClr val="FF0000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อาหารมื้อหลัก</a:t>
            </a:r>
            <a:endParaRPr lang="en-US" sz="5400" b="1" dirty="0">
              <a:ln w="6600">
                <a:solidFill>
                  <a:srgbClr val="FF0000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8382000" y="4157541"/>
            <a:ext cx="3657600" cy="2430270"/>
          </a:xfrm>
          <a:prstGeom prst="rect">
            <a:avLst/>
          </a:prstGeom>
          <a:noFill/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/>
          <p:cNvSpPr/>
          <p:nvPr/>
        </p:nvSpPr>
        <p:spPr>
          <a:xfrm>
            <a:off x="8615349" y="4483705"/>
            <a:ext cx="3366627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th-TH" sz="5400" b="1" dirty="0" smtClean="0">
                <a:ln w="6600">
                  <a:solidFill>
                    <a:srgbClr val="FF0000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อุปกรณ์ สำหรับ</a:t>
            </a:r>
            <a:endParaRPr lang="th-TH" sz="5400" b="1" dirty="0">
              <a:ln w="6600">
                <a:solidFill>
                  <a:srgbClr val="FF0000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  <a:p>
            <a:pPr algn="ctr"/>
            <a:r>
              <a:rPr lang="th-TH" sz="5400" b="1" dirty="0">
                <a:ln w="6600">
                  <a:solidFill>
                    <a:srgbClr val="FF0000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ฮาลาล มังสวิรัติ</a:t>
            </a:r>
            <a:endParaRPr lang="en-US" sz="5400" b="1" dirty="0">
              <a:ln w="6600">
                <a:solidFill>
                  <a:srgbClr val="FF0000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9975030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4" descr="ผลการค้นหารูปภาพสำหรับ ห้องน้ำ หญิง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93046" y="4157541"/>
            <a:ext cx="3695409" cy="24302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Content Placeholder 2"/>
          <p:cNvSpPr txBox="1">
            <a:spLocks/>
          </p:cNvSpPr>
          <p:nvPr/>
        </p:nvSpPr>
        <p:spPr>
          <a:xfrm>
            <a:off x="-2362748" y="5233070"/>
            <a:ext cx="7802177" cy="996858"/>
          </a:xfrm>
          <a:prstGeom prst="rect">
            <a:avLst/>
          </a:prstGeom>
        </p:spPr>
        <p:txBody>
          <a:bodyPr anchor="ctr">
            <a:no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 marL="0" indent="0">
              <a:buNone/>
            </a:pPr>
            <a:endParaRPr lang="en-US" sz="3600" b="1" kern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761514" y="26826"/>
            <a:ext cx="11430485" cy="823217"/>
          </a:xfrm>
        </p:spPr>
        <p:txBody>
          <a:bodyPr>
            <a:noAutofit/>
          </a:bodyPr>
          <a:lstStyle/>
          <a:p>
            <a:pPr algn="ctr"/>
            <a:r>
              <a:rPr lang="en-US" sz="4800" b="1" kern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dia New" panose="020B0304020202020204" pitchFamily="34" charset="-34"/>
                <a:cs typeface="Cordia New" panose="020B0304020202020204" pitchFamily="34" charset="-34"/>
              </a:rPr>
              <a:t>P17 </a:t>
            </a:r>
            <a:r>
              <a:rPr lang="th-TH" sz="4800" b="1" kern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dia New" panose="020B0304020202020204" pitchFamily="34" charset="-34"/>
                <a:cs typeface="Cordia New" panose="020B0304020202020204" pitchFamily="34" charset="-34"/>
              </a:rPr>
              <a:t>ห้องน้ำ </a:t>
            </a:r>
            <a:r>
              <a:rPr lang="th-TH" sz="4800" b="1" kern="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dia New" panose="020B0304020202020204" pitchFamily="34" charset="-34"/>
                <a:cs typeface="Cordia New" panose="020B0304020202020204" pitchFamily="34" charset="-34"/>
              </a:rPr>
              <a:t>(</a:t>
            </a:r>
            <a:r>
              <a:rPr lang="th-TH" sz="4800" b="1" kern="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dia New" panose="020B0304020202020204" pitchFamily="34" charset="-34"/>
                <a:cs typeface="Cordia New" panose="020B0304020202020204" pitchFamily="34" charset="-34"/>
              </a:rPr>
              <a:t>ค่าน้ำหนัก </a:t>
            </a:r>
            <a:r>
              <a:rPr lang="en-US" sz="4800" b="1" kern="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dia New" panose="020B0304020202020204" pitchFamily="34" charset="-34"/>
                <a:cs typeface="Cordia New" panose="020B0304020202020204" pitchFamily="34" charset="-34"/>
              </a:rPr>
              <a:t>2</a:t>
            </a:r>
            <a:r>
              <a:rPr lang="th-TH" sz="4800" b="1" kern="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dia New" panose="020B0304020202020204" pitchFamily="34" charset="-34"/>
                <a:cs typeface="Cordia New" panose="020B0304020202020204" pitchFamily="34" charset="-34"/>
              </a:rPr>
              <a:t>) </a:t>
            </a:r>
            <a:endParaRPr lang="th-TH" sz="4800" b="1" kern="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rdia New" panose="020B0304020202020204" pitchFamily="34" charset="-34"/>
              <a:cs typeface="Cordia New" panose="020B0304020202020204" pitchFamily="34" charset="-34"/>
            </a:endParaRPr>
          </a:p>
        </p:txBody>
      </p:sp>
      <p:sp>
        <p:nvSpPr>
          <p:cNvPr id="10" name="Content Placeholder 9"/>
          <p:cNvSpPr>
            <a:spLocks noGrp="1"/>
          </p:cNvSpPr>
          <p:nvPr>
            <p:ph idx="1"/>
          </p:nvPr>
        </p:nvSpPr>
        <p:spPr>
          <a:xfrm>
            <a:off x="761514" y="760713"/>
            <a:ext cx="11278085" cy="299590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th-TH" sz="2400" b="1" dirty="0">
                <a:solidFill>
                  <a:prstClr val="black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หมายถึง ห้องสำหรับถ่ายอุจจาระและปัสสาวะ ซึ่งประกอบด้วยรายการดังนี้</a:t>
            </a:r>
            <a:endParaRPr lang="en-US" sz="2400" b="1" dirty="0" smtClean="0">
              <a:solidFill>
                <a:prstClr val="black"/>
              </a:solidFill>
              <a:latin typeface="Cordia New" panose="020B0304020202020204" pitchFamily="34" charset="-34"/>
              <a:cs typeface="Cordia New" panose="020B0304020202020204" pitchFamily="34" charset="-34"/>
            </a:endParaRPr>
          </a:p>
          <a:p>
            <a:r>
              <a:rPr lang="th-TH" sz="2400" b="1" dirty="0">
                <a:solidFill>
                  <a:prstClr val="black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1. ห้องน้ำต้องอยู่ไม่ไกลจากห้องประชุม</a:t>
            </a:r>
          </a:p>
          <a:p>
            <a:r>
              <a:rPr lang="th-TH" sz="2400" b="1" dirty="0">
                <a:solidFill>
                  <a:prstClr val="black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2. สภาพห้องน้ำต้องถูกสุขลักษณะ คือ สะอาด แห้ง ไม่มีกลิ่นเหม็น</a:t>
            </a:r>
          </a:p>
          <a:p>
            <a:r>
              <a:rPr lang="th-TH" sz="2400" b="1" dirty="0">
                <a:solidFill>
                  <a:prstClr val="black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3. มีระบบระบายอากาศ</a:t>
            </a:r>
          </a:p>
          <a:p>
            <a:r>
              <a:rPr lang="th-TH" sz="2400" b="1" dirty="0">
                <a:solidFill>
                  <a:prstClr val="black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4. มีระบบระบายและบำบัดของเสียที่ได้มาตรฐาน</a:t>
            </a:r>
          </a:p>
          <a:p>
            <a:r>
              <a:rPr lang="th-TH" sz="2400" b="1" dirty="0">
                <a:solidFill>
                  <a:prstClr val="black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5. มีกระดาษชำระ และสบู่เหลวล้างมือ</a:t>
            </a:r>
          </a:p>
          <a:p>
            <a:r>
              <a:rPr lang="th-TH" sz="2400" b="1" dirty="0">
                <a:solidFill>
                  <a:prstClr val="black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6. มีบันทึกการทำความสะอาดและตรวจสอบ</a:t>
            </a:r>
            <a:r>
              <a:rPr lang="th-TH" sz="2400" b="1" dirty="0" smtClean="0">
                <a:solidFill>
                  <a:prstClr val="black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อุปกรณ์ </a:t>
            </a:r>
            <a:r>
              <a:rPr lang="th-TH" sz="2400" b="1" i="1" u="sng" dirty="0">
                <a:solidFill>
                  <a:srgbClr val="008000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(แนบเอกสารเพิ่มเติม)</a:t>
            </a:r>
          </a:p>
          <a:p>
            <a:endParaRPr lang="th-TH" sz="2400" b="1" dirty="0">
              <a:solidFill>
                <a:prstClr val="black"/>
              </a:solidFill>
              <a:latin typeface="Cordia New" panose="020B0304020202020204" pitchFamily="34" charset="-34"/>
              <a:cs typeface="Cordia New" panose="020B0304020202020204" pitchFamily="34" charset="-34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1845717" y="5781621"/>
            <a:ext cx="180850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th-TH" sz="5400" b="1" cap="none" spc="0" dirty="0" smtClean="0">
                <a:ln w="6600">
                  <a:solidFill>
                    <a:srgbClr val="FF0000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ตัวอย่าง</a:t>
            </a:r>
            <a:endParaRPr lang="en-US" sz="5400" b="1" cap="none" spc="0" dirty="0">
              <a:ln w="6600">
                <a:solidFill>
                  <a:srgbClr val="FF0000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4591050" y="4161466"/>
            <a:ext cx="3657600" cy="2430270"/>
          </a:xfrm>
          <a:prstGeom prst="rect">
            <a:avLst/>
          </a:prstGeom>
          <a:noFill/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5205558" y="4488960"/>
            <a:ext cx="2440091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th-TH" sz="5400" b="1" dirty="0" smtClean="0">
                <a:ln w="6600">
                  <a:solidFill>
                    <a:srgbClr val="FF0000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ห้องน้ำชาย </a:t>
            </a:r>
          </a:p>
          <a:p>
            <a:pPr algn="ctr"/>
            <a:r>
              <a:rPr lang="th-TH" sz="5400" b="1" dirty="0" smtClean="0">
                <a:ln w="6600">
                  <a:solidFill>
                    <a:srgbClr val="FF0000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ห้องน้ำหญิง</a:t>
            </a:r>
            <a:endParaRPr lang="en-US" sz="5400" b="1" dirty="0">
              <a:ln w="6600">
                <a:solidFill>
                  <a:srgbClr val="FF0000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8382000" y="4157541"/>
            <a:ext cx="3657600" cy="2430270"/>
          </a:xfrm>
          <a:prstGeom prst="rect">
            <a:avLst/>
          </a:prstGeom>
          <a:noFill/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/>
          <p:cNvSpPr/>
          <p:nvPr/>
        </p:nvSpPr>
        <p:spPr>
          <a:xfrm>
            <a:off x="8362745" y="4495513"/>
            <a:ext cx="3793026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th-TH" sz="5400" b="1" dirty="0" smtClean="0">
                <a:ln w="6600">
                  <a:solidFill>
                    <a:srgbClr val="FF0000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ระบบระบายอากาศ</a:t>
            </a:r>
            <a:r>
              <a:rPr lang="en-US" sz="5400" b="1" dirty="0" smtClean="0">
                <a:ln w="6600">
                  <a:solidFill>
                    <a:srgbClr val="FF0000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,</a:t>
            </a:r>
            <a:endParaRPr lang="th-TH" sz="5400" b="1" dirty="0" smtClean="0">
              <a:ln w="6600">
                <a:solidFill>
                  <a:srgbClr val="FF0000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  <a:p>
            <a:pPr algn="ctr"/>
            <a:r>
              <a:rPr lang="th-TH" sz="5400" b="1" dirty="0" smtClean="0">
                <a:ln w="6600">
                  <a:solidFill>
                    <a:srgbClr val="FF0000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ระบบบำบัด</a:t>
            </a:r>
            <a:endParaRPr lang="en-US" sz="5400" b="1" dirty="0">
              <a:ln w="6600">
                <a:solidFill>
                  <a:srgbClr val="FF0000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6521777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2" descr="http://www.beyondsuitebangkok.com/images/meeting-03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52685" y="3942393"/>
            <a:ext cx="3645405" cy="24302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Content Placeholder 2"/>
          <p:cNvSpPr txBox="1">
            <a:spLocks/>
          </p:cNvSpPr>
          <p:nvPr/>
        </p:nvSpPr>
        <p:spPr>
          <a:xfrm>
            <a:off x="-2362748" y="5233070"/>
            <a:ext cx="7802177" cy="996858"/>
          </a:xfrm>
          <a:prstGeom prst="rect">
            <a:avLst/>
          </a:prstGeom>
        </p:spPr>
        <p:txBody>
          <a:bodyPr anchor="ctr">
            <a:no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 marL="0" indent="0">
              <a:buNone/>
            </a:pPr>
            <a:endParaRPr lang="en-US" sz="3600" b="1" kern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761514" y="26826"/>
            <a:ext cx="11430485" cy="823217"/>
          </a:xfrm>
        </p:spPr>
        <p:txBody>
          <a:bodyPr>
            <a:noAutofit/>
          </a:bodyPr>
          <a:lstStyle/>
          <a:p>
            <a:pPr algn="ctr"/>
            <a:r>
              <a:rPr lang="en-US" sz="4800" b="1" kern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dia New" panose="020B0304020202020204" pitchFamily="34" charset="-34"/>
                <a:cs typeface="Cordia New" panose="020B0304020202020204" pitchFamily="34" charset="-34"/>
              </a:rPr>
              <a:t>P1</a:t>
            </a:r>
            <a:r>
              <a:rPr lang="en-US" sz="4800" b="1" kern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dia New" panose="020B0304020202020204" pitchFamily="34" charset="-34"/>
                <a:cs typeface="Cordia New" panose="020B0304020202020204" pitchFamily="34" charset="-34"/>
              </a:rPr>
              <a:t>8</a:t>
            </a:r>
            <a:r>
              <a:rPr lang="en-US" sz="4800" b="1" kern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dia New" panose="020B0304020202020204" pitchFamily="34" charset="-34"/>
                <a:cs typeface="Cordia New" panose="020B0304020202020204" pitchFamily="34" charset="-34"/>
              </a:rPr>
              <a:t> </a:t>
            </a:r>
            <a:r>
              <a:rPr lang="th-TH" sz="4800" b="1" kern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dia New" panose="020B0304020202020204" pitchFamily="34" charset="-34"/>
                <a:cs typeface="Cordia New" panose="020B0304020202020204" pitchFamily="34" charset="-34"/>
              </a:rPr>
              <a:t>ห้องประชุมย่อย </a:t>
            </a:r>
            <a:r>
              <a:rPr lang="th-TH" sz="4800" b="1" kern="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dia New" panose="020B0304020202020204" pitchFamily="34" charset="-34"/>
                <a:cs typeface="Cordia New" panose="020B0304020202020204" pitchFamily="34" charset="-34"/>
              </a:rPr>
              <a:t>(</a:t>
            </a:r>
            <a:r>
              <a:rPr lang="th-TH" sz="4800" b="1" kern="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dia New" panose="020B0304020202020204" pitchFamily="34" charset="-34"/>
                <a:cs typeface="Cordia New" panose="020B0304020202020204" pitchFamily="34" charset="-34"/>
              </a:rPr>
              <a:t>ค่าน้ำหนัก </a:t>
            </a:r>
            <a:r>
              <a:rPr lang="en-US" sz="4800" b="1" kern="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dia New" panose="020B0304020202020204" pitchFamily="34" charset="-34"/>
                <a:cs typeface="Cordia New" panose="020B0304020202020204" pitchFamily="34" charset="-34"/>
              </a:rPr>
              <a:t>1</a:t>
            </a:r>
            <a:r>
              <a:rPr lang="th-TH" sz="4800" b="1" kern="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dia New" panose="020B0304020202020204" pitchFamily="34" charset="-34"/>
                <a:cs typeface="Cordia New" panose="020B0304020202020204" pitchFamily="34" charset="-34"/>
              </a:rPr>
              <a:t>) </a:t>
            </a:r>
            <a:endParaRPr lang="th-TH" sz="4800" b="1" kern="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rdia New" panose="020B0304020202020204" pitchFamily="34" charset="-34"/>
              <a:cs typeface="Cordia New" panose="020B0304020202020204" pitchFamily="34" charset="-34"/>
            </a:endParaRPr>
          </a:p>
        </p:txBody>
      </p:sp>
      <p:sp>
        <p:nvSpPr>
          <p:cNvPr id="10" name="Content Placeholder 9"/>
          <p:cNvSpPr>
            <a:spLocks noGrp="1"/>
          </p:cNvSpPr>
          <p:nvPr>
            <p:ph idx="1"/>
          </p:nvPr>
        </p:nvSpPr>
        <p:spPr>
          <a:xfrm>
            <a:off x="761514" y="1091795"/>
            <a:ext cx="11278085" cy="2530832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th-TH" sz="2400" b="1" dirty="0">
                <a:solidFill>
                  <a:prstClr val="black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หมายถึง ห้อง</a:t>
            </a:r>
            <a:r>
              <a:rPr lang="th-TH" sz="2400" b="1" dirty="0" smtClean="0">
                <a:solidFill>
                  <a:prstClr val="black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ที่มีลักษณะเป็นห้องถาวร ที่จัด</a:t>
            </a:r>
            <a:r>
              <a:rPr lang="th-TH" sz="2400" b="1" dirty="0">
                <a:solidFill>
                  <a:prstClr val="black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ไว้เพื่อการประชุมกลุ่มย่อย ซึ่งประกอบด้วยรายการดังนี้</a:t>
            </a:r>
          </a:p>
          <a:p>
            <a:r>
              <a:rPr lang="th-TH" sz="2400" b="1" dirty="0">
                <a:solidFill>
                  <a:prstClr val="black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1. </a:t>
            </a:r>
            <a:r>
              <a:rPr lang="th-TH" sz="2400" b="1" dirty="0" smtClean="0">
                <a:solidFill>
                  <a:prstClr val="black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มี</a:t>
            </a:r>
            <a:r>
              <a:rPr lang="th-TH" sz="2400" b="1" dirty="0">
                <a:solidFill>
                  <a:prstClr val="black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การออกแบบ</a:t>
            </a:r>
            <a:r>
              <a:rPr lang="th-TH" sz="2400" b="1" dirty="0" smtClean="0">
                <a:solidFill>
                  <a:prstClr val="black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ตกแต่ง เพื่อเหมาะแก่การจัดประชุมกลุ่มย่อย </a:t>
            </a:r>
            <a:endParaRPr lang="th-TH" sz="2400" b="1" dirty="0">
              <a:solidFill>
                <a:prstClr val="black"/>
              </a:solidFill>
              <a:latin typeface="Cordia New" panose="020B0304020202020204" pitchFamily="34" charset="-34"/>
              <a:cs typeface="Cordia New" panose="020B0304020202020204" pitchFamily="34" charset="-34"/>
            </a:endParaRPr>
          </a:p>
          <a:p>
            <a:r>
              <a:rPr lang="en-US" sz="2400" b="1" dirty="0">
                <a:solidFill>
                  <a:prstClr val="black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2</a:t>
            </a:r>
            <a:r>
              <a:rPr lang="th-TH" sz="2400" b="1" dirty="0" smtClean="0">
                <a:solidFill>
                  <a:prstClr val="black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. มีความสะอาด ปลอดภัย</a:t>
            </a:r>
          </a:p>
          <a:p>
            <a:r>
              <a:rPr lang="en-US" sz="2400" b="1" dirty="0" smtClean="0">
                <a:solidFill>
                  <a:prstClr val="black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3. </a:t>
            </a:r>
            <a:r>
              <a:rPr lang="th-TH" sz="2400" b="1" dirty="0" smtClean="0">
                <a:solidFill>
                  <a:prstClr val="black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มี</a:t>
            </a:r>
            <a:r>
              <a:rPr lang="th-TH" sz="2400" b="1" dirty="0">
                <a:solidFill>
                  <a:prstClr val="black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โต๊ะเก้าอี้ เพียงพอต่อจำนวนผู้เข้าประชุม</a:t>
            </a:r>
          </a:p>
          <a:p>
            <a:r>
              <a:rPr lang="en-US" sz="2400" b="1" dirty="0">
                <a:solidFill>
                  <a:prstClr val="black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4</a:t>
            </a:r>
            <a:r>
              <a:rPr lang="th-TH" sz="2400" b="1" dirty="0" smtClean="0">
                <a:solidFill>
                  <a:prstClr val="black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. </a:t>
            </a:r>
            <a:r>
              <a:rPr lang="th-TH" sz="2400" b="1" dirty="0">
                <a:solidFill>
                  <a:prstClr val="black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มีระบบปรับอากาศ ไฟส่องสว่าง และเต้ารับไฟฟ้า พร้อมใช้งาน</a:t>
            </a:r>
          </a:p>
        </p:txBody>
      </p:sp>
      <p:sp>
        <p:nvSpPr>
          <p:cNvPr id="13" name="Rectangle 12"/>
          <p:cNvSpPr/>
          <p:nvPr/>
        </p:nvSpPr>
        <p:spPr>
          <a:xfrm>
            <a:off x="1769440" y="4035656"/>
            <a:ext cx="180850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th-TH" sz="5400" b="1" cap="none" spc="0" dirty="0" smtClean="0">
                <a:ln w="6600">
                  <a:solidFill>
                    <a:srgbClr val="FF0000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ตัวอย่าง</a:t>
            </a:r>
            <a:endParaRPr lang="en-US" sz="5400" b="1" cap="none" spc="0" dirty="0">
              <a:ln w="6600">
                <a:solidFill>
                  <a:srgbClr val="FF0000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4591050" y="3946318"/>
            <a:ext cx="3657600" cy="2430270"/>
          </a:xfrm>
          <a:prstGeom prst="rect">
            <a:avLst/>
          </a:prstGeom>
          <a:noFill/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4896977" y="4659718"/>
            <a:ext cx="305724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th-TH" sz="5400" b="1" dirty="0" smtClean="0">
                <a:ln w="6600">
                  <a:solidFill>
                    <a:srgbClr val="FF0000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ห้องประชุมย่อย</a:t>
            </a:r>
            <a:endParaRPr lang="en-US" sz="5400" b="1" dirty="0">
              <a:ln w="6600">
                <a:solidFill>
                  <a:srgbClr val="FF0000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8382000" y="3942393"/>
            <a:ext cx="3657600" cy="2430270"/>
          </a:xfrm>
          <a:prstGeom prst="rect">
            <a:avLst/>
          </a:prstGeom>
          <a:noFill/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/>
          <p:cNvSpPr/>
          <p:nvPr/>
        </p:nvSpPr>
        <p:spPr>
          <a:xfrm>
            <a:off x="8682176" y="4659718"/>
            <a:ext cx="305724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th-TH" sz="5400" b="1" dirty="0" smtClean="0">
                <a:ln w="6600">
                  <a:solidFill>
                    <a:srgbClr val="FF0000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ห้องประชุมย่อย</a:t>
            </a:r>
            <a:endParaRPr lang="en-US" sz="5400" b="1" dirty="0">
              <a:ln w="6600">
                <a:solidFill>
                  <a:srgbClr val="FF0000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759725" y="6548836"/>
            <a:ext cx="410881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sz="2400" b="1" i="1" dirty="0" smtClean="0">
                <a:solidFill>
                  <a:srgbClr val="0000FF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หมายเหตุ </a:t>
            </a:r>
            <a:r>
              <a:rPr lang="en-US" sz="2400" b="1" i="1" dirty="0" smtClean="0">
                <a:solidFill>
                  <a:srgbClr val="0000FF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: </a:t>
            </a:r>
            <a:r>
              <a:rPr lang="th-TH" sz="2400" b="1" i="1" dirty="0" smtClean="0">
                <a:solidFill>
                  <a:srgbClr val="0000FF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ไม่สามารถใช้ห้องพักทดแทนได้</a:t>
            </a:r>
            <a:endParaRPr lang="en-US" sz="2400" b="1" i="1" dirty="0">
              <a:solidFill>
                <a:srgbClr val="0000FF"/>
              </a:solidFill>
              <a:latin typeface="Cordia New" panose="020B0304020202020204" pitchFamily="34" charset="-34"/>
              <a:cs typeface="Cordia New" panose="020B0304020202020204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28384907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199"/>
          <a:stretch/>
        </p:blipFill>
        <p:spPr>
          <a:xfrm>
            <a:off x="793046" y="4176629"/>
            <a:ext cx="3696187" cy="2411181"/>
          </a:xfrm>
          <a:prstGeom prst="rect">
            <a:avLst/>
          </a:prstGeom>
        </p:spPr>
      </p:pic>
      <p:sp>
        <p:nvSpPr>
          <p:cNvPr id="8" name="Content Placeholder 2"/>
          <p:cNvSpPr txBox="1">
            <a:spLocks/>
          </p:cNvSpPr>
          <p:nvPr/>
        </p:nvSpPr>
        <p:spPr>
          <a:xfrm>
            <a:off x="-2362748" y="5233070"/>
            <a:ext cx="7802177" cy="996858"/>
          </a:xfrm>
          <a:prstGeom prst="rect">
            <a:avLst/>
          </a:prstGeom>
        </p:spPr>
        <p:txBody>
          <a:bodyPr anchor="ctr">
            <a:no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 marL="0" indent="0">
              <a:buNone/>
            </a:pPr>
            <a:endParaRPr lang="en-US" sz="3600" b="1" kern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761514" y="26826"/>
            <a:ext cx="11430485" cy="823217"/>
          </a:xfrm>
        </p:spPr>
        <p:txBody>
          <a:bodyPr>
            <a:noAutofit/>
          </a:bodyPr>
          <a:lstStyle/>
          <a:p>
            <a:pPr algn="ctr"/>
            <a:r>
              <a:rPr lang="en-US" sz="4800" b="1" kern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dia New" panose="020B0304020202020204" pitchFamily="34" charset="-34"/>
                <a:cs typeface="Cordia New" panose="020B0304020202020204" pitchFamily="34" charset="-34"/>
              </a:rPr>
              <a:t>P19 </a:t>
            </a:r>
            <a:r>
              <a:rPr lang="th-TH" sz="4800" b="1" kern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dia New" panose="020B0304020202020204" pitchFamily="34" charset="-34"/>
                <a:cs typeface="Cordia New" panose="020B0304020202020204" pitchFamily="34" charset="-34"/>
              </a:rPr>
              <a:t>ห้องสำหรับผู้จัดงาน </a:t>
            </a:r>
            <a:r>
              <a:rPr lang="th-TH" sz="4800" b="1" kern="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dia New" panose="020B0304020202020204" pitchFamily="34" charset="-34"/>
                <a:cs typeface="Cordia New" panose="020B0304020202020204" pitchFamily="34" charset="-34"/>
              </a:rPr>
              <a:t>(</a:t>
            </a:r>
            <a:r>
              <a:rPr lang="th-TH" sz="4800" b="1" kern="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dia New" panose="020B0304020202020204" pitchFamily="34" charset="-34"/>
                <a:cs typeface="Cordia New" panose="020B0304020202020204" pitchFamily="34" charset="-34"/>
              </a:rPr>
              <a:t>ค่าน้ำหนัก </a:t>
            </a:r>
            <a:r>
              <a:rPr lang="en-US" sz="4800" b="1" kern="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dia New" panose="020B0304020202020204" pitchFamily="34" charset="-34"/>
                <a:cs typeface="Cordia New" panose="020B0304020202020204" pitchFamily="34" charset="-34"/>
              </a:rPr>
              <a:t>1</a:t>
            </a:r>
            <a:r>
              <a:rPr lang="th-TH" sz="4800" b="1" kern="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dia New" panose="020B0304020202020204" pitchFamily="34" charset="-34"/>
                <a:cs typeface="Cordia New" panose="020B0304020202020204" pitchFamily="34" charset="-34"/>
              </a:rPr>
              <a:t>) </a:t>
            </a:r>
            <a:endParaRPr lang="th-TH" sz="4800" b="1" kern="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rdia New" panose="020B0304020202020204" pitchFamily="34" charset="-34"/>
              <a:cs typeface="Cordia New" panose="020B0304020202020204" pitchFamily="34" charset="-34"/>
            </a:endParaRPr>
          </a:p>
        </p:txBody>
      </p:sp>
      <p:sp>
        <p:nvSpPr>
          <p:cNvPr id="10" name="Content Placeholder 9"/>
          <p:cNvSpPr>
            <a:spLocks noGrp="1"/>
          </p:cNvSpPr>
          <p:nvPr>
            <p:ph idx="1"/>
          </p:nvPr>
        </p:nvSpPr>
        <p:spPr>
          <a:xfrm>
            <a:off x="761514" y="744946"/>
            <a:ext cx="11278085" cy="3352854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th-TH" sz="2400" b="1" dirty="0">
                <a:solidFill>
                  <a:prstClr val="black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หมายถึง </a:t>
            </a:r>
            <a:r>
              <a:rPr lang="th-TH" sz="2400" b="1" dirty="0" smtClean="0">
                <a:solidFill>
                  <a:prstClr val="black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ห้องที่</a:t>
            </a:r>
            <a:r>
              <a:rPr lang="th-TH" sz="2400" b="1" dirty="0">
                <a:solidFill>
                  <a:prstClr val="black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มี</a:t>
            </a:r>
            <a:r>
              <a:rPr lang="th-TH" sz="2400" b="1" dirty="0" smtClean="0">
                <a:solidFill>
                  <a:prstClr val="black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ลักษณะเป็นห้องถาวร </a:t>
            </a:r>
            <a:r>
              <a:rPr lang="th-TH" sz="2400" b="1" dirty="0">
                <a:solidFill>
                  <a:prstClr val="black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ที่จัดไว้ให้เป็นสำนักงานของฝ่ายจัดประชุม ซึ่งประกอบด้วยรายการดังนี้</a:t>
            </a:r>
          </a:p>
          <a:p>
            <a:r>
              <a:rPr lang="th-TH" sz="2400" b="1" dirty="0">
                <a:solidFill>
                  <a:prstClr val="black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1. </a:t>
            </a:r>
            <a:r>
              <a:rPr lang="th-TH" sz="2400" b="1" dirty="0" smtClean="0">
                <a:solidFill>
                  <a:prstClr val="black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มีการออกแบบตกแต่งเพื่อเหมาะแก่การเป็นห้องสำหรับผู้จัดงาน</a:t>
            </a:r>
            <a:endParaRPr lang="th-TH" sz="2400" b="1" dirty="0">
              <a:solidFill>
                <a:prstClr val="black"/>
              </a:solidFill>
              <a:latin typeface="Cordia New" panose="020B0304020202020204" pitchFamily="34" charset="-34"/>
              <a:cs typeface="Cordia New" panose="020B0304020202020204" pitchFamily="34" charset="-34"/>
            </a:endParaRPr>
          </a:p>
          <a:p>
            <a:r>
              <a:rPr lang="th-TH" sz="2400" b="1" dirty="0">
                <a:solidFill>
                  <a:prstClr val="black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2. </a:t>
            </a:r>
            <a:r>
              <a:rPr lang="th-TH" sz="2400" b="1" dirty="0" smtClean="0">
                <a:solidFill>
                  <a:prstClr val="black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มีความสะอาด ปลอดภัย และอยู่ใกล้ห้องประชุม</a:t>
            </a:r>
            <a:endParaRPr lang="th-TH" sz="2400" b="1" dirty="0">
              <a:solidFill>
                <a:prstClr val="black"/>
              </a:solidFill>
              <a:latin typeface="Cordia New" panose="020B0304020202020204" pitchFamily="34" charset="-34"/>
              <a:cs typeface="Cordia New" panose="020B0304020202020204" pitchFamily="34" charset="-34"/>
            </a:endParaRPr>
          </a:p>
          <a:p>
            <a:r>
              <a:rPr lang="th-TH" sz="2400" b="1" dirty="0">
                <a:solidFill>
                  <a:prstClr val="black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3. มีเครื่องปรับอากาศ ไฟส่องสว่าง และเต้ารับไฟฟ้า</a:t>
            </a:r>
          </a:p>
          <a:p>
            <a:r>
              <a:rPr lang="th-TH" sz="2400" b="1" dirty="0">
                <a:solidFill>
                  <a:prstClr val="black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4. มีโต๊ะเก้าอี้ที่เพียงพอ</a:t>
            </a:r>
          </a:p>
          <a:p>
            <a:r>
              <a:rPr lang="th-TH" sz="2400" b="1" dirty="0">
                <a:solidFill>
                  <a:prstClr val="black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5. สามารถจัดหาอุปกรณ์สำนักงานไว้บริการตามที่ลูกค้าต้องการ</a:t>
            </a:r>
          </a:p>
          <a:p>
            <a:r>
              <a:rPr lang="th-TH" sz="2400" b="1" dirty="0">
                <a:solidFill>
                  <a:prstClr val="black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6. มีบริการ </a:t>
            </a:r>
            <a:r>
              <a:rPr lang="en-US" sz="2400" b="1" dirty="0">
                <a:solidFill>
                  <a:prstClr val="black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WIFI</a:t>
            </a:r>
          </a:p>
        </p:txBody>
      </p:sp>
      <p:sp>
        <p:nvSpPr>
          <p:cNvPr id="13" name="Rectangle 12"/>
          <p:cNvSpPr/>
          <p:nvPr/>
        </p:nvSpPr>
        <p:spPr>
          <a:xfrm>
            <a:off x="1769440" y="4035656"/>
            <a:ext cx="180850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th-TH" sz="5400" b="1" cap="none" spc="0" dirty="0" smtClean="0">
                <a:ln w="6600">
                  <a:solidFill>
                    <a:srgbClr val="FF0000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ตัวอย่าง</a:t>
            </a:r>
            <a:endParaRPr lang="en-US" sz="5400" b="1" cap="none" spc="0" dirty="0">
              <a:ln w="6600">
                <a:solidFill>
                  <a:srgbClr val="FF0000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4591050" y="4161466"/>
            <a:ext cx="3657600" cy="2430270"/>
          </a:xfrm>
          <a:prstGeom prst="rect">
            <a:avLst/>
          </a:prstGeom>
          <a:noFill/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5268075" y="4473193"/>
            <a:ext cx="2315056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th-TH" sz="5400" b="1" dirty="0" smtClean="0">
                <a:ln w="6600">
                  <a:solidFill>
                    <a:srgbClr val="FF0000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ห้องสำหรับ</a:t>
            </a:r>
          </a:p>
          <a:p>
            <a:pPr algn="ctr"/>
            <a:r>
              <a:rPr lang="th-TH" sz="5400" b="1" dirty="0" smtClean="0">
                <a:ln w="6600">
                  <a:solidFill>
                    <a:srgbClr val="FF0000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ผู้จัดงาน</a:t>
            </a:r>
            <a:endParaRPr lang="en-US" sz="5400" b="1" dirty="0">
              <a:ln w="6600">
                <a:solidFill>
                  <a:srgbClr val="FF0000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8382000" y="4157541"/>
            <a:ext cx="3657600" cy="2430270"/>
          </a:xfrm>
          <a:prstGeom prst="rect">
            <a:avLst/>
          </a:prstGeom>
          <a:noFill/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9074798" y="4473193"/>
            <a:ext cx="2315056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th-TH" sz="5400" b="1" dirty="0" smtClean="0">
                <a:ln w="6600">
                  <a:solidFill>
                    <a:srgbClr val="FF0000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ห้องสำหรับ</a:t>
            </a:r>
          </a:p>
          <a:p>
            <a:pPr algn="ctr"/>
            <a:r>
              <a:rPr lang="th-TH" sz="5400" b="1" dirty="0" smtClean="0">
                <a:ln w="6600">
                  <a:solidFill>
                    <a:srgbClr val="FF0000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ผู้จัดงาน</a:t>
            </a:r>
            <a:endParaRPr lang="en-US" sz="5400" b="1" dirty="0">
              <a:ln w="6600">
                <a:solidFill>
                  <a:srgbClr val="FF0000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759725" y="6548836"/>
            <a:ext cx="410881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sz="2400" b="1" i="1" dirty="0" smtClean="0">
                <a:solidFill>
                  <a:srgbClr val="0000FF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หมายเหตุ </a:t>
            </a:r>
            <a:r>
              <a:rPr lang="en-US" sz="2400" b="1" i="1" dirty="0" smtClean="0">
                <a:solidFill>
                  <a:srgbClr val="0000FF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: </a:t>
            </a:r>
            <a:r>
              <a:rPr lang="th-TH" sz="2400" b="1" i="1" dirty="0" smtClean="0">
                <a:solidFill>
                  <a:srgbClr val="0000FF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ไม่สามารถใช้ห้องพักทดแทนได้</a:t>
            </a:r>
            <a:endParaRPr lang="en-US" sz="2400" b="1" i="1" dirty="0">
              <a:solidFill>
                <a:srgbClr val="0000FF"/>
              </a:solidFill>
              <a:latin typeface="Cordia New" panose="020B0304020202020204" pitchFamily="34" charset="-34"/>
              <a:cs typeface="Cordia New" panose="020B0304020202020204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3993761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VIZ Card - บรรยากาศของห้องรับรองพิเศษ สำหรับสมาชิก VIZ... | Facebook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96414" y="4160217"/>
            <a:ext cx="3661286" cy="24275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Content Placeholder 2"/>
          <p:cNvSpPr txBox="1">
            <a:spLocks/>
          </p:cNvSpPr>
          <p:nvPr/>
        </p:nvSpPr>
        <p:spPr>
          <a:xfrm>
            <a:off x="-2362748" y="5233070"/>
            <a:ext cx="7802177" cy="996858"/>
          </a:xfrm>
          <a:prstGeom prst="rect">
            <a:avLst/>
          </a:prstGeom>
        </p:spPr>
        <p:txBody>
          <a:bodyPr anchor="ctr">
            <a:no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 marL="0" indent="0">
              <a:buNone/>
            </a:pPr>
            <a:endParaRPr lang="en-US" sz="3600" b="1" kern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761514" y="26826"/>
            <a:ext cx="11430485" cy="823217"/>
          </a:xfrm>
        </p:spPr>
        <p:txBody>
          <a:bodyPr>
            <a:noAutofit/>
          </a:bodyPr>
          <a:lstStyle/>
          <a:p>
            <a:pPr algn="ctr"/>
            <a:r>
              <a:rPr lang="en-US" sz="4800" b="1" kern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dia New" panose="020B0304020202020204" pitchFamily="34" charset="-34"/>
                <a:cs typeface="Cordia New" panose="020B0304020202020204" pitchFamily="34" charset="-34"/>
              </a:rPr>
              <a:t>P20 </a:t>
            </a:r>
            <a:r>
              <a:rPr lang="th-TH" sz="4800" b="1" kern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dia New" panose="020B0304020202020204" pitchFamily="34" charset="-34"/>
                <a:cs typeface="Cordia New" panose="020B0304020202020204" pitchFamily="34" charset="-34"/>
              </a:rPr>
              <a:t>ห้องรับรอง </a:t>
            </a:r>
            <a:r>
              <a:rPr lang="th-TH" sz="4800" b="1" kern="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dia New" panose="020B0304020202020204" pitchFamily="34" charset="-34"/>
                <a:cs typeface="Cordia New" panose="020B0304020202020204" pitchFamily="34" charset="-34"/>
              </a:rPr>
              <a:t>(</a:t>
            </a:r>
            <a:r>
              <a:rPr lang="th-TH" sz="4800" b="1" kern="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dia New" panose="020B0304020202020204" pitchFamily="34" charset="-34"/>
                <a:cs typeface="Cordia New" panose="020B0304020202020204" pitchFamily="34" charset="-34"/>
              </a:rPr>
              <a:t>ค่าน้ำหนัก </a:t>
            </a:r>
            <a:r>
              <a:rPr lang="en-US" sz="4800" b="1" kern="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dia New" panose="020B0304020202020204" pitchFamily="34" charset="-34"/>
                <a:cs typeface="Cordia New" panose="020B0304020202020204" pitchFamily="34" charset="-34"/>
              </a:rPr>
              <a:t>1</a:t>
            </a:r>
            <a:r>
              <a:rPr lang="th-TH" sz="4800" b="1" kern="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dia New" panose="020B0304020202020204" pitchFamily="34" charset="-34"/>
                <a:cs typeface="Cordia New" panose="020B0304020202020204" pitchFamily="34" charset="-34"/>
              </a:rPr>
              <a:t>) </a:t>
            </a:r>
            <a:endParaRPr lang="th-TH" sz="4800" b="1" kern="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rdia New" panose="020B0304020202020204" pitchFamily="34" charset="-34"/>
              <a:cs typeface="Cordia New" panose="020B0304020202020204" pitchFamily="34" charset="-34"/>
            </a:endParaRPr>
          </a:p>
        </p:txBody>
      </p:sp>
      <p:sp>
        <p:nvSpPr>
          <p:cNvPr id="10" name="Content Placeholder 9"/>
          <p:cNvSpPr>
            <a:spLocks noGrp="1"/>
          </p:cNvSpPr>
          <p:nvPr>
            <p:ph idx="1"/>
          </p:nvPr>
        </p:nvSpPr>
        <p:spPr>
          <a:xfrm>
            <a:off x="761514" y="1249447"/>
            <a:ext cx="11278085" cy="2550047"/>
          </a:xfrm>
        </p:spPr>
        <p:txBody>
          <a:bodyPr>
            <a:noAutofit/>
          </a:bodyPr>
          <a:lstStyle/>
          <a:p>
            <a:pPr marL="0" indent="0">
              <a:buFont typeface="Franklin Gothic Book" panose="020B0503020102020204" pitchFamily="34" charset="0"/>
              <a:buNone/>
            </a:pPr>
            <a:r>
              <a:rPr lang="th-TH" sz="2400" b="1" dirty="0">
                <a:solidFill>
                  <a:prstClr val="black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หมายถึง ห้อง</a:t>
            </a:r>
            <a:r>
              <a:rPr lang="th-TH" sz="2400" b="1" dirty="0" smtClean="0">
                <a:solidFill>
                  <a:prstClr val="black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ที่มีลักษณะเป็นห้องถาวร เพื่อใช้เป็นห้องรับรอง </a:t>
            </a:r>
            <a:r>
              <a:rPr lang="th-TH" sz="2400" b="1" dirty="0">
                <a:solidFill>
                  <a:prstClr val="black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ซึ่งประกอบด้วยรายการดังนี้</a:t>
            </a:r>
          </a:p>
          <a:p>
            <a:r>
              <a:rPr lang="th-TH" sz="2400" b="1" dirty="0">
                <a:solidFill>
                  <a:prstClr val="black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1. </a:t>
            </a:r>
            <a:r>
              <a:rPr lang="th-TH" sz="2400" b="1" dirty="0" smtClean="0">
                <a:solidFill>
                  <a:prstClr val="black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มีการออกแบบตกแต่งเพื่อเหมาะแก่การเป็นห้องรับรอง มีอุปกรณ์ที่พร้อมใช้งาน</a:t>
            </a:r>
            <a:endParaRPr lang="th-TH" sz="2400" b="1" dirty="0">
              <a:solidFill>
                <a:prstClr val="black"/>
              </a:solidFill>
              <a:latin typeface="Cordia New" panose="020B0304020202020204" pitchFamily="34" charset="-34"/>
              <a:cs typeface="Cordia New" panose="020B0304020202020204" pitchFamily="34" charset="-34"/>
            </a:endParaRPr>
          </a:p>
          <a:p>
            <a:r>
              <a:rPr lang="th-TH" sz="2400" b="1" dirty="0">
                <a:solidFill>
                  <a:prstClr val="black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2. มีระบบปรับอากาศ ไฟฟ้าส่องสว่าง และเต้ารับไฟฟ้า</a:t>
            </a:r>
          </a:p>
          <a:p>
            <a:r>
              <a:rPr lang="th-TH" sz="2400" b="1" dirty="0">
                <a:solidFill>
                  <a:prstClr val="black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3. </a:t>
            </a:r>
            <a:r>
              <a:rPr lang="th-TH" sz="2400" b="1" dirty="0" smtClean="0">
                <a:solidFill>
                  <a:prstClr val="black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มีความสะอาด ปลอดภัย</a:t>
            </a:r>
            <a:endParaRPr lang="th-TH" sz="2400" b="1" dirty="0">
              <a:solidFill>
                <a:prstClr val="black"/>
              </a:solidFill>
              <a:latin typeface="Cordia New" panose="020B0304020202020204" pitchFamily="34" charset="-34"/>
              <a:cs typeface="Cordia New" panose="020B0304020202020204" pitchFamily="34" charset="-34"/>
            </a:endParaRPr>
          </a:p>
          <a:p>
            <a:r>
              <a:rPr lang="th-TH" sz="2400" b="1" dirty="0">
                <a:solidFill>
                  <a:prstClr val="black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4. มีห้องน้ำส่วนตัว</a:t>
            </a:r>
          </a:p>
        </p:txBody>
      </p:sp>
      <p:sp>
        <p:nvSpPr>
          <p:cNvPr id="13" name="Rectangle 12"/>
          <p:cNvSpPr/>
          <p:nvPr/>
        </p:nvSpPr>
        <p:spPr>
          <a:xfrm>
            <a:off x="1769440" y="4035656"/>
            <a:ext cx="180850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th-TH" sz="5400" b="1" cap="none" spc="0" dirty="0" smtClean="0">
                <a:ln w="6600">
                  <a:solidFill>
                    <a:srgbClr val="FF0000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ตัวอย่าง</a:t>
            </a:r>
            <a:endParaRPr lang="en-US" sz="5400" b="1" cap="none" spc="0" dirty="0">
              <a:ln w="6600">
                <a:solidFill>
                  <a:srgbClr val="FF0000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4591050" y="4161466"/>
            <a:ext cx="3657600" cy="2430270"/>
          </a:xfrm>
          <a:prstGeom prst="rect">
            <a:avLst/>
          </a:prstGeom>
          <a:noFill/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5271281" y="4977695"/>
            <a:ext cx="230864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th-TH" sz="5400" b="1" dirty="0" smtClean="0">
                <a:ln w="6600">
                  <a:solidFill>
                    <a:srgbClr val="FF0000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ห้องรับรอง</a:t>
            </a:r>
            <a:endParaRPr lang="en-US" sz="5400" b="1" dirty="0">
              <a:ln w="6600">
                <a:solidFill>
                  <a:srgbClr val="FF0000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8382000" y="4157541"/>
            <a:ext cx="3657600" cy="2430270"/>
          </a:xfrm>
          <a:prstGeom prst="rect">
            <a:avLst/>
          </a:prstGeom>
          <a:noFill/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8784656" y="4977695"/>
            <a:ext cx="289534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th-TH" sz="5400" b="1" dirty="0" smtClean="0">
                <a:ln w="6600">
                  <a:solidFill>
                    <a:srgbClr val="FF0000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ห้องน้ำส่วนตัว</a:t>
            </a:r>
            <a:endParaRPr lang="en-US" sz="5400" b="1" dirty="0">
              <a:ln w="6600">
                <a:solidFill>
                  <a:srgbClr val="FF0000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759725" y="6548836"/>
            <a:ext cx="410881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sz="2400" b="1" i="1" dirty="0" smtClean="0">
                <a:solidFill>
                  <a:srgbClr val="0000FF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หมายเหตุ </a:t>
            </a:r>
            <a:r>
              <a:rPr lang="en-US" sz="2400" b="1" i="1" dirty="0" smtClean="0">
                <a:solidFill>
                  <a:srgbClr val="0000FF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: </a:t>
            </a:r>
            <a:r>
              <a:rPr lang="th-TH" sz="2400" b="1" i="1" dirty="0" smtClean="0">
                <a:solidFill>
                  <a:srgbClr val="0000FF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ไม่สามารถใช้ห้องพักทดแทนได้</a:t>
            </a:r>
            <a:endParaRPr lang="en-US" sz="2400" b="1" i="1" dirty="0">
              <a:solidFill>
                <a:srgbClr val="0000FF"/>
              </a:solidFill>
              <a:latin typeface="Cordia New" panose="020B0304020202020204" pitchFamily="34" charset="-34"/>
              <a:cs typeface="Cordia New" panose="020B0304020202020204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540542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ตัวอย่างห้องแต่งตัว (Walk-in Closet) สุดหรู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57766" y="4182855"/>
            <a:ext cx="3579647" cy="23841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Content Placeholder 2"/>
          <p:cNvSpPr txBox="1">
            <a:spLocks/>
          </p:cNvSpPr>
          <p:nvPr/>
        </p:nvSpPr>
        <p:spPr>
          <a:xfrm>
            <a:off x="-2362748" y="5233070"/>
            <a:ext cx="7802177" cy="996858"/>
          </a:xfrm>
          <a:prstGeom prst="rect">
            <a:avLst/>
          </a:prstGeom>
        </p:spPr>
        <p:txBody>
          <a:bodyPr anchor="ctr">
            <a:no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 marL="0" indent="0">
              <a:buNone/>
            </a:pPr>
            <a:endParaRPr lang="en-US" sz="3600" b="1" kern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761514" y="26826"/>
            <a:ext cx="11430485" cy="823217"/>
          </a:xfrm>
        </p:spPr>
        <p:txBody>
          <a:bodyPr>
            <a:noAutofit/>
          </a:bodyPr>
          <a:lstStyle/>
          <a:p>
            <a:pPr algn="ctr"/>
            <a:r>
              <a:rPr lang="en-US" sz="4800" b="1" kern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dia New" panose="020B0304020202020204" pitchFamily="34" charset="-34"/>
                <a:cs typeface="Cordia New" panose="020B0304020202020204" pitchFamily="34" charset="-34"/>
              </a:rPr>
              <a:t>P21 </a:t>
            </a:r>
            <a:r>
              <a:rPr lang="th-TH" sz="4800" b="1" kern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dia New" panose="020B0304020202020204" pitchFamily="34" charset="-34"/>
                <a:cs typeface="Cordia New" panose="020B0304020202020204" pitchFamily="34" charset="-34"/>
              </a:rPr>
              <a:t>ห้องแต่งตัว </a:t>
            </a:r>
            <a:r>
              <a:rPr lang="th-TH" sz="4800" b="1" kern="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dia New" panose="020B0304020202020204" pitchFamily="34" charset="-34"/>
                <a:cs typeface="Cordia New" panose="020B0304020202020204" pitchFamily="34" charset="-34"/>
              </a:rPr>
              <a:t>(</a:t>
            </a:r>
            <a:r>
              <a:rPr lang="th-TH" sz="4800" b="1" kern="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dia New" panose="020B0304020202020204" pitchFamily="34" charset="-34"/>
                <a:cs typeface="Cordia New" panose="020B0304020202020204" pitchFamily="34" charset="-34"/>
              </a:rPr>
              <a:t>ค่าน้ำหนัก </a:t>
            </a:r>
            <a:r>
              <a:rPr lang="en-US" sz="4800" b="1" kern="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dia New" panose="020B0304020202020204" pitchFamily="34" charset="-34"/>
                <a:cs typeface="Cordia New" panose="020B0304020202020204" pitchFamily="34" charset="-34"/>
              </a:rPr>
              <a:t>1</a:t>
            </a:r>
            <a:r>
              <a:rPr lang="th-TH" sz="4800" b="1" kern="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dia New" panose="020B0304020202020204" pitchFamily="34" charset="-34"/>
                <a:cs typeface="Cordia New" panose="020B0304020202020204" pitchFamily="34" charset="-34"/>
              </a:rPr>
              <a:t>) </a:t>
            </a:r>
            <a:endParaRPr lang="th-TH" sz="4800" b="1" kern="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rdia New" panose="020B0304020202020204" pitchFamily="34" charset="-34"/>
              <a:cs typeface="Cordia New" panose="020B0304020202020204" pitchFamily="34" charset="-34"/>
            </a:endParaRPr>
          </a:p>
        </p:txBody>
      </p:sp>
      <p:sp>
        <p:nvSpPr>
          <p:cNvPr id="10" name="Content Placeholder 9"/>
          <p:cNvSpPr>
            <a:spLocks noGrp="1"/>
          </p:cNvSpPr>
          <p:nvPr>
            <p:ph idx="1"/>
          </p:nvPr>
        </p:nvSpPr>
        <p:spPr>
          <a:xfrm>
            <a:off x="761514" y="1249447"/>
            <a:ext cx="11278085" cy="2550047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th-TH" sz="2400" b="1" dirty="0">
                <a:solidFill>
                  <a:prstClr val="black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หมายถึง ห้อง</a:t>
            </a:r>
            <a:r>
              <a:rPr lang="th-TH" sz="2400" b="1" dirty="0" smtClean="0">
                <a:solidFill>
                  <a:prstClr val="black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ที่มีลักษณะเป็นห้องถาวร เพื่อ</a:t>
            </a:r>
            <a:r>
              <a:rPr lang="th-TH" sz="2400" b="1" dirty="0">
                <a:solidFill>
                  <a:prstClr val="black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ใช้เป็นห้องแต่งตัว ซึ่งประกอบด้วยรายการดังนี้</a:t>
            </a:r>
          </a:p>
          <a:p>
            <a:r>
              <a:rPr lang="th-TH" sz="2400" b="1" dirty="0">
                <a:solidFill>
                  <a:prstClr val="black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1. </a:t>
            </a:r>
            <a:r>
              <a:rPr lang="th-TH" sz="2400" b="1" dirty="0" smtClean="0">
                <a:solidFill>
                  <a:prstClr val="black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มีการออกแบบตกแต่งเพื่อเหมาะแก่การเป็นห้องแต่งตัว มีอุปกรณ์ที่พร้อมใช้งาน</a:t>
            </a:r>
            <a:endParaRPr lang="th-TH" sz="2400" b="1" dirty="0">
              <a:solidFill>
                <a:prstClr val="black"/>
              </a:solidFill>
              <a:latin typeface="Cordia New" panose="020B0304020202020204" pitchFamily="34" charset="-34"/>
              <a:cs typeface="Cordia New" panose="020B0304020202020204" pitchFamily="34" charset="-34"/>
            </a:endParaRPr>
          </a:p>
          <a:p>
            <a:r>
              <a:rPr lang="th-TH" sz="2400" b="1" dirty="0">
                <a:solidFill>
                  <a:prstClr val="black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2. </a:t>
            </a:r>
            <a:r>
              <a:rPr lang="th-TH" sz="2400" b="1" dirty="0" smtClean="0">
                <a:solidFill>
                  <a:prstClr val="black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มีความสะอาด ปลอดภัย</a:t>
            </a:r>
            <a:endParaRPr lang="th-TH" sz="2400" b="1" dirty="0">
              <a:solidFill>
                <a:prstClr val="black"/>
              </a:solidFill>
              <a:latin typeface="Cordia New" panose="020B0304020202020204" pitchFamily="34" charset="-34"/>
              <a:cs typeface="Cordia New" panose="020B0304020202020204" pitchFamily="34" charset="-34"/>
            </a:endParaRPr>
          </a:p>
          <a:p>
            <a:r>
              <a:rPr lang="th-TH" sz="2400" b="1" dirty="0" smtClean="0">
                <a:solidFill>
                  <a:prstClr val="black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3. มี</a:t>
            </a:r>
            <a:r>
              <a:rPr lang="th-TH" sz="2400" b="1" dirty="0">
                <a:solidFill>
                  <a:prstClr val="black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ระบบปรับอากาศ ไฟฟ้าส่องสว่าง และเต้ารับไฟฟ้า</a:t>
            </a:r>
          </a:p>
          <a:p>
            <a:r>
              <a:rPr lang="th-TH" sz="2400" b="1" dirty="0">
                <a:solidFill>
                  <a:prstClr val="black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4. มีห้องน้ำส่วนตัว</a:t>
            </a:r>
          </a:p>
        </p:txBody>
      </p:sp>
      <p:sp>
        <p:nvSpPr>
          <p:cNvPr id="13" name="Rectangle 12"/>
          <p:cNvSpPr/>
          <p:nvPr/>
        </p:nvSpPr>
        <p:spPr>
          <a:xfrm>
            <a:off x="1769440" y="4035656"/>
            <a:ext cx="180850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th-TH" sz="5400" b="1" cap="none" spc="0" dirty="0" smtClean="0">
                <a:ln w="6600">
                  <a:solidFill>
                    <a:srgbClr val="FF0000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ตัวอย่าง</a:t>
            </a:r>
            <a:endParaRPr lang="en-US" sz="5400" b="1" cap="none" spc="0" dirty="0">
              <a:ln w="6600">
                <a:solidFill>
                  <a:srgbClr val="FF0000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4591050" y="4161466"/>
            <a:ext cx="3657600" cy="2430270"/>
          </a:xfrm>
          <a:prstGeom prst="rect">
            <a:avLst/>
          </a:prstGeom>
          <a:noFill/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5215175" y="4977695"/>
            <a:ext cx="242085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th-TH" sz="5400" b="1" dirty="0" smtClean="0">
                <a:ln w="6600">
                  <a:solidFill>
                    <a:srgbClr val="FF0000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ห้องแต่งตัว</a:t>
            </a:r>
            <a:endParaRPr lang="en-US" sz="5400" b="1" dirty="0">
              <a:ln w="6600">
                <a:solidFill>
                  <a:srgbClr val="FF0000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8382000" y="4157541"/>
            <a:ext cx="3657600" cy="2430270"/>
          </a:xfrm>
          <a:prstGeom prst="rect">
            <a:avLst/>
          </a:prstGeom>
          <a:noFill/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8784656" y="4977695"/>
            <a:ext cx="289534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th-TH" sz="5400" b="1" dirty="0" smtClean="0">
                <a:ln w="6600">
                  <a:solidFill>
                    <a:srgbClr val="FF0000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ห้องน้ำส่วนตัว</a:t>
            </a:r>
            <a:endParaRPr lang="en-US" sz="5400" b="1" dirty="0">
              <a:ln w="6600">
                <a:solidFill>
                  <a:srgbClr val="FF0000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759725" y="6548836"/>
            <a:ext cx="387157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sz="2400" b="1" i="1" dirty="0" smtClean="0">
                <a:solidFill>
                  <a:srgbClr val="0000FF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หมายเหตุ </a:t>
            </a:r>
            <a:r>
              <a:rPr lang="en-US" sz="2400" b="1" i="1" dirty="0" smtClean="0">
                <a:solidFill>
                  <a:srgbClr val="0000FF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: </a:t>
            </a:r>
            <a:r>
              <a:rPr lang="th-TH" sz="2400" b="1" i="1" dirty="0" smtClean="0">
                <a:solidFill>
                  <a:srgbClr val="0000FF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สามารถใช้ห้องพักทดแทนได้</a:t>
            </a:r>
            <a:endParaRPr lang="en-US" sz="2400" b="1" i="1" dirty="0">
              <a:solidFill>
                <a:srgbClr val="0000FF"/>
              </a:solidFill>
              <a:latin typeface="Cordia New" panose="020B0304020202020204" pitchFamily="34" charset="-34"/>
              <a:cs typeface="Cordia New" panose="020B0304020202020204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21634615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บริการด้านสัมภาระ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97556" y="4174475"/>
            <a:ext cx="3592228" cy="23924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Content Placeholder 2"/>
          <p:cNvSpPr txBox="1">
            <a:spLocks/>
          </p:cNvSpPr>
          <p:nvPr/>
        </p:nvSpPr>
        <p:spPr>
          <a:xfrm>
            <a:off x="-2362748" y="5233070"/>
            <a:ext cx="7802177" cy="996858"/>
          </a:xfrm>
          <a:prstGeom prst="rect">
            <a:avLst/>
          </a:prstGeom>
        </p:spPr>
        <p:txBody>
          <a:bodyPr anchor="ctr">
            <a:no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 marL="0" indent="0">
              <a:buNone/>
            </a:pPr>
            <a:endParaRPr lang="en-US" sz="3600" b="1" kern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761514" y="26826"/>
            <a:ext cx="11430485" cy="823217"/>
          </a:xfrm>
        </p:spPr>
        <p:txBody>
          <a:bodyPr>
            <a:noAutofit/>
          </a:bodyPr>
          <a:lstStyle/>
          <a:p>
            <a:pPr algn="ctr"/>
            <a:r>
              <a:rPr lang="en-US" sz="4800" b="1" kern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dia New" panose="020B0304020202020204" pitchFamily="34" charset="-34"/>
                <a:cs typeface="Cordia New" panose="020B0304020202020204" pitchFamily="34" charset="-34"/>
              </a:rPr>
              <a:t>P2</a:t>
            </a:r>
            <a:r>
              <a:rPr lang="en-US" sz="4800" b="1" kern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dia New" panose="020B0304020202020204" pitchFamily="34" charset="-34"/>
                <a:cs typeface="Cordia New" panose="020B0304020202020204" pitchFamily="34" charset="-34"/>
              </a:rPr>
              <a:t>2</a:t>
            </a:r>
            <a:r>
              <a:rPr lang="en-US" sz="4800" b="1" kern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dia New" panose="020B0304020202020204" pitchFamily="34" charset="-34"/>
                <a:cs typeface="Cordia New" panose="020B0304020202020204" pitchFamily="34" charset="-34"/>
              </a:rPr>
              <a:t> </a:t>
            </a:r>
            <a:r>
              <a:rPr lang="th-TH" sz="4800" b="1" kern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dia New" panose="020B0304020202020204" pitchFamily="34" charset="-34"/>
                <a:cs typeface="Cordia New" panose="020B0304020202020204" pitchFamily="34" charset="-34"/>
              </a:rPr>
              <a:t>ห้องรับฝากของ </a:t>
            </a:r>
            <a:r>
              <a:rPr lang="th-TH" sz="4800" b="1" kern="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dia New" panose="020B0304020202020204" pitchFamily="34" charset="-34"/>
                <a:cs typeface="Cordia New" panose="020B0304020202020204" pitchFamily="34" charset="-34"/>
              </a:rPr>
              <a:t>(</a:t>
            </a:r>
            <a:r>
              <a:rPr lang="th-TH" sz="4800" b="1" kern="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dia New" panose="020B0304020202020204" pitchFamily="34" charset="-34"/>
                <a:cs typeface="Cordia New" panose="020B0304020202020204" pitchFamily="34" charset="-34"/>
              </a:rPr>
              <a:t>ค่าน้ำหนัก </a:t>
            </a:r>
            <a:r>
              <a:rPr lang="en-US" sz="4800" b="1" kern="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dia New" panose="020B0304020202020204" pitchFamily="34" charset="-34"/>
                <a:cs typeface="Cordia New" panose="020B0304020202020204" pitchFamily="34" charset="-34"/>
              </a:rPr>
              <a:t>1</a:t>
            </a:r>
            <a:r>
              <a:rPr lang="th-TH" sz="4800" b="1" kern="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dia New" panose="020B0304020202020204" pitchFamily="34" charset="-34"/>
                <a:cs typeface="Cordia New" panose="020B0304020202020204" pitchFamily="34" charset="-34"/>
              </a:rPr>
              <a:t>) </a:t>
            </a:r>
            <a:endParaRPr lang="th-TH" sz="4800" b="1" kern="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rdia New" panose="020B0304020202020204" pitchFamily="34" charset="-34"/>
              <a:cs typeface="Cordia New" panose="020B0304020202020204" pitchFamily="34" charset="-34"/>
            </a:endParaRPr>
          </a:p>
        </p:txBody>
      </p:sp>
      <p:sp>
        <p:nvSpPr>
          <p:cNvPr id="10" name="Content Placeholder 9"/>
          <p:cNvSpPr>
            <a:spLocks noGrp="1"/>
          </p:cNvSpPr>
          <p:nvPr>
            <p:ph idx="1"/>
          </p:nvPr>
        </p:nvSpPr>
        <p:spPr>
          <a:xfrm>
            <a:off x="761514" y="1249447"/>
            <a:ext cx="11278085" cy="2550047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th-TH" sz="2400" b="1" dirty="0">
                <a:solidFill>
                  <a:prstClr val="black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หมายถึง ห้องที่เป็นสัดส่วน เพื่อใช้เป็นห้องรับฝากของ ซึ่งประกอบด้วยรายการดังนี้</a:t>
            </a:r>
          </a:p>
          <a:p>
            <a:r>
              <a:rPr lang="th-TH" sz="2400" b="1" dirty="0">
                <a:solidFill>
                  <a:prstClr val="black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1. มีความเป็นสัดส่วน</a:t>
            </a:r>
          </a:p>
          <a:p>
            <a:r>
              <a:rPr lang="th-TH" sz="2400" b="1" dirty="0">
                <a:solidFill>
                  <a:prstClr val="black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2. มีเจ้าหน้าที่ดูแลความปลอดภัย</a:t>
            </a:r>
          </a:p>
          <a:p>
            <a:r>
              <a:rPr lang="th-TH" sz="2400" b="1" dirty="0">
                <a:solidFill>
                  <a:prstClr val="black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3. มีความมั่นคง แข็งแรง</a:t>
            </a:r>
          </a:p>
        </p:txBody>
      </p:sp>
      <p:sp>
        <p:nvSpPr>
          <p:cNvPr id="13" name="Rectangle 12"/>
          <p:cNvSpPr/>
          <p:nvPr/>
        </p:nvSpPr>
        <p:spPr>
          <a:xfrm>
            <a:off x="1769440" y="4035656"/>
            <a:ext cx="180850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th-TH" sz="5400" b="1" cap="none" spc="0" dirty="0" smtClean="0">
                <a:ln w="6600">
                  <a:solidFill>
                    <a:srgbClr val="FF0000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ตัวอย่าง</a:t>
            </a:r>
            <a:endParaRPr lang="en-US" sz="5400" b="1" cap="none" spc="0" dirty="0">
              <a:ln w="6600">
                <a:solidFill>
                  <a:srgbClr val="FF0000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4591050" y="4161466"/>
            <a:ext cx="3657600" cy="2430270"/>
          </a:xfrm>
          <a:prstGeom prst="rect">
            <a:avLst/>
          </a:prstGeom>
          <a:noFill/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4821640" y="4977695"/>
            <a:ext cx="320793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th-TH" sz="5400" b="1" dirty="0" smtClean="0">
                <a:ln w="6600">
                  <a:solidFill>
                    <a:srgbClr val="FF0000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ห้องรับฝากของ</a:t>
            </a:r>
            <a:endParaRPr lang="en-US" sz="5400" b="1" dirty="0">
              <a:ln w="6600">
                <a:solidFill>
                  <a:srgbClr val="FF0000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8382000" y="4157541"/>
            <a:ext cx="3657600" cy="2430270"/>
          </a:xfrm>
          <a:prstGeom prst="rect">
            <a:avLst/>
          </a:prstGeom>
          <a:noFill/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8716531" y="4977695"/>
            <a:ext cx="303159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th-TH" sz="5400" b="1" dirty="0" smtClean="0">
                <a:ln w="6600">
                  <a:solidFill>
                    <a:srgbClr val="FF0000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มีเจ้าหน้าที่ดูแล</a:t>
            </a:r>
            <a:endParaRPr lang="en-US" sz="5400" b="1" dirty="0">
              <a:ln w="6600">
                <a:solidFill>
                  <a:srgbClr val="FF0000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2334297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4" descr="http://www.homedec.in.th/wp-content/uploads/2012/12/%E0%B8%AB%E0%B9%89%E0%B8%AD%E0%B8%87%E0%B8%9E%E0%B8%A3%E0%B8%B013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82317" y="4157541"/>
            <a:ext cx="3575384" cy="24302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Content Placeholder 2"/>
          <p:cNvSpPr txBox="1">
            <a:spLocks/>
          </p:cNvSpPr>
          <p:nvPr/>
        </p:nvSpPr>
        <p:spPr>
          <a:xfrm>
            <a:off x="-2362748" y="5233070"/>
            <a:ext cx="7802177" cy="996858"/>
          </a:xfrm>
          <a:prstGeom prst="rect">
            <a:avLst/>
          </a:prstGeom>
        </p:spPr>
        <p:txBody>
          <a:bodyPr anchor="ctr">
            <a:no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 marL="0" indent="0">
              <a:buNone/>
            </a:pPr>
            <a:endParaRPr lang="en-US" sz="3600" b="1" kern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761514" y="26826"/>
            <a:ext cx="11430485" cy="823217"/>
          </a:xfrm>
        </p:spPr>
        <p:txBody>
          <a:bodyPr>
            <a:noAutofit/>
          </a:bodyPr>
          <a:lstStyle/>
          <a:p>
            <a:pPr algn="ctr"/>
            <a:r>
              <a:rPr lang="en-US" sz="4800" b="1" kern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dia New" panose="020B0304020202020204" pitchFamily="34" charset="-34"/>
                <a:cs typeface="Cordia New" panose="020B0304020202020204" pitchFamily="34" charset="-34"/>
              </a:rPr>
              <a:t>P2</a:t>
            </a:r>
            <a:r>
              <a:rPr lang="en-US" sz="4800" b="1" kern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dia New" panose="020B0304020202020204" pitchFamily="34" charset="-34"/>
                <a:cs typeface="Cordia New" panose="020B0304020202020204" pitchFamily="34" charset="-34"/>
              </a:rPr>
              <a:t>3</a:t>
            </a:r>
            <a:r>
              <a:rPr lang="en-US" sz="4800" b="1" kern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dia New" panose="020B0304020202020204" pitchFamily="34" charset="-34"/>
                <a:cs typeface="Cordia New" panose="020B0304020202020204" pitchFamily="34" charset="-34"/>
              </a:rPr>
              <a:t> </a:t>
            </a:r>
            <a:r>
              <a:rPr lang="th-TH" sz="4800" b="1" kern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dia New" panose="020B0304020202020204" pitchFamily="34" charset="-34"/>
                <a:cs typeface="Cordia New" panose="020B0304020202020204" pitchFamily="34" charset="-34"/>
              </a:rPr>
              <a:t>ห้องประกอบพิธีทางศาสนา </a:t>
            </a:r>
            <a:r>
              <a:rPr lang="th-TH" sz="4800" b="1" kern="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dia New" panose="020B0304020202020204" pitchFamily="34" charset="-34"/>
                <a:cs typeface="Cordia New" panose="020B0304020202020204" pitchFamily="34" charset="-34"/>
              </a:rPr>
              <a:t>(</a:t>
            </a:r>
            <a:r>
              <a:rPr lang="th-TH" sz="4800" b="1" kern="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dia New" panose="020B0304020202020204" pitchFamily="34" charset="-34"/>
                <a:cs typeface="Cordia New" panose="020B0304020202020204" pitchFamily="34" charset="-34"/>
              </a:rPr>
              <a:t>ค่าน้ำหนัก </a:t>
            </a:r>
            <a:r>
              <a:rPr lang="en-US" sz="4800" b="1" kern="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dia New" panose="020B0304020202020204" pitchFamily="34" charset="-34"/>
                <a:cs typeface="Cordia New" panose="020B0304020202020204" pitchFamily="34" charset="-34"/>
              </a:rPr>
              <a:t>1</a:t>
            </a:r>
            <a:r>
              <a:rPr lang="th-TH" sz="4800" b="1" kern="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dia New" panose="020B0304020202020204" pitchFamily="34" charset="-34"/>
                <a:cs typeface="Cordia New" panose="020B0304020202020204" pitchFamily="34" charset="-34"/>
              </a:rPr>
              <a:t>) </a:t>
            </a:r>
            <a:endParaRPr lang="th-TH" sz="4800" b="1" kern="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rdia New" panose="020B0304020202020204" pitchFamily="34" charset="-34"/>
              <a:cs typeface="Cordia New" panose="020B0304020202020204" pitchFamily="34" charset="-34"/>
            </a:endParaRPr>
          </a:p>
        </p:txBody>
      </p:sp>
      <p:sp>
        <p:nvSpPr>
          <p:cNvPr id="10" name="Content Placeholder 9"/>
          <p:cNvSpPr>
            <a:spLocks noGrp="1"/>
          </p:cNvSpPr>
          <p:nvPr>
            <p:ph idx="1"/>
          </p:nvPr>
        </p:nvSpPr>
        <p:spPr>
          <a:xfrm>
            <a:off x="761514" y="1249447"/>
            <a:ext cx="11278085" cy="2550047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th-TH" sz="2400" b="1" dirty="0">
                <a:solidFill>
                  <a:prstClr val="black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หมายถึง </a:t>
            </a:r>
            <a:r>
              <a:rPr lang="th-TH" sz="2400" b="1" dirty="0" smtClean="0">
                <a:solidFill>
                  <a:prstClr val="black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ห้องหรือพื้นที่ที่</a:t>
            </a:r>
            <a:r>
              <a:rPr lang="th-TH" sz="2400" b="1" dirty="0">
                <a:solidFill>
                  <a:prstClr val="black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ใช้ประกอบพิธีทางศาสนาประจำวัน ซึ่งประกอบด้วยรายการดังนี้</a:t>
            </a:r>
          </a:p>
          <a:p>
            <a:r>
              <a:rPr lang="th-TH" sz="2400" b="1" dirty="0">
                <a:solidFill>
                  <a:prstClr val="black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1. เป็นห้องที่เป็นสัดส่วน หรือพื้นที่ที่กั้นไว้เพื่อการประกอบพิธีทางศาสนา</a:t>
            </a:r>
          </a:p>
          <a:p>
            <a:r>
              <a:rPr lang="th-TH" sz="2400" b="1" dirty="0">
                <a:solidFill>
                  <a:prstClr val="black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2. มีเฟอร์นิเจอร์ และเครื่องประกอบพิธีทางศาสนา</a:t>
            </a:r>
          </a:p>
          <a:p>
            <a:r>
              <a:rPr lang="th-TH" sz="2400" b="1" dirty="0">
                <a:solidFill>
                  <a:prstClr val="black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3. มีไฟฟ้าแสงสว่าง</a:t>
            </a:r>
          </a:p>
          <a:p>
            <a:r>
              <a:rPr lang="th-TH" sz="2400" b="1" dirty="0">
                <a:solidFill>
                  <a:prstClr val="black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4. มีความสะอาดและตกแต่งอย่างดี</a:t>
            </a:r>
          </a:p>
        </p:txBody>
      </p:sp>
      <p:sp>
        <p:nvSpPr>
          <p:cNvPr id="13" name="Rectangle 12"/>
          <p:cNvSpPr/>
          <p:nvPr/>
        </p:nvSpPr>
        <p:spPr>
          <a:xfrm>
            <a:off x="1769440" y="4035656"/>
            <a:ext cx="180850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th-TH" sz="5400" b="1" cap="none" spc="0" dirty="0" smtClean="0">
                <a:ln w="6600">
                  <a:solidFill>
                    <a:srgbClr val="FF0000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ตัวอย่าง</a:t>
            </a:r>
            <a:endParaRPr lang="en-US" sz="5400" b="1" cap="none" spc="0" dirty="0">
              <a:ln w="6600">
                <a:solidFill>
                  <a:srgbClr val="FF0000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8382000" y="4157541"/>
            <a:ext cx="3657600" cy="2430270"/>
          </a:xfrm>
          <a:prstGeom prst="rect">
            <a:avLst/>
          </a:prstGeom>
          <a:noFill/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8757413" y="4528519"/>
            <a:ext cx="2949846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th-TH" sz="5400" b="1" dirty="0" smtClean="0">
                <a:ln w="6600">
                  <a:solidFill>
                    <a:srgbClr val="FF0000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เครื่องประกอบ</a:t>
            </a:r>
          </a:p>
          <a:p>
            <a:pPr algn="ctr"/>
            <a:r>
              <a:rPr lang="th-TH" sz="5400" b="1" dirty="0" smtClean="0">
                <a:ln w="6600">
                  <a:solidFill>
                    <a:srgbClr val="FF0000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พิธีทางศาสนา</a:t>
            </a:r>
            <a:endParaRPr lang="en-US" sz="5400" b="1" dirty="0">
              <a:ln w="6600">
                <a:solidFill>
                  <a:srgbClr val="FF0000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  <p:pic>
        <p:nvPicPr>
          <p:cNvPr id="16" name="Picture 2" descr="ผลการค้นหารูปภาพสำหรับ ห้องละหมาด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18376" y="4157541"/>
            <a:ext cx="3652043" cy="24302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Rectangle 16"/>
          <p:cNvSpPr/>
          <p:nvPr/>
        </p:nvSpPr>
        <p:spPr>
          <a:xfrm>
            <a:off x="5634553" y="4047564"/>
            <a:ext cx="180850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th-TH" sz="5400" b="1" cap="none" spc="0" dirty="0" smtClean="0">
                <a:ln w="6600">
                  <a:solidFill>
                    <a:srgbClr val="FF0000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ตัวอย่าง</a:t>
            </a:r>
            <a:endParaRPr lang="en-US" sz="5400" b="1" cap="none" spc="0" dirty="0">
              <a:ln w="6600">
                <a:solidFill>
                  <a:srgbClr val="FF0000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759725" y="6548836"/>
            <a:ext cx="387157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sz="2400" b="1" i="1" dirty="0" smtClean="0">
                <a:solidFill>
                  <a:srgbClr val="0000FF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หมายเหตุ </a:t>
            </a:r>
            <a:r>
              <a:rPr lang="en-US" sz="2400" b="1" i="1" dirty="0" smtClean="0">
                <a:solidFill>
                  <a:srgbClr val="0000FF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: </a:t>
            </a:r>
            <a:r>
              <a:rPr lang="th-TH" sz="2400" b="1" i="1" dirty="0" smtClean="0">
                <a:solidFill>
                  <a:srgbClr val="0000FF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สามารถใช้ห้องพักทดแทนได้</a:t>
            </a:r>
            <a:endParaRPr lang="en-US" sz="2400" b="1" i="1" dirty="0">
              <a:solidFill>
                <a:srgbClr val="0000FF"/>
              </a:solidFill>
              <a:latin typeface="Cordia New" panose="020B0304020202020204" pitchFamily="34" charset="-34"/>
              <a:cs typeface="Cordia New" panose="020B0304020202020204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37067522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2" descr="http://www.ict.mahidol.ac.th/thai/images/facilities/health/health1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46718" y="4156098"/>
            <a:ext cx="3602538" cy="24317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Content Placeholder 2"/>
          <p:cNvSpPr txBox="1">
            <a:spLocks/>
          </p:cNvSpPr>
          <p:nvPr/>
        </p:nvSpPr>
        <p:spPr>
          <a:xfrm>
            <a:off x="-2362748" y="5233070"/>
            <a:ext cx="7802177" cy="996858"/>
          </a:xfrm>
          <a:prstGeom prst="rect">
            <a:avLst/>
          </a:prstGeom>
        </p:spPr>
        <p:txBody>
          <a:bodyPr anchor="ctr">
            <a:no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 marL="0" indent="0">
              <a:buNone/>
            </a:pPr>
            <a:endParaRPr lang="en-US" sz="3600" b="1" kern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761514" y="26826"/>
            <a:ext cx="11430485" cy="823217"/>
          </a:xfrm>
        </p:spPr>
        <p:txBody>
          <a:bodyPr>
            <a:noAutofit/>
          </a:bodyPr>
          <a:lstStyle/>
          <a:p>
            <a:pPr algn="ctr"/>
            <a:r>
              <a:rPr lang="en-US" sz="4800" b="1" kern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dia New" panose="020B0304020202020204" pitchFamily="34" charset="-34"/>
                <a:cs typeface="Cordia New" panose="020B0304020202020204" pitchFamily="34" charset="-34"/>
              </a:rPr>
              <a:t>P24 </a:t>
            </a:r>
            <a:r>
              <a:rPr lang="th-TH" sz="4800" b="1" kern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dia New" panose="020B0304020202020204" pitchFamily="34" charset="-34"/>
                <a:cs typeface="Cordia New" panose="020B0304020202020204" pitchFamily="34" charset="-34"/>
              </a:rPr>
              <a:t>ห้อง</a:t>
            </a:r>
            <a:r>
              <a:rPr lang="th-TH" sz="4800" b="1" ker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dia New" panose="020B0304020202020204" pitchFamily="34" charset="-34"/>
                <a:cs typeface="Cordia New" panose="020B0304020202020204" pitchFamily="34" charset="-34"/>
              </a:rPr>
              <a:t>ปฐม</a:t>
            </a:r>
            <a:r>
              <a:rPr lang="th-TH" sz="4800" b="1" kern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dia New" panose="020B0304020202020204" pitchFamily="34" charset="-34"/>
                <a:cs typeface="Cordia New" panose="020B0304020202020204" pitchFamily="34" charset="-34"/>
              </a:rPr>
              <a:t>พยาบาล </a:t>
            </a:r>
            <a:r>
              <a:rPr lang="th-TH" sz="4800" b="1" kern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dia New" panose="020B0304020202020204" pitchFamily="34" charset="-34"/>
                <a:cs typeface="Cordia New" panose="020B0304020202020204" pitchFamily="34" charset="-34"/>
              </a:rPr>
              <a:t>(ค่าน้ำหนัก </a:t>
            </a:r>
            <a:r>
              <a:rPr lang="th-TH" sz="4800" b="1" kern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dia New" panose="020B0304020202020204" pitchFamily="34" charset="-34"/>
                <a:cs typeface="Cordia New" panose="020B0304020202020204" pitchFamily="34" charset="-34"/>
              </a:rPr>
              <a:t>1</a:t>
            </a:r>
            <a:r>
              <a:rPr lang="en-US" sz="4800" b="1" kern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dia New" panose="020B0304020202020204" pitchFamily="34" charset="-34"/>
                <a:cs typeface="Cordia New" panose="020B0304020202020204" pitchFamily="34" charset="-34"/>
              </a:rPr>
              <a:t>)</a:t>
            </a:r>
            <a:endParaRPr lang="th-TH" sz="4800" b="1" kern="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rdia New" panose="020B0304020202020204" pitchFamily="34" charset="-34"/>
              <a:cs typeface="Cordia New" panose="020B0304020202020204" pitchFamily="34" charset="-34"/>
            </a:endParaRPr>
          </a:p>
        </p:txBody>
      </p:sp>
      <p:sp>
        <p:nvSpPr>
          <p:cNvPr id="10" name="Content Placeholder 9"/>
          <p:cNvSpPr>
            <a:spLocks noGrp="1"/>
          </p:cNvSpPr>
          <p:nvPr>
            <p:ph idx="1"/>
          </p:nvPr>
        </p:nvSpPr>
        <p:spPr>
          <a:xfrm>
            <a:off x="761514" y="1072986"/>
            <a:ext cx="11278085" cy="260478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th-TH" sz="2600" b="1" dirty="0">
                <a:solidFill>
                  <a:prstClr val="black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หมายถึง ห้องที่จัดไว้เป็นการเฉพาะเพื่อใช้ในการปฐมพยาบาล</a:t>
            </a:r>
            <a:r>
              <a:rPr lang="th-TH" sz="2600" b="1" dirty="0" smtClean="0">
                <a:solidFill>
                  <a:prstClr val="black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เบื้องต้นสำหรับผู้เข้าร่วมประชุม </a:t>
            </a:r>
            <a:r>
              <a:rPr lang="th-TH" sz="2600" b="1" dirty="0">
                <a:solidFill>
                  <a:prstClr val="black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ซึ่งประกอบด้วยรายการดังนี้</a:t>
            </a:r>
          </a:p>
          <a:p>
            <a:r>
              <a:rPr lang="th-TH" sz="2600" b="1" dirty="0">
                <a:solidFill>
                  <a:prstClr val="black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1. มีห้องเฉพาะที่แยกเป็นสัดส่วน หรือกั้นพื้นที่เป็นสัดส่วนอย่างมิดชิด </a:t>
            </a:r>
          </a:p>
          <a:p>
            <a:r>
              <a:rPr lang="th-TH" sz="2600" b="1" dirty="0">
                <a:solidFill>
                  <a:prstClr val="black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2. มีอุปกรณ์ </a:t>
            </a:r>
            <a:r>
              <a:rPr lang="th-TH" sz="2600" b="1" dirty="0" smtClean="0">
                <a:solidFill>
                  <a:prstClr val="black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เวชภัณฑ์ </a:t>
            </a:r>
            <a:r>
              <a:rPr lang="th-TH" sz="2600" b="1" dirty="0">
                <a:solidFill>
                  <a:prstClr val="black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ที่พร้อมใช้ในการปฐมพยาบาล</a:t>
            </a:r>
          </a:p>
          <a:p>
            <a:r>
              <a:rPr lang="th-TH" sz="2600" b="1" dirty="0" smtClean="0">
                <a:solidFill>
                  <a:prstClr val="black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3</a:t>
            </a:r>
            <a:r>
              <a:rPr lang="th-TH" sz="2600" b="1" dirty="0">
                <a:solidFill>
                  <a:prstClr val="black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. มีเจ้าหน้าที่พยาบาล </a:t>
            </a:r>
            <a:r>
              <a:rPr lang="th-TH" sz="2600" b="1" dirty="0" smtClean="0">
                <a:solidFill>
                  <a:prstClr val="black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หรือ </a:t>
            </a:r>
            <a:r>
              <a:rPr lang="th-TH" sz="2600" b="1" dirty="0">
                <a:solidFill>
                  <a:prstClr val="black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ผู้ผ่านการ</a:t>
            </a:r>
            <a:r>
              <a:rPr lang="th-TH" sz="2600" b="1" dirty="0" smtClean="0">
                <a:solidFill>
                  <a:prstClr val="black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อบรมด้านการปฐมพยาบาล ประจำอยู่ในช่วงเวลาของการจัดประชุม</a:t>
            </a:r>
            <a:r>
              <a:rPr lang="en-US" sz="2600" b="1" dirty="0" smtClean="0">
                <a:solidFill>
                  <a:prstClr val="black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 </a:t>
            </a:r>
            <a:r>
              <a:rPr lang="th-TH" sz="2400" b="1" i="1" u="sng" dirty="0">
                <a:solidFill>
                  <a:srgbClr val="008000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(แนบเอกสารเพิ่มเติม)</a:t>
            </a:r>
          </a:p>
          <a:p>
            <a:endParaRPr lang="th-TH" sz="2600" b="1" dirty="0">
              <a:solidFill>
                <a:prstClr val="black"/>
              </a:solidFill>
              <a:latin typeface="Cordia New" panose="020B0304020202020204" pitchFamily="34" charset="-34"/>
              <a:cs typeface="Cordia New" panose="020B0304020202020204" pitchFamily="34" charset="-34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1769440" y="4035656"/>
            <a:ext cx="180850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th-TH" sz="5400" b="1" cap="none" spc="0" dirty="0" smtClean="0">
                <a:ln w="6600">
                  <a:solidFill>
                    <a:srgbClr val="FF0000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ตัวอย่าง</a:t>
            </a:r>
            <a:endParaRPr lang="en-US" sz="5400" b="1" cap="none" spc="0" dirty="0">
              <a:ln w="6600">
                <a:solidFill>
                  <a:srgbClr val="FF0000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8382000" y="4157541"/>
            <a:ext cx="3657600" cy="2430270"/>
          </a:xfrm>
          <a:prstGeom prst="rect">
            <a:avLst/>
          </a:prstGeom>
          <a:noFill/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4649129" y="4775924"/>
            <a:ext cx="353494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th-TH" sz="5400" b="1" cap="none" spc="0" dirty="0" smtClean="0">
                <a:ln w="6600">
                  <a:solidFill>
                    <a:srgbClr val="FF0000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ห้องปฐมพยาบาล</a:t>
            </a:r>
            <a:endParaRPr lang="en-US" sz="5400" b="1" cap="none" spc="0" dirty="0">
              <a:ln w="6600">
                <a:solidFill>
                  <a:srgbClr val="FF0000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4591050" y="4161466"/>
            <a:ext cx="3657600" cy="2430270"/>
          </a:xfrm>
          <a:prstGeom prst="rect">
            <a:avLst/>
          </a:prstGeom>
          <a:noFill/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759725" y="6548836"/>
            <a:ext cx="387157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sz="2400" b="1" i="1" dirty="0" smtClean="0">
                <a:solidFill>
                  <a:srgbClr val="0000FF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หมายเหตุ </a:t>
            </a:r>
            <a:r>
              <a:rPr lang="en-US" sz="2400" b="1" i="1" dirty="0" smtClean="0">
                <a:solidFill>
                  <a:srgbClr val="0000FF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: </a:t>
            </a:r>
            <a:r>
              <a:rPr lang="th-TH" sz="2400" b="1" i="1" dirty="0" smtClean="0">
                <a:solidFill>
                  <a:srgbClr val="0000FF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สามารถใช้ห้องพักทดแทนได้</a:t>
            </a:r>
            <a:endParaRPr lang="en-US" sz="2400" b="1" i="1" dirty="0">
              <a:solidFill>
                <a:srgbClr val="0000FF"/>
              </a:solidFill>
              <a:latin typeface="Cordia New" panose="020B0304020202020204" pitchFamily="34" charset="-34"/>
              <a:cs typeface="Cordia New" panose="020B0304020202020204" pitchFamily="34" charset="-34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8579466" y="4771405"/>
            <a:ext cx="353975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th-TH" sz="5400" b="1" cap="none" spc="0" dirty="0" smtClean="0">
                <a:ln w="6600">
                  <a:solidFill>
                    <a:srgbClr val="FF0000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อุปกรณ์ เวชภัณฑ์</a:t>
            </a:r>
            <a:endParaRPr lang="en-US" sz="5400" b="1" cap="none" spc="0" dirty="0">
              <a:ln w="6600">
                <a:solidFill>
                  <a:srgbClr val="FF0000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9661216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2" descr="http://www.railway.co.th/intranet/db_srt_intranet_employee/upload/pr/UploadFolder/2552November/16082009102_resiz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82316" y="4157542"/>
            <a:ext cx="3575384" cy="24302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Content Placeholder 2"/>
          <p:cNvSpPr txBox="1">
            <a:spLocks/>
          </p:cNvSpPr>
          <p:nvPr/>
        </p:nvSpPr>
        <p:spPr>
          <a:xfrm>
            <a:off x="-2362748" y="5233070"/>
            <a:ext cx="7802177" cy="996858"/>
          </a:xfrm>
          <a:prstGeom prst="rect">
            <a:avLst/>
          </a:prstGeom>
        </p:spPr>
        <p:txBody>
          <a:bodyPr anchor="ctr">
            <a:no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 marL="0" indent="0">
              <a:buNone/>
            </a:pPr>
            <a:endParaRPr lang="en-US" sz="3600" b="1" kern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761514" y="26826"/>
            <a:ext cx="11430485" cy="823217"/>
          </a:xfrm>
        </p:spPr>
        <p:txBody>
          <a:bodyPr>
            <a:noAutofit/>
          </a:bodyPr>
          <a:lstStyle/>
          <a:p>
            <a:pPr algn="ctr"/>
            <a:r>
              <a:rPr lang="en-US" sz="4800" b="1" kern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dia New" panose="020B0304020202020204" pitchFamily="34" charset="-34"/>
                <a:cs typeface="Cordia New" panose="020B0304020202020204" pitchFamily="34" charset="-34"/>
              </a:rPr>
              <a:t>P25 </a:t>
            </a:r>
            <a:r>
              <a:rPr lang="th-TH" sz="4800" b="1" kern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dia New" panose="020B0304020202020204" pitchFamily="34" charset="-34"/>
                <a:cs typeface="Cordia New" panose="020B0304020202020204" pitchFamily="34" charset="-34"/>
              </a:rPr>
              <a:t>พื้นที่</a:t>
            </a:r>
            <a:r>
              <a:rPr lang="th-TH" sz="4800" b="1" kern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dia New" panose="020B0304020202020204" pitchFamily="34" charset="-34"/>
                <a:cs typeface="Cordia New" panose="020B0304020202020204" pitchFamily="34" charset="-34"/>
              </a:rPr>
              <a:t>สูบบุหรี่  (ค่าน้ำหนัก </a:t>
            </a:r>
            <a:r>
              <a:rPr lang="th-TH" sz="4800" b="1" kern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dia New" panose="020B0304020202020204" pitchFamily="34" charset="-34"/>
                <a:cs typeface="Cordia New" panose="020B0304020202020204" pitchFamily="34" charset="-34"/>
              </a:rPr>
              <a:t>1</a:t>
            </a:r>
            <a:r>
              <a:rPr lang="en-US" sz="4800" b="1" kern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dia New" panose="020B0304020202020204" pitchFamily="34" charset="-34"/>
                <a:cs typeface="Cordia New" panose="020B0304020202020204" pitchFamily="34" charset="-34"/>
              </a:rPr>
              <a:t>)</a:t>
            </a:r>
            <a:endParaRPr lang="th-TH" sz="4800" b="1" kern="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rdia New" panose="020B0304020202020204" pitchFamily="34" charset="-34"/>
              <a:cs typeface="Cordia New" panose="020B0304020202020204" pitchFamily="34" charset="-34"/>
            </a:endParaRPr>
          </a:p>
        </p:txBody>
      </p:sp>
      <p:sp>
        <p:nvSpPr>
          <p:cNvPr id="10" name="Content Placeholder 9"/>
          <p:cNvSpPr>
            <a:spLocks noGrp="1"/>
          </p:cNvSpPr>
          <p:nvPr>
            <p:ph idx="1"/>
          </p:nvPr>
        </p:nvSpPr>
        <p:spPr>
          <a:xfrm>
            <a:off x="761514" y="1072986"/>
            <a:ext cx="11278085" cy="260478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th-TH" sz="2600" b="1" dirty="0">
                <a:solidFill>
                  <a:prstClr val="black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หมายถึง พื้นที่ที่จัดไว้เพื่อเป็นเขตสูบบุหรี่โดยเฉพาะ ซึ่งประกอบด้วยรายการดังนี้</a:t>
            </a:r>
          </a:p>
          <a:p>
            <a:r>
              <a:rPr lang="th-TH" sz="2600" b="1" dirty="0">
                <a:solidFill>
                  <a:prstClr val="black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1. ไม่อยู่ในบริเวณทางเข้า – ออกของอาคาร และบริเวณที่ก่อให้เกิดความเดือดร้อนรำคาญแก่ผู้ไม่สูบบุหรี่</a:t>
            </a:r>
          </a:p>
          <a:p>
            <a:r>
              <a:rPr lang="th-TH" sz="2600" b="1" dirty="0">
                <a:solidFill>
                  <a:prstClr val="black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2. ต้องติดป้ายที่แสดงให้ทราบว่าเป็นพื้นที่ที่จัดไว้สำหรับการสูบบุหรี่ </a:t>
            </a:r>
          </a:p>
          <a:p>
            <a:r>
              <a:rPr lang="th-TH" sz="2600" b="1" dirty="0">
                <a:solidFill>
                  <a:prstClr val="black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3. มีการจัดเก็บและทำความสะอาดทุกวันที่มีการใช้</a:t>
            </a:r>
            <a:r>
              <a:rPr lang="th-TH" sz="2600" b="1" dirty="0" smtClean="0">
                <a:solidFill>
                  <a:prstClr val="black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งาน</a:t>
            </a:r>
            <a:r>
              <a:rPr lang="en-US" sz="2600" b="1" dirty="0" smtClean="0">
                <a:solidFill>
                  <a:prstClr val="black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 </a:t>
            </a:r>
            <a:r>
              <a:rPr lang="th-TH" sz="2400" b="1" i="1" u="sng" dirty="0">
                <a:solidFill>
                  <a:srgbClr val="008000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(แนบเอกสารเพิ่มเติม)</a:t>
            </a:r>
          </a:p>
          <a:p>
            <a:endParaRPr lang="th-TH" sz="2600" b="1" dirty="0">
              <a:solidFill>
                <a:prstClr val="black"/>
              </a:solidFill>
              <a:latin typeface="Cordia New" panose="020B0304020202020204" pitchFamily="34" charset="-34"/>
              <a:cs typeface="Cordia New" panose="020B0304020202020204" pitchFamily="34" charset="-34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1753398" y="4035656"/>
            <a:ext cx="180850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th-TH" sz="5400" b="1" cap="none" spc="0" dirty="0" smtClean="0">
                <a:ln w="6600">
                  <a:solidFill>
                    <a:srgbClr val="FF0000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ตัวอย่าง</a:t>
            </a:r>
            <a:endParaRPr lang="en-US" sz="5400" b="1" cap="none" spc="0" dirty="0">
              <a:ln w="6600">
                <a:solidFill>
                  <a:srgbClr val="FF0000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8382000" y="4157541"/>
            <a:ext cx="3657600" cy="2430270"/>
          </a:xfrm>
          <a:prstGeom prst="rect">
            <a:avLst/>
          </a:prstGeom>
          <a:noFill/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5157283" y="4423000"/>
            <a:ext cx="251863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th-TH" sz="5400" b="1" cap="none" spc="0" dirty="0" smtClean="0">
                <a:ln w="6600">
                  <a:solidFill>
                    <a:srgbClr val="FF0000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พื้นที่สูบบุหรี่</a:t>
            </a:r>
            <a:endParaRPr lang="en-US" sz="5400" b="1" cap="none" spc="0" dirty="0">
              <a:ln w="6600">
                <a:solidFill>
                  <a:srgbClr val="FF0000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4591050" y="4161466"/>
            <a:ext cx="3657600" cy="2430270"/>
          </a:xfrm>
          <a:prstGeom prst="rect">
            <a:avLst/>
          </a:prstGeom>
          <a:noFill/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8951481" y="4497321"/>
            <a:ext cx="2518638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th-TH" sz="5400" b="1" cap="none" spc="0" dirty="0" smtClean="0">
                <a:ln w="6600">
                  <a:solidFill>
                    <a:srgbClr val="FF0000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ป้ายแสดง</a:t>
            </a:r>
          </a:p>
          <a:p>
            <a:pPr algn="ctr"/>
            <a:r>
              <a:rPr lang="th-TH" sz="5400" b="1" cap="none" spc="0" dirty="0" smtClean="0">
                <a:ln w="6600">
                  <a:solidFill>
                    <a:srgbClr val="FF0000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พื้นที่สูบบุหรี่</a:t>
            </a:r>
            <a:endParaRPr lang="en-US" sz="5400" b="1" cap="none" spc="0" dirty="0">
              <a:ln w="6600">
                <a:solidFill>
                  <a:srgbClr val="FF0000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2942166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ctrTitle" idx="4294967295"/>
          </p:nvPr>
        </p:nvSpPr>
        <p:spPr>
          <a:xfrm>
            <a:off x="726142" y="80682"/>
            <a:ext cx="11465858" cy="1373187"/>
          </a:xfrm>
        </p:spPr>
        <p:txBody>
          <a:bodyPr>
            <a:normAutofit/>
          </a:bodyPr>
          <a:lstStyle/>
          <a:p>
            <a:pPr algn="ctr">
              <a:lnSpc>
                <a:spcPct val="115000"/>
              </a:lnSpc>
            </a:pPr>
            <a:r>
              <a:rPr lang="en-US" sz="4000" b="1" dirty="0">
                <a:solidFill>
                  <a:srgbClr val="0000FF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***</a:t>
            </a:r>
            <a:r>
              <a:rPr lang="th-TH" sz="4000" b="1" dirty="0">
                <a:solidFill>
                  <a:srgbClr val="0000FF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 กรุณา</a:t>
            </a:r>
            <a:r>
              <a:rPr lang="th-TH" sz="4000" b="1" dirty="0" smtClean="0">
                <a:solidFill>
                  <a:srgbClr val="0000FF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กรอกข้อมูลของผู้จัดเตรียมข้อมูล </a:t>
            </a:r>
            <a:r>
              <a:rPr lang="en-US" sz="4000" b="1" dirty="0" smtClean="0">
                <a:solidFill>
                  <a:srgbClr val="0000FF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***</a:t>
            </a:r>
            <a:endParaRPr lang="th-TH" sz="4000" b="1" dirty="0">
              <a:solidFill>
                <a:srgbClr val="0000FF"/>
              </a:solidFill>
              <a:latin typeface="Cordia New" panose="020B0304020202020204" pitchFamily="34" charset="-34"/>
              <a:cs typeface="Cordia New" panose="020B0304020202020204" pitchFamily="34" charset="-34"/>
            </a:endParaRPr>
          </a:p>
        </p:txBody>
      </p:sp>
      <p:graphicFrame>
        <p:nvGraphicFramePr>
          <p:cNvPr id="8" name="ตัวแทนเนื้อหา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762842012"/>
              </p:ext>
            </p:extLst>
          </p:nvPr>
        </p:nvGraphicFramePr>
        <p:xfrm>
          <a:off x="968187" y="1252158"/>
          <a:ext cx="10905566" cy="3989532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{69012ECD-51FC-41F1-AA8D-1B2483CD663E}</a:tableStyleId>
              </a:tblPr>
              <a:tblGrid>
                <a:gridCol w="3711389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7194177"/>
              </a:tblGrid>
              <a:tr h="1331676"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685800" algn="l"/>
                        </a:tabLst>
                      </a:pPr>
                      <a:r>
                        <a:rPr lang="th-TH" sz="3600" b="1" kern="1200" dirty="0" smtClean="0">
                          <a:solidFill>
                            <a:schemeClr val="tx1"/>
                          </a:solidFill>
                          <a:effectLst/>
                          <a:latin typeface="Cordia New" panose="020B0304020202020204" pitchFamily="34" charset="-34"/>
                          <a:ea typeface="Calibri" panose="020F0502020204030204" pitchFamily="34" charset="0"/>
                          <a:cs typeface="Cordia New" panose="020B0304020202020204" pitchFamily="34" charset="-34"/>
                        </a:rPr>
                        <a:t>ชื่อ-นามสกุล</a:t>
                      </a:r>
                      <a:endParaRPr lang="en-US" sz="3600" b="1" kern="1200" dirty="0">
                        <a:solidFill>
                          <a:schemeClr val="tx1"/>
                        </a:solidFill>
                        <a:effectLst/>
                        <a:latin typeface="Cordia New" panose="020B0304020202020204" pitchFamily="34" charset="-34"/>
                        <a:ea typeface="Calibri" panose="020F0502020204030204" pitchFamily="34" charset="0"/>
                        <a:cs typeface="Cordia New" panose="020B0304020202020204" pitchFamily="34" charset="-34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685800" algn="l"/>
                        </a:tabLst>
                      </a:pPr>
                      <a:r>
                        <a:rPr lang="en-US" sz="3600" b="1" kern="1200" dirty="0" smtClean="0">
                          <a:solidFill>
                            <a:schemeClr val="tx1"/>
                          </a:solidFill>
                          <a:effectLst/>
                          <a:latin typeface="Cordia New" panose="020B0304020202020204" pitchFamily="34" charset="-34"/>
                          <a:ea typeface="Calibri" panose="020F0502020204030204" pitchFamily="34" charset="0"/>
                          <a:cs typeface="Cordia New" panose="020B0304020202020204" pitchFamily="34" charset="-34"/>
                        </a:rPr>
                        <a:t>……………………………………………………..</a:t>
                      </a:r>
                      <a:endParaRPr lang="en-US" sz="3600" b="1" kern="1200" dirty="0">
                        <a:solidFill>
                          <a:schemeClr val="tx1"/>
                        </a:solidFill>
                        <a:effectLst/>
                        <a:latin typeface="Cordia New" panose="020B0304020202020204" pitchFamily="34" charset="-34"/>
                        <a:ea typeface="Calibri" panose="020F0502020204030204" pitchFamily="34" charset="0"/>
                        <a:cs typeface="Cordia New" panose="020B0304020202020204" pitchFamily="34" charset="-34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876300"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685800" algn="l"/>
                        </a:tabLst>
                      </a:pPr>
                      <a:r>
                        <a:rPr lang="th-TH" sz="3600" b="1" kern="1200" dirty="0" smtClean="0">
                          <a:solidFill>
                            <a:schemeClr val="tx1"/>
                          </a:solidFill>
                          <a:effectLst/>
                          <a:latin typeface="Cordia New" panose="020B0304020202020204" pitchFamily="34" charset="-34"/>
                          <a:ea typeface="Calibri" panose="020F0502020204030204" pitchFamily="34" charset="0"/>
                          <a:cs typeface="Cordia New" panose="020B0304020202020204" pitchFamily="34" charset="-34"/>
                        </a:rPr>
                        <a:t>ตำแหน่ง</a:t>
                      </a:r>
                      <a:endParaRPr lang="en-US" sz="3200" b="1" kern="1200" dirty="0">
                        <a:solidFill>
                          <a:schemeClr val="tx1"/>
                        </a:solidFill>
                        <a:effectLst/>
                        <a:latin typeface="Cordia New" panose="020B0304020202020204" pitchFamily="34" charset="-34"/>
                        <a:ea typeface="Calibri" panose="020F0502020204030204" pitchFamily="34" charset="0"/>
                        <a:cs typeface="Cordia New" panose="020B0304020202020204" pitchFamily="34" charset="-34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685800" algn="l"/>
                        </a:tabLst>
                        <a:defRPr/>
                      </a:pPr>
                      <a:r>
                        <a:rPr lang="en-US" sz="3600" b="1" kern="1200" dirty="0" smtClean="0">
                          <a:solidFill>
                            <a:schemeClr val="tx1"/>
                          </a:solidFill>
                          <a:effectLst/>
                          <a:latin typeface="Cordia New" panose="020B0304020202020204" pitchFamily="34" charset="-34"/>
                          <a:ea typeface="Calibri" panose="020F0502020204030204" pitchFamily="34" charset="0"/>
                          <a:cs typeface="Cordia New" panose="020B0304020202020204" pitchFamily="34" charset="-34"/>
                        </a:rPr>
                        <a:t>……………………………………………………..</a:t>
                      </a:r>
                    </a:p>
                    <a:p>
                      <a:endParaRPr lang="en-US" dirty="0"/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876300"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685800" algn="l"/>
                        </a:tabLst>
                      </a:pPr>
                      <a:r>
                        <a:rPr lang="th-TH" sz="3600" b="1" kern="1200" dirty="0" smtClean="0">
                          <a:solidFill>
                            <a:schemeClr val="tx1"/>
                          </a:solidFill>
                          <a:effectLst/>
                          <a:latin typeface="Cordia New" panose="020B0304020202020204" pitchFamily="34" charset="-34"/>
                          <a:ea typeface="Calibri" panose="020F0502020204030204" pitchFamily="34" charset="0"/>
                          <a:cs typeface="Cordia New" panose="020B0304020202020204" pitchFamily="34" charset="-34"/>
                        </a:rPr>
                        <a:t>โทรศัพท์มือถือ</a:t>
                      </a:r>
                      <a:endParaRPr lang="en-US" sz="3600" b="1" kern="1200" dirty="0">
                        <a:solidFill>
                          <a:schemeClr val="tx1"/>
                        </a:solidFill>
                        <a:effectLst/>
                        <a:latin typeface="Cordia New" panose="020B0304020202020204" pitchFamily="34" charset="-34"/>
                        <a:ea typeface="Calibri" panose="020F0502020204030204" pitchFamily="34" charset="0"/>
                        <a:cs typeface="Cordia New" panose="020B0304020202020204" pitchFamily="34" charset="-34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600" b="1" kern="1200" dirty="0" smtClean="0">
                          <a:solidFill>
                            <a:schemeClr val="tx1"/>
                          </a:solidFill>
                          <a:effectLst/>
                          <a:latin typeface="Cordia New" panose="020B0304020202020204" pitchFamily="34" charset="-34"/>
                          <a:ea typeface="Calibri" panose="020F0502020204030204" pitchFamily="34" charset="0"/>
                          <a:cs typeface="Cordia New" panose="020B0304020202020204" pitchFamily="34" charset="-34"/>
                        </a:rPr>
                        <a:t>……………………………………………………..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</a:tr>
              <a:tr h="876300"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685800" algn="l"/>
                        </a:tabLst>
                      </a:pPr>
                      <a:r>
                        <a:rPr lang="en-US" sz="3600" b="1" kern="1200" dirty="0" smtClean="0">
                          <a:solidFill>
                            <a:schemeClr val="tx1"/>
                          </a:solidFill>
                          <a:effectLst/>
                          <a:latin typeface="Cordia New" panose="020B0304020202020204" pitchFamily="34" charset="-34"/>
                          <a:ea typeface="Calibri" panose="020F0502020204030204" pitchFamily="34" charset="0"/>
                          <a:cs typeface="Cordia New" panose="020B0304020202020204" pitchFamily="34" charset="-34"/>
                        </a:rPr>
                        <a:t>E-mail</a:t>
                      </a:r>
                      <a:endParaRPr lang="en-US" sz="3600" b="1" kern="1200" dirty="0">
                        <a:solidFill>
                          <a:schemeClr val="tx1"/>
                        </a:solidFill>
                        <a:effectLst/>
                        <a:latin typeface="Cordia New" panose="020B0304020202020204" pitchFamily="34" charset="-34"/>
                        <a:ea typeface="Calibri" panose="020F0502020204030204" pitchFamily="34" charset="0"/>
                        <a:cs typeface="Cordia New" panose="020B0304020202020204" pitchFamily="34" charset="-34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600" b="1" kern="1200" dirty="0" smtClean="0">
                          <a:solidFill>
                            <a:schemeClr val="tx1"/>
                          </a:solidFill>
                          <a:effectLst/>
                          <a:latin typeface="Cordia New" panose="020B0304020202020204" pitchFamily="34" charset="-34"/>
                          <a:ea typeface="Calibri" panose="020F0502020204030204" pitchFamily="34" charset="0"/>
                          <a:cs typeface="Cordia New" panose="020B0304020202020204" pitchFamily="34" charset="-34"/>
                        </a:rPr>
                        <a:t>……………………………………………………..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815098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1514" y="4134385"/>
            <a:ext cx="3696186" cy="2440020"/>
          </a:xfrm>
          <a:prstGeom prst="rect">
            <a:avLst/>
          </a:prstGeom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761514" y="26826"/>
            <a:ext cx="11430485" cy="823217"/>
          </a:xfrm>
        </p:spPr>
        <p:txBody>
          <a:bodyPr>
            <a:noAutofit/>
          </a:bodyPr>
          <a:lstStyle/>
          <a:p>
            <a:pPr algn="ctr"/>
            <a:r>
              <a:rPr lang="en-US" sz="4800" b="1" kern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dia New" panose="020B0304020202020204" pitchFamily="34" charset="-34"/>
                <a:cs typeface="Cordia New" panose="020B0304020202020204" pitchFamily="34" charset="-34"/>
              </a:rPr>
              <a:t>P26 </a:t>
            </a:r>
            <a:r>
              <a:rPr lang="th-TH" sz="4800" b="1" kern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dia New" panose="020B0304020202020204" pitchFamily="34" charset="-34"/>
                <a:cs typeface="Cordia New" panose="020B0304020202020204" pitchFamily="34" charset="-34"/>
              </a:rPr>
              <a:t>ป้ายประชาสัมพันธ์  </a:t>
            </a:r>
            <a:r>
              <a:rPr lang="th-TH" sz="4800" b="1" kern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dia New" panose="020B0304020202020204" pitchFamily="34" charset="-34"/>
                <a:cs typeface="Cordia New" panose="020B0304020202020204" pitchFamily="34" charset="-34"/>
              </a:rPr>
              <a:t>(ค่าน้ำหนัก </a:t>
            </a:r>
            <a:r>
              <a:rPr lang="th-TH" sz="4800" b="1" kern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dia New" panose="020B0304020202020204" pitchFamily="34" charset="-34"/>
                <a:cs typeface="Cordia New" panose="020B0304020202020204" pitchFamily="34" charset="-34"/>
              </a:rPr>
              <a:t>1</a:t>
            </a:r>
            <a:r>
              <a:rPr lang="en-US" sz="4800" b="1" kern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dia New" panose="020B0304020202020204" pitchFamily="34" charset="-34"/>
                <a:cs typeface="Cordia New" panose="020B0304020202020204" pitchFamily="34" charset="-34"/>
              </a:rPr>
              <a:t>)</a:t>
            </a:r>
            <a:endParaRPr lang="th-TH" sz="4800" b="1" kern="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rdia New" panose="020B0304020202020204" pitchFamily="34" charset="-34"/>
              <a:cs typeface="Cordia New" panose="020B0304020202020204" pitchFamily="34" charset="-34"/>
            </a:endParaRPr>
          </a:p>
        </p:txBody>
      </p:sp>
      <p:sp>
        <p:nvSpPr>
          <p:cNvPr id="10" name="Content Placeholder 9"/>
          <p:cNvSpPr>
            <a:spLocks noGrp="1"/>
          </p:cNvSpPr>
          <p:nvPr>
            <p:ph idx="1"/>
          </p:nvPr>
        </p:nvSpPr>
        <p:spPr>
          <a:xfrm>
            <a:off x="761514" y="1072986"/>
            <a:ext cx="11278085" cy="260478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th-TH" sz="2600" b="1" dirty="0">
                <a:solidFill>
                  <a:prstClr val="black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หมายถึง </a:t>
            </a:r>
            <a:r>
              <a:rPr lang="th-TH" sz="2600" b="1" dirty="0" smtClean="0">
                <a:solidFill>
                  <a:prstClr val="black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ป้ายที่แสดงข้อความ ข่าวสารเกี่ยวกับงานประชุมในวันที่มีการจัดประชุม ซึ่ง</a:t>
            </a:r>
            <a:r>
              <a:rPr lang="th-TH" sz="2600" b="1" dirty="0">
                <a:solidFill>
                  <a:prstClr val="black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ประกอบด้วยรายการดังนี้</a:t>
            </a:r>
          </a:p>
          <a:p>
            <a:r>
              <a:rPr lang="th-TH" sz="2600" b="1" dirty="0">
                <a:solidFill>
                  <a:prstClr val="black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1. </a:t>
            </a:r>
            <a:r>
              <a:rPr lang="th-TH" sz="2600" b="1" dirty="0" smtClean="0">
                <a:solidFill>
                  <a:prstClr val="black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ลักษณะการติดตั้งแบบถาวร</a:t>
            </a:r>
            <a:endParaRPr lang="th-TH" sz="2600" b="1" dirty="0">
              <a:solidFill>
                <a:prstClr val="black"/>
              </a:solidFill>
              <a:latin typeface="Cordia New" panose="020B0304020202020204" pitchFamily="34" charset="-34"/>
              <a:cs typeface="Cordia New" panose="020B0304020202020204" pitchFamily="34" charset="-34"/>
            </a:endParaRPr>
          </a:p>
          <a:p>
            <a:r>
              <a:rPr lang="th-TH" sz="2600" b="1" dirty="0">
                <a:solidFill>
                  <a:prstClr val="black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2. </a:t>
            </a:r>
            <a:r>
              <a:rPr lang="th-TH" sz="2600" b="1" dirty="0" smtClean="0">
                <a:solidFill>
                  <a:prstClr val="black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ติดตั้งในจุดที่เห็นได้ชัดเจน เป็นระเบียบ </a:t>
            </a:r>
            <a:endParaRPr lang="th-TH" sz="2600" b="1" dirty="0">
              <a:solidFill>
                <a:prstClr val="black"/>
              </a:solidFill>
              <a:latin typeface="Cordia New" panose="020B0304020202020204" pitchFamily="34" charset="-34"/>
              <a:cs typeface="Cordia New" panose="020B0304020202020204" pitchFamily="34" charset="-34"/>
            </a:endParaRPr>
          </a:p>
          <a:p>
            <a:r>
              <a:rPr lang="th-TH" sz="2600" b="1" dirty="0">
                <a:solidFill>
                  <a:prstClr val="black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3. </a:t>
            </a:r>
            <a:r>
              <a:rPr lang="th-TH" sz="2600" b="1" dirty="0" smtClean="0">
                <a:solidFill>
                  <a:prstClr val="black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สามารถแสดงได้มากกว่า </a:t>
            </a:r>
            <a:r>
              <a:rPr lang="en-US" sz="2600" b="1" dirty="0" smtClean="0">
                <a:solidFill>
                  <a:prstClr val="black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1 </a:t>
            </a:r>
            <a:r>
              <a:rPr lang="th-TH" sz="2600" b="1" dirty="0" smtClean="0">
                <a:solidFill>
                  <a:prstClr val="black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ภาษา</a:t>
            </a:r>
            <a:endParaRPr lang="th-TH" sz="2600" b="1" dirty="0">
              <a:solidFill>
                <a:prstClr val="black"/>
              </a:solidFill>
              <a:latin typeface="Cordia New" panose="020B0304020202020204" pitchFamily="34" charset="-34"/>
              <a:cs typeface="Cordia New" panose="020B0304020202020204" pitchFamily="34" charset="-34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1753398" y="4035656"/>
            <a:ext cx="180850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th-TH" sz="5400" b="1" cap="none" spc="0" dirty="0" smtClean="0">
                <a:ln w="6600">
                  <a:solidFill>
                    <a:srgbClr val="FF0000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ตัวอย่าง</a:t>
            </a:r>
            <a:endParaRPr lang="en-US" sz="5400" b="1" cap="none" spc="0" dirty="0">
              <a:ln w="6600">
                <a:solidFill>
                  <a:srgbClr val="FF0000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8382000" y="4157541"/>
            <a:ext cx="3657600" cy="2430270"/>
          </a:xfrm>
          <a:prstGeom prst="rect">
            <a:avLst/>
          </a:prstGeom>
          <a:noFill/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4599438" y="4840093"/>
            <a:ext cx="363432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th-TH" sz="5400" b="1" cap="none" spc="0" dirty="0" smtClean="0">
                <a:ln w="6600">
                  <a:solidFill>
                    <a:srgbClr val="FF0000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ป้ายประชาสัมพันธ์</a:t>
            </a:r>
            <a:endParaRPr lang="en-US" sz="5400" b="1" cap="none" spc="0" dirty="0">
              <a:ln w="6600">
                <a:solidFill>
                  <a:srgbClr val="FF0000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4591050" y="4161466"/>
            <a:ext cx="3657600" cy="2430270"/>
          </a:xfrm>
          <a:prstGeom prst="rect">
            <a:avLst/>
          </a:prstGeom>
          <a:noFill/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8405270" y="4840093"/>
            <a:ext cx="363432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th-TH" sz="5400" b="1" cap="none" spc="0" dirty="0" smtClean="0">
                <a:ln w="6600">
                  <a:solidFill>
                    <a:srgbClr val="FF0000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ป้ายประชาสัมพันธ์</a:t>
            </a:r>
            <a:endParaRPr lang="en-US" sz="5400" b="1" cap="none" spc="0" dirty="0">
              <a:ln w="6600">
                <a:solidFill>
                  <a:srgbClr val="FF0000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1692046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tretch/>
        </p:blipFill>
        <p:spPr>
          <a:xfrm>
            <a:off x="800100" y="4157541"/>
            <a:ext cx="3657600" cy="2430270"/>
          </a:xfrm>
          <a:prstGeom prst="rect">
            <a:avLst/>
          </a:prstGeom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761514" y="26826"/>
            <a:ext cx="11430485" cy="823217"/>
          </a:xfrm>
        </p:spPr>
        <p:txBody>
          <a:bodyPr>
            <a:noAutofit/>
          </a:bodyPr>
          <a:lstStyle/>
          <a:p>
            <a:pPr algn="ctr"/>
            <a:r>
              <a:rPr lang="en-US" sz="4800" b="1" kern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dia New" panose="020B0304020202020204" pitchFamily="34" charset="-34"/>
                <a:cs typeface="Cordia New" panose="020B0304020202020204" pitchFamily="34" charset="-34"/>
              </a:rPr>
              <a:t>P27 </a:t>
            </a:r>
            <a:r>
              <a:rPr lang="th-TH" sz="4800" b="1" kern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dia New" panose="020B0304020202020204" pitchFamily="34" charset="-34"/>
                <a:cs typeface="Cordia New" panose="020B0304020202020204" pitchFamily="34" charset="-34"/>
              </a:rPr>
              <a:t>ป้ายบอกทาง  </a:t>
            </a:r>
            <a:r>
              <a:rPr lang="th-TH" sz="4800" b="1" kern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dia New" panose="020B0304020202020204" pitchFamily="34" charset="-34"/>
                <a:cs typeface="Cordia New" panose="020B0304020202020204" pitchFamily="34" charset="-34"/>
              </a:rPr>
              <a:t>(ค่าน้ำหนัก </a:t>
            </a:r>
            <a:r>
              <a:rPr lang="th-TH" sz="4800" b="1" kern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dia New" panose="020B0304020202020204" pitchFamily="34" charset="-34"/>
                <a:cs typeface="Cordia New" panose="020B0304020202020204" pitchFamily="34" charset="-34"/>
              </a:rPr>
              <a:t>1</a:t>
            </a:r>
            <a:r>
              <a:rPr lang="en-US" sz="4800" b="1" kern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dia New" panose="020B0304020202020204" pitchFamily="34" charset="-34"/>
                <a:cs typeface="Cordia New" panose="020B0304020202020204" pitchFamily="34" charset="-34"/>
              </a:rPr>
              <a:t>)</a:t>
            </a:r>
            <a:endParaRPr lang="th-TH" sz="4800" b="1" kern="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rdia New" panose="020B0304020202020204" pitchFamily="34" charset="-34"/>
              <a:cs typeface="Cordia New" panose="020B0304020202020204" pitchFamily="34" charset="-34"/>
            </a:endParaRPr>
          </a:p>
        </p:txBody>
      </p:sp>
      <p:sp>
        <p:nvSpPr>
          <p:cNvPr id="10" name="Content Placeholder 9"/>
          <p:cNvSpPr>
            <a:spLocks noGrp="1"/>
          </p:cNvSpPr>
          <p:nvPr>
            <p:ph idx="1"/>
          </p:nvPr>
        </p:nvSpPr>
        <p:spPr>
          <a:xfrm>
            <a:off x="761514" y="1072986"/>
            <a:ext cx="11278085" cy="296267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th-TH" sz="2600" b="1" dirty="0">
                <a:solidFill>
                  <a:prstClr val="black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หมายถึง ป้ายชี้หรือบอกเส้นทางไปยังจุดต่างๆ เช่น ห้องประชุม ห้องน้ำ </a:t>
            </a:r>
            <a:r>
              <a:rPr lang="th-TH" sz="2600" b="1" dirty="0" smtClean="0">
                <a:solidFill>
                  <a:prstClr val="black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ทางออก ทาง</a:t>
            </a:r>
            <a:r>
              <a:rPr lang="th-TH" sz="2600" b="1" dirty="0">
                <a:solidFill>
                  <a:prstClr val="black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หนีไฟ </a:t>
            </a:r>
            <a:r>
              <a:rPr lang="th-TH" sz="2600" b="1" dirty="0" smtClean="0">
                <a:solidFill>
                  <a:prstClr val="black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และห้องอาหาร เป็นต้น </a:t>
            </a:r>
            <a:r>
              <a:rPr lang="th-TH" sz="2600" b="1" dirty="0">
                <a:solidFill>
                  <a:prstClr val="black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ซึ่งประกอบด้วยรายการดังนี้</a:t>
            </a:r>
          </a:p>
          <a:p>
            <a:r>
              <a:rPr lang="th-TH" sz="2600" b="1" dirty="0">
                <a:solidFill>
                  <a:prstClr val="black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1. </a:t>
            </a:r>
            <a:r>
              <a:rPr lang="th-TH" sz="2600" b="1" dirty="0" smtClean="0">
                <a:solidFill>
                  <a:prstClr val="black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วัสดุที่มีความคงทน</a:t>
            </a:r>
          </a:p>
          <a:p>
            <a:r>
              <a:rPr lang="en-US" sz="2600" b="1" dirty="0" smtClean="0">
                <a:solidFill>
                  <a:prstClr val="black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2. </a:t>
            </a:r>
            <a:r>
              <a:rPr lang="th-TH" sz="2600" b="1" dirty="0" smtClean="0">
                <a:solidFill>
                  <a:prstClr val="black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มีลักษณะการติดตั้งแบบถาวร</a:t>
            </a:r>
            <a:endParaRPr lang="th-TH" sz="2600" b="1" dirty="0">
              <a:solidFill>
                <a:prstClr val="black"/>
              </a:solidFill>
              <a:latin typeface="Cordia New" panose="020B0304020202020204" pitchFamily="34" charset="-34"/>
              <a:cs typeface="Cordia New" panose="020B0304020202020204" pitchFamily="34" charset="-34"/>
            </a:endParaRPr>
          </a:p>
          <a:p>
            <a:r>
              <a:rPr lang="en-US" sz="2600" b="1" dirty="0">
                <a:solidFill>
                  <a:prstClr val="black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3</a:t>
            </a:r>
            <a:r>
              <a:rPr lang="th-TH" sz="2600" b="1" dirty="0" smtClean="0">
                <a:solidFill>
                  <a:prstClr val="black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. </a:t>
            </a:r>
            <a:r>
              <a:rPr lang="th-TH" sz="2600" b="1" dirty="0">
                <a:solidFill>
                  <a:prstClr val="black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ติดตั้งในจุดที่เห็นได้ชัดเจน เป็นระเบียบ</a:t>
            </a:r>
          </a:p>
          <a:p>
            <a:r>
              <a:rPr lang="en-US" sz="2600" b="1" dirty="0" smtClean="0">
                <a:solidFill>
                  <a:prstClr val="black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4</a:t>
            </a:r>
            <a:r>
              <a:rPr lang="th-TH" sz="2600" b="1" dirty="0" smtClean="0">
                <a:solidFill>
                  <a:prstClr val="black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. ใช้ภาษาไทยและภาษาต่างประเทศกำกับไว้อย่างน้อย </a:t>
            </a:r>
            <a:r>
              <a:rPr lang="en-US" sz="2600" b="1" dirty="0" smtClean="0">
                <a:solidFill>
                  <a:prstClr val="black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1 </a:t>
            </a:r>
            <a:r>
              <a:rPr lang="th-TH" sz="2600" b="1" dirty="0" smtClean="0">
                <a:solidFill>
                  <a:prstClr val="black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ภาษา และ</a:t>
            </a:r>
            <a:r>
              <a:rPr lang="en-US" sz="2600" b="1" dirty="0" smtClean="0">
                <a:solidFill>
                  <a:prstClr val="black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/</a:t>
            </a:r>
            <a:r>
              <a:rPr lang="th-TH" sz="2600" b="1" dirty="0" smtClean="0">
                <a:solidFill>
                  <a:prstClr val="black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หรือ ใช้สัญลักษณ์ที่เป็นสากล</a:t>
            </a:r>
            <a:endParaRPr lang="th-TH" sz="2600" b="1" dirty="0">
              <a:solidFill>
                <a:prstClr val="black"/>
              </a:solidFill>
              <a:latin typeface="Cordia New" panose="020B0304020202020204" pitchFamily="34" charset="-34"/>
              <a:cs typeface="Cordia New" panose="020B0304020202020204" pitchFamily="34" charset="-34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1753398" y="4035656"/>
            <a:ext cx="180850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th-TH" sz="5400" b="1" cap="none" spc="0" dirty="0" smtClean="0">
                <a:ln w="6600">
                  <a:solidFill>
                    <a:srgbClr val="FF0000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ตัวอย่าง</a:t>
            </a:r>
            <a:endParaRPr lang="en-US" sz="5400" b="1" cap="none" spc="0" dirty="0">
              <a:ln w="6600">
                <a:solidFill>
                  <a:srgbClr val="FF0000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8382000" y="4157541"/>
            <a:ext cx="3657600" cy="2430270"/>
          </a:xfrm>
          <a:prstGeom prst="rect">
            <a:avLst/>
          </a:prstGeom>
          <a:noFill/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8931857" y="4840093"/>
            <a:ext cx="258115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th-TH" sz="5400" b="1" cap="none" spc="0" dirty="0" smtClean="0">
                <a:ln w="6600">
                  <a:solidFill>
                    <a:srgbClr val="FF0000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ป้ายบอกทาง</a:t>
            </a:r>
            <a:endParaRPr lang="en-US" sz="5400" b="1" cap="none" spc="0" dirty="0">
              <a:ln w="6600">
                <a:solidFill>
                  <a:srgbClr val="FF0000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  <p:pic>
        <p:nvPicPr>
          <p:cNvPr id="22530" name="Picture 2" descr="รับผลิตติดตั้งป้ายโฆษณาทั่วราชอาณาจักร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18"/>
          <a:stretch/>
        </p:blipFill>
        <p:spPr bwMode="auto">
          <a:xfrm>
            <a:off x="4585874" y="4157541"/>
            <a:ext cx="3691852" cy="24302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Rectangle 11"/>
          <p:cNvSpPr/>
          <p:nvPr/>
        </p:nvSpPr>
        <p:spPr>
          <a:xfrm>
            <a:off x="5575672" y="4067740"/>
            <a:ext cx="180850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th-TH" sz="5400" b="1" cap="none" spc="0" dirty="0" smtClean="0">
                <a:ln w="6600">
                  <a:solidFill>
                    <a:srgbClr val="FF0000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ตัวอย่าง</a:t>
            </a:r>
            <a:endParaRPr lang="en-US" sz="5400" b="1" cap="none" spc="0" dirty="0">
              <a:ln w="6600">
                <a:solidFill>
                  <a:srgbClr val="FF0000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8523880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6" name="Picture 4" descr="6 อุปกรณ์ความปลอดภัย ที่เจ้าของโรงแรม อพาร์ตเมนต์ ไม่ควรคลิกข้าม 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21612" y="4157540"/>
            <a:ext cx="3491945" cy="24256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554" name="Picture 2" descr="Black Airport portable metal detector Super Handheld Body Scanner ...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14663" y="4157540"/>
            <a:ext cx="3518849" cy="24256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761514" y="26826"/>
            <a:ext cx="11430485" cy="823217"/>
          </a:xfrm>
        </p:spPr>
        <p:txBody>
          <a:bodyPr>
            <a:noAutofit/>
          </a:bodyPr>
          <a:lstStyle/>
          <a:p>
            <a:pPr algn="ctr"/>
            <a:r>
              <a:rPr lang="en-US" sz="4800" b="1" kern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dia New" panose="020B0304020202020204" pitchFamily="34" charset="-34"/>
                <a:cs typeface="Cordia New" panose="020B0304020202020204" pitchFamily="34" charset="-34"/>
              </a:rPr>
              <a:t>P2</a:t>
            </a:r>
            <a:r>
              <a:rPr lang="en-US" sz="4800" b="1" kern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dia New" panose="020B0304020202020204" pitchFamily="34" charset="-34"/>
                <a:cs typeface="Cordia New" panose="020B0304020202020204" pitchFamily="34" charset="-34"/>
              </a:rPr>
              <a:t>8</a:t>
            </a:r>
            <a:r>
              <a:rPr lang="en-US" sz="4800" b="1" kern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dia New" panose="020B0304020202020204" pitchFamily="34" charset="-34"/>
                <a:cs typeface="Cordia New" panose="020B0304020202020204" pitchFamily="34" charset="-34"/>
              </a:rPr>
              <a:t> </a:t>
            </a:r>
            <a:r>
              <a:rPr lang="th-TH" sz="4800" b="1" kern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dia New" panose="020B0304020202020204" pitchFamily="34" charset="-34"/>
                <a:cs typeface="Cordia New" panose="020B0304020202020204" pitchFamily="34" charset="-34"/>
              </a:rPr>
              <a:t>อุปกรณ์รักษาความปลอดภัย </a:t>
            </a:r>
            <a:r>
              <a:rPr lang="th-TH" sz="4800" b="1" kern="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dia New" panose="020B0304020202020204" pitchFamily="34" charset="-34"/>
                <a:cs typeface="Cordia New" panose="020B0304020202020204" pitchFamily="34" charset="-34"/>
              </a:rPr>
              <a:t>(ค่าน้ำหนัก </a:t>
            </a:r>
            <a:r>
              <a:rPr lang="en-US" sz="4800" b="1" kern="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dia New" panose="020B0304020202020204" pitchFamily="34" charset="-34"/>
                <a:cs typeface="Cordia New" panose="020B0304020202020204" pitchFamily="34" charset="-34"/>
              </a:rPr>
              <a:t>2)</a:t>
            </a:r>
            <a:endParaRPr lang="th-TH" sz="4800" b="1" kern="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rdia New" panose="020B0304020202020204" pitchFamily="34" charset="-34"/>
              <a:cs typeface="Cordia New" panose="020B0304020202020204" pitchFamily="34" charset="-34"/>
            </a:endParaRPr>
          </a:p>
        </p:txBody>
      </p:sp>
      <p:sp>
        <p:nvSpPr>
          <p:cNvPr id="10" name="Content Placeholder 9"/>
          <p:cNvSpPr>
            <a:spLocks noGrp="1"/>
          </p:cNvSpPr>
          <p:nvPr>
            <p:ph idx="1"/>
          </p:nvPr>
        </p:nvSpPr>
        <p:spPr>
          <a:xfrm>
            <a:off x="761514" y="1072986"/>
            <a:ext cx="11278085" cy="296267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th-TH" sz="2600" b="1" dirty="0">
                <a:solidFill>
                  <a:prstClr val="black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หมายถึง มีการติดตั้งเครื่องมืออุปกรณ์ เพื่อรักษาความปลอดภัยของผู้เข้า</a:t>
            </a:r>
            <a:r>
              <a:rPr lang="th-TH" sz="2600" b="1" dirty="0" smtClean="0">
                <a:solidFill>
                  <a:prstClr val="black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ประชุม</a:t>
            </a:r>
            <a:r>
              <a:rPr lang="en-US" sz="2600" b="1" dirty="0" smtClean="0">
                <a:solidFill>
                  <a:prstClr val="black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 </a:t>
            </a:r>
            <a:r>
              <a:rPr lang="th-TH" sz="2600" b="1" dirty="0" smtClean="0">
                <a:solidFill>
                  <a:prstClr val="black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ซึ่ง</a:t>
            </a:r>
            <a:r>
              <a:rPr lang="th-TH" sz="2600" b="1" dirty="0">
                <a:solidFill>
                  <a:prstClr val="black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ประกอบด้วยรายการดังนี้</a:t>
            </a:r>
          </a:p>
          <a:p>
            <a:r>
              <a:rPr lang="th-TH" sz="2600" b="1" dirty="0">
                <a:solidFill>
                  <a:prstClr val="black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1. มีการติดตั้งกล้องโทรทัศน์วงจรปิดในพื้นที่จัดประชุมและพื้นที่จอดรถ</a:t>
            </a:r>
          </a:p>
          <a:p>
            <a:r>
              <a:rPr lang="th-TH" sz="2600" b="1" dirty="0">
                <a:solidFill>
                  <a:prstClr val="black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2. มีอุปกรณ์วิทยุสื่อสารให้เจ้าหน้าที่รักษาความปลอดภัยใช้ครบทุกคน</a:t>
            </a:r>
          </a:p>
          <a:p>
            <a:r>
              <a:rPr lang="th-TH" sz="2600" b="1" dirty="0">
                <a:solidFill>
                  <a:prstClr val="black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3. มีหรือสามารถจัดให้มีอุปกรณ์ตรวจจับโลหะหรือวัตถุระเบิด ณ จุดทางเข้าสถานที่จัดประชุม</a:t>
            </a:r>
          </a:p>
          <a:p>
            <a:r>
              <a:rPr lang="th-TH" sz="2600" b="1" dirty="0">
                <a:solidFill>
                  <a:prstClr val="black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4. มีหรือสามารถจัดให้มีอุปกรณ์ตรวจจับโลหะหรือวัตถุระเบิด ณ จุดทางเข้าลานจอดรถ</a:t>
            </a:r>
          </a:p>
        </p:txBody>
      </p:sp>
      <p:sp>
        <p:nvSpPr>
          <p:cNvPr id="13" name="Rectangle 12"/>
          <p:cNvSpPr/>
          <p:nvPr/>
        </p:nvSpPr>
        <p:spPr>
          <a:xfrm>
            <a:off x="1014663" y="3909808"/>
            <a:ext cx="180850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th-TH" sz="5400" b="1" cap="none" spc="0" dirty="0" smtClean="0">
                <a:ln w="6600">
                  <a:solidFill>
                    <a:srgbClr val="FF0000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ตัวอย่าง</a:t>
            </a:r>
            <a:endParaRPr lang="en-US" sz="5400" b="1" cap="none" spc="0" dirty="0">
              <a:ln w="6600">
                <a:solidFill>
                  <a:srgbClr val="FF0000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8382000" y="4157541"/>
            <a:ext cx="3657600" cy="2430270"/>
          </a:xfrm>
          <a:prstGeom prst="rect">
            <a:avLst/>
          </a:prstGeom>
          <a:noFill/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8697021" y="4487169"/>
            <a:ext cx="3050835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th-TH" sz="5400" b="1" cap="none" spc="0" dirty="0" smtClean="0">
                <a:ln w="6600">
                  <a:solidFill>
                    <a:srgbClr val="FF0000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อุปกรณ์รักษา</a:t>
            </a:r>
          </a:p>
          <a:p>
            <a:pPr algn="ctr"/>
            <a:r>
              <a:rPr lang="th-TH" sz="5400" b="1" cap="none" spc="0" dirty="0" smtClean="0">
                <a:ln w="6600">
                  <a:solidFill>
                    <a:srgbClr val="FF0000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ความปลอดภัย</a:t>
            </a:r>
            <a:endParaRPr lang="en-US" sz="5400" b="1" cap="none" spc="0" dirty="0">
              <a:ln w="6600">
                <a:solidFill>
                  <a:srgbClr val="FF0000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5575672" y="4067740"/>
            <a:ext cx="180850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th-TH" sz="5400" b="1" cap="none" spc="0" dirty="0" smtClean="0">
                <a:ln w="6600">
                  <a:solidFill>
                    <a:srgbClr val="FF0000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ตัวอย่าง</a:t>
            </a:r>
            <a:endParaRPr lang="en-US" sz="5400" b="1" cap="none" spc="0" dirty="0">
              <a:ln w="6600">
                <a:solidFill>
                  <a:srgbClr val="FF0000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2344549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ที่จอดรถบัส ดาวน์โหลดรูปภาพ (รหัส) 500742767_ขนาด 13.5 MB_รูปแบบ 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91558" y="4149196"/>
            <a:ext cx="3554084" cy="24386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4" descr="http://s0.geograph.org.uk/geophotos/01/45/71/1457164_2d36c5db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98359" y="4149196"/>
            <a:ext cx="3654810" cy="24302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761514" y="26826"/>
            <a:ext cx="11430485" cy="823217"/>
          </a:xfrm>
        </p:spPr>
        <p:txBody>
          <a:bodyPr>
            <a:noAutofit/>
          </a:bodyPr>
          <a:lstStyle/>
          <a:p>
            <a:pPr algn="ctr"/>
            <a:r>
              <a:rPr lang="en-US" sz="4800" b="1" kern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dia New" panose="020B0304020202020204" pitchFamily="34" charset="-34"/>
                <a:cs typeface="Cordia New" panose="020B0304020202020204" pitchFamily="34" charset="-34"/>
              </a:rPr>
              <a:t>P2</a:t>
            </a:r>
            <a:r>
              <a:rPr lang="en-US" sz="4800" b="1" kern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dia New" panose="020B0304020202020204" pitchFamily="34" charset="-34"/>
                <a:cs typeface="Cordia New" panose="020B0304020202020204" pitchFamily="34" charset="-34"/>
              </a:rPr>
              <a:t>9</a:t>
            </a:r>
            <a:r>
              <a:rPr lang="en-US" sz="4800" b="1" kern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dia New" panose="020B0304020202020204" pitchFamily="34" charset="-34"/>
                <a:cs typeface="Cordia New" panose="020B0304020202020204" pitchFamily="34" charset="-34"/>
              </a:rPr>
              <a:t> </a:t>
            </a:r>
            <a:r>
              <a:rPr lang="th-TH" sz="4800" b="1" kern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dia New" panose="020B0304020202020204" pitchFamily="34" charset="-34"/>
                <a:cs typeface="Cordia New" panose="020B0304020202020204" pitchFamily="34" charset="-34"/>
              </a:rPr>
              <a:t>พื้นที่จอด</a:t>
            </a:r>
            <a:r>
              <a:rPr lang="th-TH" sz="4800" b="1" kern="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dia New" panose="020B0304020202020204" pitchFamily="34" charset="-34"/>
                <a:cs typeface="Cordia New" panose="020B0304020202020204" pitchFamily="34" charset="-34"/>
              </a:rPr>
              <a:t>รถ </a:t>
            </a:r>
            <a:r>
              <a:rPr lang="th-TH" sz="4800" b="1" kern="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dia New" panose="020B0304020202020204" pitchFamily="34" charset="-34"/>
                <a:cs typeface="Cordia New" panose="020B0304020202020204" pitchFamily="34" charset="-34"/>
              </a:rPr>
              <a:t>(ค่าน้ำหนัก </a:t>
            </a:r>
            <a:r>
              <a:rPr lang="en-US" sz="4800" b="1" kern="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dia New" panose="020B0304020202020204" pitchFamily="34" charset="-34"/>
                <a:cs typeface="Cordia New" panose="020B0304020202020204" pitchFamily="34" charset="-34"/>
              </a:rPr>
              <a:t>1)</a:t>
            </a:r>
            <a:endParaRPr lang="th-TH" sz="4800" b="1" kern="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rdia New" panose="020B0304020202020204" pitchFamily="34" charset="-34"/>
              <a:cs typeface="Cordia New" panose="020B0304020202020204" pitchFamily="34" charset="-34"/>
            </a:endParaRPr>
          </a:p>
        </p:txBody>
      </p:sp>
      <p:sp>
        <p:nvSpPr>
          <p:cNvPr id="10" name="Content Placeholder 9"/>
          <p:cNvSpPr>
            <a:spLocks noGrp="1"/>
          </p:cNvSpPr>
          <p:nvPr>
            <p:ph idx="1"/>
          </p:nvPr>
        </p:nvSpPr>
        <p:spPr>
          <a:xfrm>
            <a:off x="761514" y="1072986"/>
            <a:ext cx="11278085" cy="296267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th-TH" sz="2600" b="1" dirty="0">
                <a:solidFill>
                  <a:prstClr val="black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หมายถึง พื้นที่ที่จัดไว้เพื่อให้บริการจอดรถสำหรับผู้เข้าประชุม  ซึ่งประกอบด้วยรายการดังนี้</a:t>
            </a:r>
          </a:p>
          <a:p>
            <a:r>
              <a:rPr lang="th-TH" sz="2600" b="1" dirty="0">
                <a:solidFill>
                  <a:prstClr val="black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1. มีพื้นที่จอดรถที่แยกประเภทรถ (ระหว่างรถยนต์, รถจักรยานยนต์, รถบัสหรือรถบรรทุก) </a:t>
            </a:r>
          </a:p>
          <a:p>
            <a:r>
              <a:rPr lang="th-TH" sz="2600" b="1" dirty="0">
                <a:solidFill>
                  <a:prstClr val="black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2. จำนวนรองรับ คือรถสี่ล้อ 1 คัน ต่อ</a:t>
            </a:r>
            <a:r>
              <a:rPr lang="th-TH" sz="2600" b="1" dirty="0" smtClean="0">
                <a:solidFill>
                  <a:prstClr val="black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พื้นที่จัดประชุม</a:t>
            </a:r>
            <a:r>
              <a:rPr lang="th-TH" sz="2600" b="1" dirty="0">
                <a:solidFill>
                  <a:prstClr val="black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ที่ขอรับการประเมินทุก 20 ตาราง</a:t>
            </a:r>
            <a:r>
              <a:rPr lang="th-TH" sz="2600" b="1" dirty="0" smtClean="0">
                <a:solidFill>
                  <a:prstClr val="black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เมตร</a:t>
            </a:r>
            <a:endParaRPr lang="th-TH" sz="2600" b="1" dirty="0">
              <a:solidFill>
                <a:prstClr val="black"/>
              </a:solidFill>
              <a:latin typeface="Cordia New" panose="020B0304020202020204" pitchFamily="34" charset="-34"/>
              <a:cs typeface="Cordia New" panose="020B0304020202020204" pitchFamily="34" charset="-34"/>
            </a:endParaRPr>
          </a:p>
          <a:p>
            <a:r>
              <a:rPr lang="th-TH" sz="2600" b="1" dirty="0">
                <a:solidFill>
                  <a:prstClr val="black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3. ต้องสามารถจอดรถบัสได้อย่างน้อย 1 คัน</a:t>
            </a:r>
          </a:p>
          <a:p>
            <a:r>
              <a:rPr lang="th-TH" sz="2600" b="1" dirty="0">
                <a:solidFill>
                  <a:prstClr val="black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4. กรณีไม่มีพื้นที่จอดรถ หรือพื้นที่ไม่เพียงพอ ต้องสามารถหาพื้นที่อื่นรองรับได้</a:t>
            </a:r>
          </a:p>
          <a:p>
            <a:r>
              <a:rPr lang="th-TH" sz="2600" b="1" dirty="0">
                <a:solidFill>
                  <a:prstClr val="black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5. ทางเดินเชื่อมต่อระหว่างที่จอดรถกับห้องประชุม มีความสะอาดและปลอดภัย </a:t>
            </a:r>
          </a:p>
        </p:txBody>
      </p:sp>
      <p:sp>
        <p:nvSpPr>
          <p:cNvPr id="13" name="Rectangle 12"/>
          <p:cNvSpPr/>
          <p:nvPr/>
        </p:nvSpPr>
        <p:spPr>
          <a:xfrm>
            <a:off x="1805986" y="4051698"/>
            <a:ext cx="180850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th-TH" sz="5400" b="1" cap="none" spc="0" dirty="0" smtClean="0">
                <a:ln w="6600">
                  <a:solidFill>
                    <a:srgbClr val="FF0000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ตัวอย่าง</a:t>
            </a:r>
            <a:endParaRPr lang="en-US" sz="5400" b="1" cap="none" spc="0" dirty="0">
              <a:ln w="6600">
                <a:solidFill>
                  <a:srgbClr val="FF0000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8382000" y="4157541"/>
            <a:ext cx="3657600" cy="2430270"/>
          </a:xfrm>
          <a:prstGeom prst="rect">
            <a:avLst/>
          </a:prstGeom>
          <a:noFill/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8988806" y="4775925"/>
            <a:ext cx="256352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th-TH" sz="5400" b="1" cap="none" spc="0" dirty="0" smtClean="0">
                <a:ln w="6600">
                  <a:solidFill>
                    <a:srgbClr val="FF0000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พื้นที่จอดรถ</a:t>
            </a:r>
            <a:endParaRPr lang="en-US" sz="5400" b="1" cap="none" spc="0" dirty="0">
              <a:ln w="6600">
                <a:solidFill>
                  <a:srgbClr val="FF0000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5575672" y="4067740"/>
            <a:ext cx="180850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th-TH" sz="5400" b="1" cap="none" spc="0" dirty="0" smtClean="0">
                <a:ln w="6600">
                  <a:solidFill>
                    <a:srgbClr val="FF0000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ตัวอย่าง</a:t>
            </a:r>
            <a:endParaRPr lang="en-US" sz="5400" b="1" cap="none" spc="0" dirty="0">
              <a:ln w="6600">
                <a:solidFill>
                  <a:srgbClr val="FF0000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6161680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ตัวแทนเนื้อหา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27"/>
          <a:stretch/>
        </p:blipFill>
        <p:spPr>
          <a:xfrm>
            <a:off x="4653944" y="4157541"/>
            <a:ext cx="3607740" cy="2430270"/>
          </a:xfrm>
          <a:prstGeom prst="rect">
            <a:avLst/>
          </a:prstGeom>
        </p:spPr>
      </p:pic>
      <p:pic>
        <p:nvPicPr>
          <p:cNvPr id="14" name="Picture 2" descr="https://encrypted-tbn0.gstatic.com/images?q=tbn:ANd9GcQjCy-6ZusY4Mo5dYC7eNKEwi7vJwoWqO_dGMoTkN9MaypICZIX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25778" y="4157541"/>
            <a:ext cx="3729422" cy="24302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761514" y="26826"/>
            <a:ext cx="11430485" cy="823217"/>
          </a:xfrm>
        </p:spPr>
        <p:txBody>
          <a:bodyPr>
            <a:noAutofit/>
          </a:bodyPr>
          <a:lstStyle/>
          <a:p>
            <a:pPr algn="ctr"/>
            <a:r>
              <a:rPr lang="en-US" sz="4800" b="1" kern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dia New" panose="020B0304020202020204" pitchFamily="34" charset="-34"/>
                <a:cs typeface="Cordia New" panose="020B0304020202020204" pitchFamily="34" charset="-34"/>
              </a:rPr>
              <a:t>P30 </a:t>
            </a:r>
            <a:r>
              <a:rPr lang="th-TH" sz="4800" b="1" kern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dia New" panose="020B0304020202020204" pitchFamily="34" charset="-34"/>
                <a:cs typeface="Cordia New" panose="020B0304020202020204" pitchFamily="34" charset="-34"/>
              </a:rPr>
              <a:t>จุดจอดรถรับส่งผู้เข้าประชุม</a:t>
            </a:r>
            <a:r>
              <a:rPr lang="th-TH" sz="4800" b="1" kern="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dia New" panose="020B0304020202020204" pitchFamily="34" charset="-34"/>
                <a:cs typeface="Cordia New" panose="020B0304020202020204" pitchFamily="34" charset="-34"/>
              </a:rPr>
              <a:t> </a:t>
            </a:r>
            <a:r>
              <a:rPr lang="th-TH" sz="4800" b="1" kern="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dia New" panose="020B0304020202020204" pitchFamily="34" charset="-34"/>
                <a:cs typeface="Cordia New" panose="020B0304020202020204" pitchFamily="34" charset="-34"/>
              </a:rPr>
              <a:t>(ค่าน้ำหนัก </a:t>
            </a:r>
            <a:r>
              <a:rPr lang="en-US" sz="4800" b="1" kern="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dia New" panose="020B0304020202020204" pitchFamily="34" charset="-34"/>
                <a:cs typeface="Cordia New" panose="020B0304020202020204" pitchFamily="34" charset="-34"/>
              </a:rPr>
              <a:t>1)</a:t>
            </a:r>
            <a:endParaRPr lang="th-TH" sz="4800" b="1" kern="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rdia New" panose="020B0304020202020204" pitchFamily="34" charset="-34"/>
              <a:cs typeface="Cordia New" panose="020B0304020202020204" pitchFamily="34" charset="-34"/>
            </a:endParaRPr>
          </a:p>
        </p:txBody>
      </p:sp>
      <p:sp>
        <p:nvSpPr>
          <p:cNvPr id="10" name="Content Placeholder 9"/>
          <p:cNvSpPr>
            <a:spLocks noGrp="1"/>
          </p:cNvSpPr>
          <p:nvPr>
            <p:ph idx="1"/>
          </p:nvPr>
        </p:nvSpPr>
        <p:spPr>
          <a:xfrm>
            <a:off x="761514" y="1072986"/>
            <a:ext cx="11278085" cy="296267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th-TH" sz="2600" b="1" dirty="0">
                <a:solidFill>
                  <a:prstClr val="black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หมายถึง จุดจอดรถชั่วคราว สำหรับรับส่งผู้เข้าประชุม ซึ่งประกอบด้วยรายการดังนี้</a:t>
            </a:r>
          </a:p>
          <a:p>
            <a:r>
              <a:rPr lang="th-TH" sz="2600" b="1" dirty="0">
                <a:solidFill>
                  <a:prstClr val="black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1. อยู่ใกล้ที่จัดประชุม แต่ในกรณีที่จุดจอดรถรับส่งอยู่ไกล มีรถรับส่งผู้เข้าประชุม </a:t>
            </a:r>
          </a:p>
          <a:p>
            <a:r>
              <a:rPr lang="th-TH" sz="2600" b="1" dirty="0">
                <a:solidFill>
                  <a:prstClr val="black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2. มีหลังคาปกคลุม</a:t>
            </a:r>
          </a:p>
          <a:p>
            <a:r>
              <a:rPr lang="th-TH" sz="2600" b="1" dirty="0">
                <a:solidFill>
                  <a:prstClr val="black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3. มีป้ายบอกจุดจอดรถรับส่งผู้เข้าประชุมชัดเจน</a:t>
            </a:r>
          </a:p>
        </p:txBody>
      </p:sp>
      <p:sp>
        <p:nvSpPr>
          <p:cNvPr id="13" name="Rectangle 12"/>
          <p:cNvSpPr/>
          <p:nvPr/>
        </p:nvSpPr>
        <p:spPr>
          <a:xfrm>
            <a:off x="1805986" y="4051698"/>
            <a:ext cx="180850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th-TH" sz="5400" b="1" cap="none" spc="0" dirty="0" smtClean="0">
                <a:ln w="6600">
                  <a:solidFill>
                    <a:srgbClr val="FF0000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ตัวอย่าง</a:t>
            </a:r>
            <a:endParaRPr lang="en-US" sz="5400" b="1" cap="none" spc="0" dirty="0">
              <a:ln w="6600">
                <a:solidFill>
                  <a:srgbClr val="FF0000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8382000" y="4157541"/>
            <a:ext cx="3657600" cy="2430270"/>
          </a:xfrm>
          <a:prstGeom prst="rect">
            <a:avLst/>
          </a:prstGeom>
          <a:noFill/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8632939" y="4775925"/>
            <a:ext cx="327525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th-TH" sz="5400" b="1" dirty="0">
                <a:ln w="6600">
                  <a:solidFill>
                    <a:srgbClr val="FF0000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จุดจอดรถรับส่ง</a:t>
            </a:r>
            <a:endParaRPr lang="en-US" sz="5400" b="1" cap="none" spc="0" dirty="0">
              <a:ln w="6600">
                <a:solidFill>
                  <a:srgbClr val="FF0000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5575672" y="4067740"/>
            <a:ext cx="180850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th-TH" sz="5400" b="1" cap="none" spc="0" dirty="0" smtClean="0">
                <a:ln w="6600">
                  <a:solidFill>
                    <a:srgbClr val="FF0000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ตัวอย่าง</a:t>
            </a:r>
            <a:endParaRPr lang="en-US" sz="5400" b="1" cap="none" spc="0" dirty="0">
              <a:ln w="6600">
                <a:solidFill>
                  <a:srgbClr val="FF0000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5447057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761514" y="26826"/>
            <a:ext cx="11430485" cy="823217"/>
          </a:xfrm>
        </p:spPr>
        <p:txBody>
          <a:bodyPr>
            <a:noAutofit/>
          </a:bodyPr>
          <a:lstStyle/>
          <a:p>
            <a:pPr algn="ctr"/>
            <a:r>
              <a:rPr lang="en-US" sz="4800" b="1" kern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dia New" panose="020B0304020202020204" pitchFamily="34" charset="-34"/>
                <a:cs typeface="Cordia New" panose="020B0304020202020204" pitchFamily="34" charset="-34"/>
              </a:rPr>
              <a:t>P31 </a:t>
            </a:r>
            <a:r>
              <a:rPr lang="th-TH" sz="4800" b="1" kern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dia New" panose="020B0304020202020204" pitchFamily="34" charset="-34"/>
                <a:cs typeface="Cordia New" panose="020B0304020202020204" pitchFamily="34" charset="-34"/>
              </a:rPr>
              <a:t>สิ่งอำนวยความสะดวกสำหรับคนพิการหรือทุพพลภาพ และคนชรา </a:t>
            </a:r>
            <a:r>
              <a:rPr lang="th-TH" sz="4800" b="1" kern="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dia New" panose="020B0304020202020204" pitchFamily="34" charset="-34"/>
                <a:cs typeface="Cordia New" panose="020B0304020202020204" pitchFamily="34" charset="-34"/>
              </a:rPr>
              <a:t>(ค่าน้ำหนัก 2) </a:t>
            </a:r>
          </a:p>
        </p:txBody>
      </p:sp>
      <p:sp>
        <p:nvSpPr>
          <p:cNvPr id="10" name="Content Placeholder 9"/>
          <p:cNvSpPr>
            <a:spLocks noGrp="1"/>
          </p:cNvSpPr>
          <p:nvPr>
            <p:ph idx="1"/>
          </p:nvPr>
        </p:nvSpPr>
        <p:spPr>
          <a:xfrm>
            <a:off x="761514" y="1746755"/>
            <a:ext cx="11278085" cy="296267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th-TH" sz="2600" b="1" dirty="0">
                <a:solidFill>
                  <a:prstClr val="black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หมายถึง มีการก่อสร้างหรือติดตั้งอุปกรณ์เพื่ออำนวยความสะดวกให้แก่คนพิการ </a:t>
            </a:r>
            <a:r>
              <a:rPr lang="th-TH" sz="2600" b="1" dirty="0" smtClean="0">
                <a:solidFill>
                  <a:prstClr val="black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หรือทุพพล</a:t>
            </a:r>
            <a:r>
              <a:rPr lang="th-TH" sz="2600" b="1" dirty="0">
                <a:solidFill>
                  <a:prstClr val="black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ภาพและคนชรา </a:t>
            </a:r>
            <a:r>
              <a:rPr lang="th-TH" sz="2600" b="1" dirty="0" smtClean="0">
                <a:solidFill>
                  <a:prstClr val="black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ที่สามารถเข้าถึงห้องประชุมได้ด้วยตนเอง ซึ่ง</a:t>
            </a:r>
            <a:r>
              <a:rPr lang="th-TH" sz="2600" b="1" dirty="0">
                <a:solidFill>
                  <a:prstClr val="black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ประกอบด้วยรายการดังนี้</a:t>
            </a:r>
          </a:p>
          <a:p>
            <a:r>
              <a:rPr lang="th-TH" sz="2600" b="1" dirty="0">
                <a:solidFill>
                  <a:prstClr val="black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1. มีทางลาด หรือลิฟท์โดยสาร หรือลิฟท์ราวบันได สำหรับคนพิการหรือทุพพลภาพ และคนชราสามารถเข้าถึงห้องประชุมได้ด้วยตนเอง</a:t>
            </a:r>
          </a:p>
          <a:p>
            <a:r>
              <a:rPr lang="th-TH" sz="2600" b="1" dirty="0">
                <a:solidFill>
                  <a:prstClr val="black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2. มีราวจับทางเดิน</a:t>
            </a:r>
          </a:p>
          <a:p>
            <a:r>
              <a:rPr lang="th-TH" sz="2600" b="1" dirty="0">
                <a:solidFill>
                  <a:prstClr val="black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3. มี หรือสามารถจัดหารถเข็น </a:t>
            </a:r>
            <a:r>
              <a:rPr lang="en-US" sz="2600" b="1" dirty="0">
                <a:solidFill>
                  <a:prstClr val="black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Wheel chair </a:t>
            </a:r>
            <a:r>
              <a:rPr lang="th-TH" sz="2600" b="1" dirty="0">
                <a:solidFill>
                  <a:prstClr val="black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ให้ใช้ได้ตามต้องการ</a:t>
            </a:r>
          </a:p>
          <a:p>
            <a:r>
              <a:rPr lang="th-TH" sz="2600" b="1" dirty="0">
                <a:solidFill>
                  <a:prstClr val="black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4. มีป้ายสัญลักษณ์แสดงสิ่งอำนวยความสะดวกสำหรับคนพิการหรือทุพพลภาพ และคนชราที่ชัดเจน</a:t>
            </a:r>
          </a:p>
          <a:p>
            <a:r>
              <a:rPr lang="en-US" sz="2600" b="1" dirty="0" smtClean="0">
                <a:solidFill>
                  <a:prstClr val="black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5</a:t>
            </a:r>
            <a:r>
              <a:rPr lang="th-TH" sz="2600" b="1" dirty="0" smtClean="0">
                <a:solidFill>
                  <a:prstClr val="black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. </a:t>
            </a:r>
            <a:r>
              <a:rPr lang="th-TH" sz="2600" b="1" dirty="0">
                <a:solidFill>
                  <a:prstClr val="black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มีห้องน้ำเฉพาะ </a:t>
            </a:r>
          </a:p>
          <a:p>
            <a:r>
              <a:rPr lang="en-US" sz="2600" b="1" smtClean="0">
                <a:solidFill>
                  <a:prstClr val="black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6</a:t>
            </a:r>
            <a:r>
              <a:rPr lang="th-TH" sz="2600" b="1" smtClean="0">
                <a:solidFill>
                  <a:prstClr val="black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. </a:t>
            </a:r>
            <a:r>
              <a:rPr lang="th-TH" sz="2600" b="1" dirty="0">
                <a:solidFill>
                  <a:prstClr val="black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มีที่จอดรถเฉพาะ</a:t>
            </a:r>
          </a:p>
        </p:txBody>
      </p:sp>
      <p:pic>
        <p:nvPicPr>
          <p:cNvPr id="2050" name="Picture 2" descr="ป้าย Friendly Design&quot; สัญลักษณ์ที่คุณควรรู้จักก่อนออกเดินทาง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395411" y="5073534"/>
            <a:ext cx="4796588" cy="17844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761514" y="6153050"/>
            <a:ext cx="715418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2400" b="1" i="1" dirty="0" smtClean="0">
                <a:solidFill>
                  <a:srgbClr val="0000FF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หมายเหตุ </a:t>
            </a:r>
            <a:r>
              <a:rPr lang="en-US" sz="2400" b="1" i="1" dirty="0" smtClean="0">
                <a:solidFill>
                  <a:srgbClr val="0000FF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: </a:t>
            </a:r>
            <a:r>
              <a:rPr lang="th-TH" sz="2400" b="1" i="1" dirty="0" smtClean="0">
                <a:solidFill>
                  <a:srgbClr val="0000FF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ไม่สามารถใช้ห้องน้ำในห้องพักคนพิการทดแทนห้องน้ำเฉพาะคนพิการหรือทุพพลภาพได้</a:t>
            </a:r>
            <a:endParaRPr lang="en-US" sz="2400" b="1" i="1" dirty="0">
              <a:solidFill>
                <a:srgbClr val="0000FF"/>
              </a:solidFill>
              <a:latin typeface="Cordia New" panose="020B0304020202020204" pitchFamily="34" charset="-34"/>
              <a:cs typeface="Cordia New" panose="020B0304020202020204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35568537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4" name="Picture 10" descr="เครื่องไม่ต้องมีห้องสังเกตลิฟท์ผู้ผลิตและซัพพลายเออร์จีน -สังเกต ...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/>
        </p:blipFill>
        <p:spPr bwMode="auto">
          <a:xfrm>
            <a:off x="4653944" y="1539648"/>
            <a:ext cx="3607740" cy="24004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รถเข็นไฟฟ้า ขึ้นทางลาดชันได้หรือไม่ อย่างไร ?? | อีไลฟ์ รถเข็น ...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25778" y="1539648"/>
            <a:ext cx="3714137" cy="24004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ปัญหาห้องน้ำคนพิการ กับ คนตั้งครรภ์ - Pantip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53944" y="4157541"/>
            <a:ext cx="3607740" cy="24230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จอดรถ ในที่จอดรถ&quot;คนพิการ&quot; ผิดกฎหมายหรือไม่?! - โตโยต้า กาญจนบุรี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25778" y="4157541"/>
            <a:ext cx="3707850" cy="24230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angle 9"/>
          <p:cNvSpPr/>
          <p:nvPr/>
        </p:nvSpPr>
        <p:spPr>
          <a:xfrm>
            <a:off x="1838440" y="5694287"/>
            <a:ext cx="180850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th-TH" sz="5400" b="1" cap="none" spc="0" dirty="0" smtClean="0">
                <a:ln w="6600">
                  <a:solidFill>
                    <a:srgbClr val="FF0000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ตัวอย่าง</a:t>
            </a:r>
            <a:endParaRPr lang="en-US" sz="5400" b="1" cap="none" spc="0" dirty="0">
              <a:ln w="6600">
                <a:solidFill>
                  <a:srgbClr val="FF0000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8382000" y="4157541"/>
            <a:ext cx="3657600" cy="2430270"/>
          </a:xfrm>
          <a:prstGeom prst="rect">
            <a:avLst/>
          </a:prstGeom>
          <a:noFill/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8943122" y="4775925"/>
            <a:ext cx="265489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th-TH" sz="5400" b="1" dirty="0" smtClean="0">
                <a:ln w="6600">
                  <a:solidFill>
                    <a:srgbClr val="FF0000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ห้องน้ำเฉพาะ</a:t>
            </a:r>
            <a:endParaRPr lang="en-US" sz="5400" b="1" cap="none" spc="0" dirty="0">
              <a:ln w="6600">
                <a:solidFill>
                  <a:srgbClr val="FF0000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5794708" y="5699255"/>
            <a:ext cx="180850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th-TH" sz="5400" b="1" cap="none" spc="0" dirty="0" smtClean="0">
                <a:ln w="6600">
                  <a:solidFill>
                    <a:srgbClr val="FF0000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ตัวอย่าง</a:t>
            </a:r>
            <a:endParaRPr lang="en-US" sz="5400" b="1" cap="none" spc="0" dirty="0">
              <a:ln w="6600">
                <a:solidFill>
                  <a:srgbClr val="FF0000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  <p:sp>
        <p:nvSpPr>
          <p:cNvPr id="14" name="Title 3"/>
          <p:cNvSpPr txBox="1">
            <a:spLocks/>
          </p:cNvSpPr>
          <p:nvPr/>
        </p:nvSpPr>
        <p:spPr>
          <a:xfrm>
            <a:off x="761514" y="26826"/>
            <a:ext cx="11430485" cy="823217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89000"/>
              </a:lnSpc>
              <a:spcBef>
                <a:spcPct val="0"/>
              </a:spcBef>
              <a:buNone/>
              <a:defRPr sz="4400" kern="12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4800" b="1" kern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dia New" panose="020B0304020202020204" pitchFamily="34" charset="-34"/>
                <a:cs typeface="Cordia New" panose="020B0304020202020204" pitchFamily="34" charset="-34"/>
              </a:rPr>
              <a:t>P31 </a:t>
            </a:r>
            <a:r>
              <a:rPr lang="th-TH" sz="4800" b="1" kern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dia New" panose="020B0304020202020204" pitchFamily="34" charset="-34"/>
                <a:cs typeface="Cordia New" panose="020B0304020202020204" pitchFamily="34" charset="-34"/>
              </a:rPr>
              <a:t>สิ่งอำนวยความสะดวกสำหรับคนพิการหรือทุพพลภาพ และคนชรา </a:t>
            </a:r>
            <a:r>
              <a:rPr lang="th-TH" sz="4800" b="1" kern="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dia New" panose="020B0304020202020204" pitchFamily="34" charset="-34"/>
                <a:cs typeface="Cordia New" panose="020B0304020202020204" pitchFamily="34" charset="-34"/>
              </a:rPr>
              <a:t>(ค่าน้ำหนัก 2) </a:t>
            </a:r>
            <a:endParaRPr lang="th-TH" sz="4800" b="1" kern="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rdia New" panose="020B0304020202020204" pitchFamily="34" charset="-34"/>
              <a:cs typeface="Cordia New" panose="020B0304020202020204" pitchFamily="34" charset="-34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1838440" y="3109465"/>
            <a:ext cx="180850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th-TH" sz="5400" b="1" cap="none" spc="0" dirty="0" smtClean="0">
                <a:ln w="6600">
                  <a:solidFill>
                    <a:srgbClr val="FF0000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ตัวอย่าง</a:t>
            </a:r>
            <a:endParaRPr lang="en-US" sz="5400" b="1" cap="none" spc="0" dirty="0">
              <a:ln w="6600">
                <a:solidFill>
                  <a:srgbClr val="FF0000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8382000" y="1539648"/>
            <a:ext cx="3657600" cy="2430270"/>
          </a:xfrm>
          <a:prstGeom prst="rect">
            <a:avLst/>
          </a:prstGeom>
          <a:noFill/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/>
          <p:cNvSpPr/>
          <p:nvPr/>
        </p:nvSpPr>
        <p:spPr>
          <a:xfrm>
            <a:off x="9579513" y="2158032"/>
            <a:ext cx="138211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th-TH" sz="5400" b="1" dirty="0" smtClean="0">
                <a:ln w="6600">
                  <a:solidFill>
                    <a:srgbClr val="FF0000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รถเข็น</a:t>
            </a:r>
            <a:endParaRPr lang="en-US" sz="5400" b="1" cap="none" spc="0" dirty="0">
              <a:ln w="6600">
                <a:solidFill>
                  <a:srgbClr val="FF0000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5794708" y="3123533"/>
            <a:ext cx="180850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th-TH" sz="5400" b="1" cap="none" spc="0" dirty="0" smtClean="0">
                <a:ln w="6600">
                  <a:solidFill>
                    <a:srgbClr val="FF0000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ตัวอย่าง</a:t>
            </a:r>
            <a:endParaRPr lang="en-US" sz="5400" b="1" cap="none" spc="0" dirty="0">
              <a:ln w="6600">
                <a:solidFill>
                  <a:srgbClr val="FF0000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3245642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 descr="Rooftop water tanks stock image. Image of polymer, pipes - 14362719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61"/>
          <a:stretch/>
        </p:blipFill>
        <p:spPr bwMode="auto">
          <a:xfrm>
            <a:off x="828001" y="4157541"/>
            <a:ext cx="3800009" cy="24287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761514" y="26826"/>
            <a:ext cx="11430485" cy="823217"/>
          </a:xfrm>
        </p:spPr>
        <p:txBody>
          <a:bodyPr>
            <a:noAutofit/>
          </a:bodyPr>
          <a:lstStyle/>
          <a:p>
            <a:pPr algn="ctr"/>
            <a:r>
              <a:rPr lang="en-US" sz="4800" b="1" kern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dia New" panose="020B0304020202020204" pitchFamily="34" charset="-34"/>
                <a:cs typeface="Cordia New" panose="020B0304020202020204" pitchFamily="34" charset="-34"/>
              </a:rPr>
              <a:t>P3</a:t>
            </a:r>
            <a:r>
              <a:rPr lang="en-US" sz="4800" b="1" kern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dia New" panose="020B0304020202020204" pitchFamily="34" charset="-34"/>
                <a:cs typeface="Cordia New" panose="020B0304020202020204" pitchFamily="34" charset="-34"/>
              </a:rPr>
              <a:t>2</a:t>
            </a:r>
            <a:r>
              <a:rPr lang="en-US" sz="4800" b="1" kern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dia New" panose="020B0304020202020204" pitchFamily="34" charset="-34"/>
                <a:cs typeface="Cordia New" panose="020B0304020202020204" pitchFamily="34" charset="-34"/>
              </a:rPr>
              <a:t> </a:t>
            </a:r>
            <a:r>
              <a:rPr lang="th-TH" sz="4800" b="1" kern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dia New" panose="020B0304020202020204" pitchFamily="34" charset="-34"/>
                <a:cs typeface="Cordia New" panose="020B0304020202020204" pitchFamily="34" charset="-34"/>
              </a:rPr>
              <a:t>ระบบสำรองน้ำใช้สำหรับการประชุม</a:t>
            </a:r>
            <a:r>
              <a:rPr lang="th-TH" sz="4800" b="1" kern="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dia New" panose="020B0304020202020204" pitchFamily="34" charset="-34"/>
                <a:cs typeface="Cordia New" panose="020B0304020202020204" pitchFamily="34" charset="-34"/>
              </a:rPr>
              <a:t> </a:t>
            </a:r>
            <a:r>
              <a:rPr lang="th-TH" sz="4800" b="1" kern="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dia New" panose="020B0304020202020204" pitchFamily="34" charset="-34"/>
                <a:cs typeface="Cordia New" panose="020B0304020202020204" pitchFamily="34" charset="-34"/>
              </a:rPr>
              <a:t>(ค่าน้ำหนัก </a:t>
            </a:r>
            <a:r>
              <a:rPr lang="en-US" sz="4800" b="1" kern="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dia New" panose="020B0304020202020204" pitchFamily="34" charset="-34"/>
                <a:cs typeface="Cordia New" panose="020B0304020202020204" pitchFamily="34" charset="-34"/>
              </a:rPr>
              <a:t>1)</a:t>
            </a:r>
            <a:endParaRPr lang="th-TH" sz="4800" b="1" kern="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rdia New" panose="020B0304020202020204" pitchFamily="34" charset="-34"/>
              <a:cs typeface="Cordia New" panose="020B0304020202020204" pitchFamily="34" charset="-34"/>
            </a:endParaRPr>
          </a:p>
        </p:txBody>
      </p:sp>
      <p:sp>
        <p:nvSpPr>
          <p:cNvPr id="10" name="Content Placeholder 9"/>
          <p:cNvSpPr>
            <a:spLocks noGrp="1"/>
          </p:cNvSpPr>
          <p:nvPr>
            <p:ph idx="1"/>
          </p:nvPr>
        </p:nvSpPr>
        <p:spPr>
          <a:xfrm>
            <a:off x="761514" y="1072986"/>
            <a:ext cx="11278085" cy="296267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th-TH" sz="2600" b="1" dirty="0">
                <a:solidFill>
                  <a:prstClr val="black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หมายถึง มีการจัดทำที่เก็บน้ำสำรองเพื่อใช้ในเวลาที่น้ำประปาไม่ไหล ซึ่งประกอบด้วยรายการดังนี้</a:t>
            </a:r>
          </a:p>
          <a:p>
            <a:r>
              <a:rPr lang="th-TH" sz="2600" b="1" dirty="0">
                <a:solidFill>
                  <a:prstClr val="black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1. มีที่เก็บน้ำสำรองที่เพียงพอและใช้งานได้จริง</a:t>
            </a:r>
          </a:p>
          <a:p>
            <a:r>
              <a:rPr lang="th-TH" sz="2600" b="1" dirty="0">
                <a:solidFill>
                  <a:prstClr val="black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2. ที่เก็บน้ำสำรองถูกสุขลักษณะ</a:t>
            </a:r>
          </a:p>
          <a:p>
            <a:r>
              <a:rPr lang="th-TH" sz="2600" b="1" dirty="0">
                <a:solidFill>
                  <a:prstClr val="black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3. มีเอกสารการตรวจสอบ หรือบำรุงรักษา</a:t>
            </a:r>
            <a:r>
              <a:rPr lang="th-TH" sz="2600" b="1" dirty="0" smtClean="0">
                <a:solidFill>
                  <a:prstClr val="black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ประจำปี</a:t>
            </a:r>
            <a:r>
              <a:rPr lang="en-US" sz="2600" b="1" dirty="0" smtClean="0">
                <a:solidFill>
                  <a:prstClr val="black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 </a:t>
            </a:r>
            <a:r>
              <a:rPr lang="th-TH" sz="2400" b="1" i="1" u="sng" dirty="0" smtClean="0">
                <a:solidFill>
                  <a:srgbClr val="008000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(</a:t>
            </a:r>
            <a:r>
              <a:rPr lang="th-TH" sz="2400" b="1" i="1" u="sng" dirty="0">
                <a:solidFill>
                  <a:srgbClr val="008000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แนบเอกสารเพิ่มเติม)</a:t>
            </a:r>
          </a:p>
          <a:p>
            <a:endParaRPr lang="th-TH" sz="2600" b="1" dirty="0">
              <a:solidFill>
                <a:prstClr val="black"/>
              </a:solidFill>
              <a:latin typeface="Cordia New" panose="020B0304020202020204" pitchFamily="34" charset="-34"/>
              <a:cs typeface="Cordia New" panose="020B0304020202020204" pitchFamily="34" charset="-34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1823751" y="3981128"/>
            <a:ext cx="180850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th-TH" sz="5400" b="1" cap="none" spc="0" dirty="0" smtClean="0">
                <a:ln w="6600">
                  <a:solidFill>
                    <a:srgbClr val="FF0000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ตัวอย่าง</a:t>
            </a:r>
            <a:endParaRPr lang="en-US" sz="5400" b="1" cap="none" spc="0" dirty="0">
              <a:ln w="6600">
                <a:solidFill>
                  <a:srgbClr val="FF0000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8382000" y="4157541"/>
            <a:ext cx="3657600" cy="2430270"/>
          </a:xfrm>
          <a:prstGeom prst="rect">
            <a:avLst/>
          </a:prstGeom>
          <a:noFill/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/>
          <p:cNvSpPr/>
          <p:nvPr/>
        </p:nvSpPr>
        <p:spPr>
          <a:xfrm>
            <a:off x="4929148" y="4876328"/>
            <a:ext cx="294343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th-TH" sz="5400" b="1" dirty="0" smtClean="0">
                <a:ln w="6600">
                  <a:solidFill>
                    <a:srgbClr val="FF0000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ที่เก็บน้ำสำรอง</a:t>
            </a:r>
          </a:p>
        </p:txBody>
      </p:sp>
      <p:sp>
        <p:nvSpPr>
          <p:cNvPr id="22" name="Rectangle 21"/>
          <p:cNvSpPr/>
          <p:nvPr/>
        </p:nvSpPr>
        <p:spPr>
          <a:xfrm>
            <a:off x="4591050" y="4161466"/>
            <a:ext cx="3657600" cy="2430270"/>
          </a:xfrm>
          <a:prstGeom prst="rect">
            <a:avLst/>
          </a:prstGeom>
          <a:noFill/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8739083" y="4851990"/>
            <a:ext cx="294343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th-TH" sz="5400" b="1" dirty="0" smtClean="0">
                <a:ln w="6600">
                  <a:solidFill>
                    <a:srgbClr val="FF0000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ที่เก็บน้ำสำรอง</a:t>
            </a:r>
          </a:p>
        </p:txBody>
      </p:sp>
    </p:spTree>
    <p:extLst>
      <p:ext uri="{BB962C8B-B14F-4D97-AF65-F5344CB8AC3E}">
        <p14:creationId xmlns:p14="http://schemas.microsoft.com/office/powerpoint/2010/main" val="30681356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171073" y="1133930"/>
            <a:ext cx="9833811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h-TH" sz="96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ด้านเทคโนโลยี </a:t>
            </a:r>
            <a:r>
              <a:rPr lang="en-US" sz="96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– 4 </a:t>
            </a:r>
            <a:r>
              <a:rPr lang="th-TH" sz="96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ตัวชี้วัด</a:t>
            </a:r>
            <a:r>
              <a:rPr lang="th-TH" sz="96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/>
            </a:r>
            <a:br>
              <a:rPr lang="th-TH" sz="96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</a:br>
            <a:r>
              <a:rPr lang="th-TH" sz="96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(</a:t>
            </a:r>
            <a:r>
              <a:rPr lang="en-US" sz="96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TECHNOLOGY)</a:t>
            </a:r>
            <a:endParaRPr lang="en-US" dirty="0"/>
          </a:p>
        </p:txBody>
      </p:sp>
      <p:pic>
        <p:nvPicPr>
          <p:cNvPr id="34818" name="Picture 2" descr="Microphone Icon In Comic Style Live Broadcast Vector Cartoon ...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616701" y="3259914"/>
            <a:ext cx="3013074" cy="30130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/>
        </p:blipFill>
        <p:spPr>
          <a:xfrm>
            <a:off x="9070156" y="3640137"/>
            <a:ext cx="2057400" cy="1973263"/>
          </a:xfrm>
          <a:prstGeom prst="rect">
            <a:avLst/>
          </a:prstGeom>
        </p:spPr>
      </p:pic>
      <p:sp>
        <p:nvSpPr>
          <p:cNvPr id="5" name="Rectangle 2"/>
          <p:cNvSpPr>
            <a:spLocks noGrp="1" noChangeArrowheads="1"/>
          </p:cNvSpPr>
          <p:nvPr>
            <p:ph type="ctrTitle" idx="4294967295"/>
          </p:nvPr>
        </p:nvSpPr>
        <p:spPr>
          <a:xfrm>
            <a:off x="770792" y="5142868"/>
            <a:ext cx="6354980" cy="1373187"/>
          </a:xfrm>
        </p:spPr>
        <p:txBody>
          <a:bodyPr>
            <a:normAutofit/>
          </a:bodyPr>
          <a:lstStyle/>
          <a:p>
            <a:pPr>
              <a:lnSpc>
                <a:spcPct val="115000"/>
              </a:lnSpc>
            </a:pPr>
            <a:r>
              <a:rPr lang="en-US" sz="3200" b="1" dirty="0" smtClean="0">
                <a:solidFill>
                  <a:srgbClr val="0000FF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*** </a:t>
            </a:r>
            <a:r>
              <a:rPr lang="th-TH" sz="3200" b="1" dirty="0" smtClean="0">
                <a:solidFill>
                  <a:srgbClr val="0000FF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กรุณาแนบเอกสาร หรือบันทึกของแต่ละตัวชี้วัด </a:t>
            </a:r>
            <a:br>
              <a:rPr lang="th-TH" sz="3200" b="1" dirty="0" smtClean="0">
                <a:solidFill>
                  <a:srgbClr val="0000FF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</a:br>
            <a:r>
              <a:rPr lang="th-TH" sz="3200" b="1" dirty="0" smtClean="0">
                <a:solidFill>
                  <a:srgbClr val="0000FF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เพื่อประกอบการพิจารณาด้วย</a:t>
            </a:r>
            <a:endParaRPr lang="th-TH" sz="3200" b="1" dirty="0">
              <a:solidFill>
                <a:srgbClr val="0000FF"/>
              </a:solidFill>
              <a:latin typeface="Cordia New" panose="020B0304020202020204" pitchFamily="34" charset="-34"/>
              <a:cs typeface="Cordia New" panose="020B0304020202020204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13916959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4" descr="http://www.sherman.co.th/images/products/zl-102p.jpg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156"/>
          <a:stretch/>
        </p:blipFill>
        <p:spPr bwMode="auto">
          <a:xfrm>
            <a:off x="818147" y="4157541"/>
            <a:ext cx="3816526" cy="24286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761514" y="26826"/>
            <a:ext cx="11430485" cy="823217"/>
          </a:xfrm>
        </p:spPr>
        <p:txBody>
          <a:bodyPr>
            <a:noAutofit/>
          </a:bodyPr>
          <a:lstStyle/>
          <a:p>
            <a:pPr algn="ctr"/>
            <a:r>
              <a:rPr lang="en-US" sz="4800" b="1" kern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dia New" panose="020B0304020202020204" pitchFamily="34" charset="-34"/>
                <a:cs typeface="Cordia New" panose="020B0304020202020204" pitchFamily="34" charset="-34"/>
              </a:rPr>
              <a:t>T01 </a:t>
            </a:r>
            <a:r>
              <a:rPr lang="th-TH" sz="4800" b="1" kern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dia New" panose="020B0304020202020204" pitchFamily="34" charset="-34"/>
                <a:cs typeface="Cordia New" panose="020B0304020202020204" pitchFamily="34" charset="-34"/>
              </a:rPr>
              <a:t>ระบบเสียง </a:t>
            </a:r>
            <a:r>
              <a:rPr lang="th-TH" sz="4800" b="1" kern="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dia New" panose="020B0304020202020204" pitchFamily="34" charset="-34"/>
                <a:cs typeface="Cordia New" panose="020B0304020202020204" pitchFamily="34" charset="-34"/>
              </a:rPr>
              <a:t>(ค่าน้ำหนัก 2)</a:t>
            </a:r>
          </a:p>
        </p:txBody>
      </p:sp>
      <p:sp>
        <p:nvSpPr>
          <p:cNvPr id="10" name="Content Placeholder 9"/>
          <p:cNvSpPr>
            <a:spLocks noGrp="1"/>
          </p:cNvSpPr>
          <p:nvPr>
            <p:ph idx="1"/>
          </p:nvPr>
        </p:nvSpPr>
        <p:spPr>
          <a:xfrm>
            <a:off x="761514" y="1072986"/>
            <a:ext cx="11278085" cy="2962670"/>
          </a:xfrm>
        </p:spPr>
        <p:txBody>
          <a:bodyPr>
            <a:noAutofit/>
          </a:bodyPr>
          <a:lstStyle/>
          <a:p>
            <a:pPr marL="0" indent="0">
              <a:buFont typeface="Franklin Gothic Book" panose="020B0503020102020204" pitchFamily="34" charset="0"/>
              <a:buNone/>
            </a:pPr>
            <a:r>
              <a:rPr lang="th-TH" sz="2600" b="1" dirty="0">
                <a:solidFill>
                  <a:prstClr val="black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หมายถึง อุปกรณ์ที่ใช้สำหรับการขยายเสียงประจำห้องประชุมที่มีคุณภาพ ซึ่งประกอบด้วยรายการดังนี้ </a:t>
            </a:r>
          </a:p>
          <a:p>
            <a:r>
              <a:rPr lang="th-TH" sz="2600" b="1" dirty="0">
                <a:solidFill>
                  <a:prstClr val="black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1. มีไมโครโฟนเพียงพอตามความต้องการ </a:t>
            </a:r>
          </a:p>
          <a:p>
            <a:r>
              <a:rPr lang="th-TH" sz="2600" b="1" dirty="0">
                <a:solidFill>
                  <a:prstClr val="black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2. ลำโพงขยายเสียงดังชัดเจนทั่วถึงทั้งห้อง </a:t>
            </a:r>
          </a:p>
          <a:p>
            <a:r>
              <a:rPr lang="th-TH" sz="2600" b="1" dirty="0">
                <a:solidFill>
                  <a:prstClr val="black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3. เครื่องขยายเสียงที่สามารถควบคุมปรับแต่งระดับและคุณภาพเสียงได้</a:t>
            </a:r>
          </a:p>
          <a:p>
            <a:r>
              <a:rPr lang="th-TH" sz="2600" b="1" dirty="0">
                <a:solidFill>
                  <a:prstClr val="black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4. สายสัญญาณเสียงสำหรับการนำเสนอที่ต่อผ่านคอมพิวเตอร์</a:t>
            </a:r>
          </a:p>
        </p:txBody>
      </p:sp>
      <p:sp>
        <p:nvSpPr>
          <p:cNvPr id="13" name="Rectangle 12"/>
          <p:cNvSpPr/>
          <p:nvPr/>
        </p:nvSpPr>
        <p:spPr>
          <a:xfrm>
            <a:off x="1823751" y="3981128"/>
            <a:ext cx="180850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th-TH" sz="5400" b="1" cap="none" spc="0" dirty="0" smtClean="0">
                <a:ln w="6600">
                  <a:solidFill>
                    <a:srgbClr val="FF0000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ตัวอย่าง</a:t>
            </a:r>
            <a:endParaRPr lang="en-US" sz="5400" b="1" cap="none" spc="0" dirty="0">
              <a:ln w="6600">
                <a:solidFill>
                  <a:srgbClr val="FF0000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  <p:pic>
        <p:nvPicPr>
          <p:cNvPr id="12" name="Picture 14" descr="http://i205.photobucket.com/albums/bb313/chuymaster3/tw2012sound/IMG_0147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26132" y="4157541"/>
            <a:ext cx="3591307" cy="24286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Rectangle 14"/>
          <p:cNvSpPr/>
          <p:nvPr/>
        </p:nvSpPr>
        <p:spPr>
          <a:xfrm>
            <a:off x="5702834" y="3986292"/>
            <a:ext cx="180850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th-TH" sz="5400" b="1" cap="none" spc="0" dirty="0" smtClean="0">
                <a:ln w="6600">
                  <a:solidFill>
                    <a:srgbClr val="FF0000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ตัวอย่าง</a:t>
            </a:r>
            <a:endParaRPr lang="en-US" sz="5400" b="1" cap="none" spc="0" dirty="0">
              <a:ln w="6600">
                <a:solidFill>
                  <a:srgbClr val="FF0000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8382000" y="4157541"/>
            <a:ext cx="3657600" cy="2430270"/>
          </a:xfrm>
          <a:prstGeom prst="rect">
            <a:avLst/>
          </a:prstGeom>
          <a:noFill/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9170711" y="4850670"/>
            <a:ext cx="205537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th-TH" sz="5400" b="1" cap="none" spc="0" dirty="0" smtClean="0">
                <a:ln w="6600">
                  <a:solidFill>
                    <a:srgbClr val="FF0000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ระบบเสียง</a:t>
            </a:r>
            <a:endParaRPr lang="en-US" sz="5400" b="1" cap="none" spc="0" dirty="0">
              <a:ln w="6600">
                <a:solidFill>
                  <a:srgbClr val="FF0000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5990533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ตัวแทนเนื้อหา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93887551"/>
              </p:ext>
            </p:extLst>
          </p:nvPr>
        </p:nvGraphicFramePr>
        <p:xfrm>
          <a:off x="865272" y="96252"/>
          <a:ext cx="11182350" cy="6628638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{69012ECD-51FC-41F1-AA8D-1B2483CD663E}</a:tableStyleId>
              </a:tblPr>
              <a:tblGrid>
                <a:gridCol w="424815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68605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2276324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971826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819150">
                <a:tc gridSpan="4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685800" algn="l"/>
                        </a:tabLst>
                      </a:pPr>
                      <a:r>
                        <a:rPr lang="th-TH" sz="4400" b="1" dirty="0" smtClean="0">
                          <a:solidFill>
                            <a:srgbClr val="002060"/>
                          </a:solidFill>
                          <a:latin typeface="Cordia New" panose="020B0304020202020204" pitchFamily="34" charset="-34"/>
                          <a:cs typeface="Cordia New" panose="020B0304020202020204" pitchFamily="34" charset="-34"/>
                        </a:rPr>
                        <a:t>ตัวชี้วัด</a:t>
                      </a:r>
                      <a:r>
                        <a:rPr lang="th-TH" sz="4400" b="1" dirty="0">
                          <a:solidFill>
                            <a:srgbClr val="002060"/>
                          </a:solidFill>
                          <a:latin typeface="Cordia New" panose="020B0304020202020204" pitchFamily="34" charset="-34"/>
                          <a:cs typeface="Cordia New" panose="020B0304020202020204" pitchFamily="34" charset="-34"/>
                        </a:rPr>
                        <a:t>ในการตรวจ</a:t>
                      </a:r>
                      <a:r>
                        <a:rPr lang="th-TH" sz="4400" b="1" dirty="0" smtClean="0">
                          <a:solidFill>
                            <a:srgbClr val="002060"/>
                          </a:solidFill>
                          <a:latin typeface="Cordia New" panose="020B0304020202020204" pitchFamily="34" charset="-34"/>
                          <a:cs typeface="Cordia New" panose="020B0304020202020204" pitchFamily="34" charset="-34"/>
                        </a:rPr>
                        <a:t>ประเมิน</a:t>
                      </a:r>
                      <a:r>
                        <a:rPr lang="en-US" sz="4400" b="1" smtClean="0">
                          <a:solidFill>
                            <a:srgbClr val="002060"/>
                          </a:solidFill>
                          <a:latin typeface="Cordia New" panose="020B0304020202020204" pitchFamily="34" charset="-34"/>
                          <a:cs typeface="Cordia New" panose="020B0304020202020204" pitchFamily="34" charset="-34"/>
                        </a:rPr>
                        <a:t> </a:t>
                      </a:r>
                      <a:r>
                        <a:rPr lang="en-US" sz="4000" b="1" kern="1200" smtClean="0">
                          <a:solidFill>
                            <a:srgbClr val="002060"/>
                          </a:solidFill>
                          <a:latin typeface="Cordia New" panose="020B0304020202020204" pitchFamily="34" charset="-34"/>
                          <a:ea typeface="+mn-ea"/>
                          <a:cs typeface="Cordia New" panose="020B0304020202020204" pitchFamily="34" charset="-34"/>
                        </a:rPr>
                        <a:t>Meeting Room</a:t>
                      </a:r>
                      <a:endParaRPr lang="en-US" sz="4000" dirty="0">
                        <a:solidFill>
                          <a:srgbClr val="0033CC"/>
                        </a:solidFill>
                        <a:effectLst/>
                        <a:latin typeface="Cordia New" panose="020B0304020202020204" pitchFamily="34" charset="-34"/>
                        <a:ea typeface="Calibri" panose="020F0502020204030204" pitchFamily="34" charset="0"/>
                        <a:cs typeface="Cordia New" panose="020B0304020202020204" pitchFamily="34" charset="-34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722839"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685800" algn="l"/>
                        </a:tabLst>
                      </a:pPr>
                      <a:r>
                        <a:rPr lang="th-TH" sz="3200" dirty="0">
                          <a:effectLst/>
                          <a:latin typeface="Cordia New" panose="020B0304020202020204" pitchFamily="34" charset="-34"/>
                          <a:cs typeface="Cordia New" panose="020B0304020202020204" pitchFamily="34" charset="-34"/>
                        </a:rPr>
                        <a:t>ด้านการประเมิน</a:t>
                      </a:r>
                      <a:endParaRPr lang="en-US" sz="3200" dirty="0">
                        <a:solidFill>
                          <a:srgbClr val="FFFF00"/>
                        </a:solidFill>
                        <a:effectLst/>
                        <a:latin typeface="Cordia New" panose="020B0304020202020204" pitchFamily="34" charset="-34"/>
                        <a:ea typeface="Calibri" panose="020F0502020204030204" pitchFamily="34" charset="0"/>
                        <a:cs typeface="Cordia New" panose="020B0304020202020204" pitchFamily="34" charset="-34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9CCFF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685800" algn="l"/>
                        </a:tabLst>
                      </a:pPr>
                      <a:r>
                        <a:rPr lang="th-TH" sz="3200" dirty="0">
                          <a:effectLst/>
                          <a:latin typeface="Cordia New" panose="020B0304020202020204" pitchFamily="34" charset="-34"/>
                          <a:cs typeface="Cordia New" panose="020B0304020202020204" pitchFamily="34" charset="-34"/>
                        </a:rPr>
                        <a:t>ประเภทสถานประกอบการ</a:t>
                      </a:r>
                      <a:endParaRPr lang="en-US" sz="3200" dirty="0">
                        <a:solidFill>
                          <a:srgbClr val="FFFF00"/>
                        </a:solidFill>
                        <a:effectLst/>
                        <a:latin typeface="Cordia New" panose="020B0304020202020204" pitchFamily="34" charset="-34"/>
                        <a:ea typeface="Calibri" panose="020F0502020204030204" pitchFamily="34" charset="0"/>
                        <a:cs typeface="Cordia New" panose="020B0304020202020204" pitchFamily="34" charset="-34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1379730">
                <a:tc v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685800" algn="l"/>
                        </a:tabLst>
                      </a:pPr>
                      <a:r>
                        <a:rPr lang="th-TH" sz="3200" b="1" dirty="0">
                          <a:effectLst/>
                          <a:latin typeface="Cordia New" panose="020B0304020202020204" pitchFamily="34" charset="-34"/>
                          <a:cs typeface="Cordia New" panose="020B0304020202020204" pitchFamily="34" charset="-34"/>
                        </a:rPr>
                        <a:t>ประเภทที่ 1</a:t>
                      </a:r>
                      <a:endParaRPr lang="en-US" sz="3200" b="1" dirty="0">
                        <a:effectLst/>
                        <a:latin typeface="Cordia New" panose="020B0304020202020204" pitchFamily="34" charset="-34"/>
                        <a:cs typeface="Cordia New" panose="020B0304020202020204" pitchFamily="34" charset="-34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685800" algn="l"/>
                        </a:tabLst>
                      </a:pPr>
                      <a:r>
                        <a:rPr lang="th-TH" sz="3200" b="1" kern="1800" spc="-40" dirty="0">
                          <a:effectLst/>
                          <a:latin typeface="Cordia New" panose="020B0304020202020204" pitchFamily="34" charset="-34"/>
                          <a:cs typeface="Cordia New" panose="020B0304020202020204" pitchFamily="34" charset="-34"/>
                        </a:rPr>
                        <a:t>ศูนย์ประชุม / 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685800" algn="l"/>
                        </a:tabLst>
                      </a:pPr>
                      <a:r>
                        <a:rPr lang="th-TH" sz="3200" b="1" kern="1800" spc="-40" dirty="0">
                          <a:solidFill>
                            <a:schemeClr val="tx1"/>
                          </a:solidFill>
                          <a:effectLst/>
                          <a:latin typeface="Cordia New" panose="020B0304020202020204" pitchFamily="34" charset="-34"/>
                          <a:ea typeface="Calibri" panose="020F0502020204030204" pitchFamily="34" charset="0"/>
                          <a:cs typeface="Cordia New" panose="020B0304020202020204" pitchFamily="34" charset="-34"/>
                        </a:rPr>
                        <a:t>อาคารแสดงสินค้าฯ</a:t>
                      </a:r>
                      <a:endParaRPr lang="en-US" sz="3200" b="1" dirty="0">
                        <a:solidFill>
                          <a:schemeClr val="tx1"/>
                        </a:solidFill>
                        <a:effectLst/>
                        <a:latin typeface="Cordia New" panose="020B0304020202020204" pitchFamily="34" charset="-34"/>
                        <a:ea typeface="Calibri" panose="020F0502020204030204" pitchFamily="34" charset="0"/>
                        <a:cs typeface="Cordia New" panose="020B0304020202020204" pitchFamily="34" charset="-3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685800" algn="l"/>
                        </a:tabLst>
                      </a:pPr>
                      <a:r>
                        <a:rPr lang="th-TH" sz="3200" b="1" dirty="0">
                          <a:effectLst/>
                          <a:latin typeface="Cordia New" panose="020B0304020202020204" pitchFamily="34" charset="-34"/>
                          <a:cs typeface="Cordia New" panose="020B0304020202020204" pitchFamily="34" charset="-34"/>
                        </a:rPr>
                        <a:t>ประเภทที่ 2</a:t>
                      </a:r>
                      <a:endParaRPr lang="en-US" sz="3200" b="1" dirty="0">
                        <a:effectLst/>
                        <a:latin typeface="Cordia New" panose="020B0304020202020204" pitchFamily="34" charset="-34"/>
                        <a:cs typeface="Cordia New" panose="020B0304020202020204" pitchFamily="34" charset="-34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685800" algn="l"/>
                        </a:tabLst>
                      </a:pPr>
                      <a:r>
                        <a:rPr lang="th-TH" sz="3200" b="1" kern="1800" spc="-40" dirty="0">
                          <a:effectLst/>
                          <a:latin typeface="Cordia New" panose="020B0304020202020204" pitchFamily="34" charset="-34"/>
                          <a:cs typeface="Cordia New" panose="020B0304020202020204" pitchFamily="34" charset="-34"/>
                        </a:rPr>
                        <a:t>โรงแรม / </a:t>
                      </a:r>
                      <a:br>
                        <a:rPr lang="th-TH" sz="3200" b="1" kern="1800" spc="-40" dirty="0">
                          <a:effectLst/>
                          <a:latin typeface="Cordia New" panose="020B0304020202020204" pitchFamily="34" charset="-34"/>
                          <a:cs typeface="Cordia New" panose="020B0304020202020204" pitchFamily="34" charset="-34"/>
                        </a:rPr>
                      </a:br>
                      <a:r>
                        <a:rPr lang="th-TH" sz="3200" b="1" kern="1800" spc="-40" dirty="0">
                          <a:effectLst/>
                          <a:latin typeface="Cordia New" panose="020B0304020202020204" pitchFamily="34" charset="-34"/>
                          <a:cs typeface="Cordia New" panose="020B0304020202020204" pitchFamily="34" charset="-34"/>
                        </a:rPr>
                        <a:t>รีสอร์ท</a:t>
                      </a:r>
                      <a:endParaRPr lang="en-US" sz="3200" b="1" dirty="0">
                        <a:solidFill>
                          <a:srgbClr val="FFFF00"/>
                        </a:solidFill>
                        <a:effectLst/>
                        <a:latin typeface="Cordia New" panose="020B0304020202020204" pitchFamily="34" charset="-34"/>
                        <a:ea typeface="Calibri" panose="020F0502020204030204" pitchFamily="34" charset="0"/>
                        <a:cs typeface="Cordia New" panose="020B0304020202020204" pitchFamily="34" charset="-3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685800" algn="l"/>
                        </a:tabLst>
                      </a:pPr>
                      <a:r>
                        <a:rPr lang="th-TH" sz="3200" b="1" dirty="0">
                          <a:effectLst/>
                          <a:latin typeface="Cordia New" panose="020B0304020202020204" pitchFamily="34" charset="-34"/>
                          <a:cs typeface="Cordia New" panose="020B0304020202020204" pitchFamily="34" charset="-34"/>
                        </a:rPr>
                        <a:t>ประเภทที่ 3</a:t>
                      </a:r>
                      <a:endParaRPr lang="en-US" sz="3200" b="1" dirty="0">
                        <a:effectLst/>
                        <a:latin typeface="Cordia New" panose="020B0304020202020204" pitchFamily="34" charset="-34"/>
                        <a:cs typeface="Cordia New" panose="020B0304020202020204" pitchFamily="34" charset="-34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685800" algn="l"/>
                        </a:tabLst>
                      </a:pPr>
                      <a:r>
                        <a:rPr lang="th-TH" sz="3200" b="1" kern="1800" spc="-40" dirty="0">
                          <a:effectLst/>
                          <a:latin typeface="Cordia New" panose="020B0304020202020204" pitchFamily="34" charset="-34"/>
                          <a:cs typeface="Cordia New" panose="020B0304020202020204" pitchFamily="34" charset="-34"/>
                        </a:rPr>
                        <a:t>ราชการ / </a:t>
                      </a:r>
                      <a:br>
                        <a:rPr lang="th-TH" sz="3200" b="1" kern="1800" spc="-40" dirty="0">
                          <a:effectLst/>
                          <a:latin typeface="Cordia New" panose="020B0304020202020204" pitchFamily="34" charset="-34"/>
                          <a:cs typeface="Cordia New" panose="020B0304020202020204" pitchFamily="34" charset="-34"/>
                        </a:rPr>
                      </a:br>
                      <a:r>
                        <a:rPr lang="th-TH" sz="3200" b="1" kern="1800" spc="-40" dirty="0">
                          <a:effectLst/>
                          <a:latin typeface="Cordia New" panose="020B0304020202020204" pitchFamily="34" charset="-34"/>
                          <a:cs typeface="Cordia New" panose="020B0304020202020204" pitchFamily="34" charset="-34"/>
                        </a:rPr>
                        <a:t>เอกชน</a:t>
                      </a:r>
                      <a:endParaRPr lang="en-US" sz="3200" b="1" dirty="0">
                        <a:solidFill>
                          <a:srgbClr val="FFFF00"/>
                        </a:solidFill>
                        <a:effectLst/>
                        <a:latin typeface="Cordia New" panose="020B0304020202020204" pitchFamily="34" charset="-34"/>
                        <a:ea typeface="Calibri" panose="020F0502020204030204" pitchFamily="34" charset="0"/>
                        <a:cs typeface="Cordia New" panose="020B0304020202020204" pitchFamily="34" charset="-3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66800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685800" algn="l"/>
                        </a:tabLst>
                      </a:pPr>
                      <a:r>
                        <a:rPr lang="th-TH" sz="3200" dirty="0">
                          <a:effectLst/>
                          <a:latin typeface="Cordia New" panose="020B0304020202020204" pitchFamily="34" charset="-34"/>
                          <a:cs typeface="Cordia New" panose="020B0304020202020204" pitchFamily="34" charset="-34"/>
                        </a:rPr>
                        <a:t>1. กายภาพ</a:t>
                      </a:r>
                      <a:r>
                        <a:rPr lang="en-US" sz="3200" dirty="0">
                          <a:effectLst/>
                          <a:latin typeface="Cordia New" panose="020B0304020202020204" pitchFamily="34" charset="-34"/>
                          <a:cs typeface="Cordia New" panose="020B0304020202020204" pitchFamily="34" charset="-34"/>
                        </a:rPr>
                        <a:t> (P)</a:t>
                      </a:r>
                      <a:endParaRPr lang="en-US" sz="3200" dirty="0">
                        <a:effectLst/>
                        <a:latin typeface="Cordia New" panose="020B0304020202020204" pitchFamily="34" charset="-34"/>
                        <a:ea typeface="Calibri" panose="020F0502020204030204" pitchFamily="34" charset="0"/>
                        <a:cs typeface="Cordia New" panose="020B0304020202020204" pitchFamily="34" charset="-34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685800" algn="l"/>
                        </a:tabLst>
                      </a:pPr>
                      <a:r>
                        <a:rPr lang="th-TH" sz="3200" b="1" kern="1200" dirty="0">
                          <a:solidFill>
                            <a:schemeClr val="tx1"/>
                          </a:solidFill>
                          <a:effectLst/>
                          <a:latin typeface="Cordia New" panose="020B0304020202020204" pitchFamily="34" charset="-34"/>
                          <a:ea typeface="+mn-ea"/>
                          <a:cs typeface="Cordia New" panose="020B0304020202020204" pitchFamily="34" charset="-34"/>
                        </a:rPr>
                        <a:t>32</a:t>
                      </a:r>
                      <a:endParaRPr lang="en-US" sz="3200" b="1" kern="1200" dirty="0">
                        <a:solidFill>
                          <a:schemeClr val="tx1"/>
                        </a:solidFill>
                        <a:effectLst/>
                        <a:latin typeface="Cordia New" panose="020B0304020202020204" pitchFamily="34" charset="-34"/>
                        <a:ea typeface="+mn-ea"/>
                        <a:cs typeface="Cordia New" panose="020B0304020202020204" pitchFamily="34" charset="-34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685800" algn="l"/>
                        </a:tabLst>
                      </a:pPr>
                      <a:r>
                        <a:rPr lang="th-TH" sz="3200" b="1" kern="1200" dirty="0">
                          <a:solidFill>
                            <a:schemeClr val="tx1"/>
                          </a:solidFill>
                          <a:effectLst/>
                          <a:latin typeface="Cordia New" panose="020B0304020202020204" pitchFamily="34" charset="-34"/>
                          <a:ea typeface="+mn-ea"/>
                          <a:cs typeface="Cordia New" panose="020B0304020202020204" pitchFamily="34" charset="-34"/>
                        </a:rPr>
                        <a:t>32</a:t>
                      </a:r>
                      <a:endParaRPr lang="en-US" sz="3200" b="1" kern="1200" dirty="0">
                        <a:solidFill>
                          <a:schemeClr val="tx1"/>
                        </a:solidFill>
                        <a:effectLst/>
                        <a:latin typeface="Cordia New" panose="020B0304020202020204" pitchFamily="34" charset="-34"/>
                        <a:ea typeface="+mn-ea"/>
                        <a:cs typeface="Cordia New" panose="020B0304020202020204" pitchFamily="34" charset="-34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685800" algn="l"/>
                        </a:tabLst>
                      </a:pPr>
                      <a:r>
                        <a:rPr lang="en-US" sz="3200" b="1" kern="1200" dirty="0" smtClean="0">
                          <a:solidFill>
                            <a:schemeClr val="tx1"/>
                          </a:solidFill>
                          <a:effectLst/>
                          <a:latin typeface="Cordia New" panose="020B0304020202020204" pitchFamily="34" charset="-34"/>
                          <a:ea typeface="+mn-ea"/>
                          <a:cs typeface="Cordia New" panose="020B0304020202020204" pitchFamily="34" charset="-34"/>
                        </a:rPr>
                        <a:t>21</a:t>
                      </a:r>
                      <a:endParaRPr lang="en-US" sz="3200" b="1" kern="1200" dirty="0">
                        <a:solidFill>
                          <a:schemeClr val="tx1"/>
                        </a:solidFill>
                        <a:effectLst/>
                        <a:latin typeface="Cordia New" panose="020B0304020202020204" pitchFamily="34" charset="-34"/>
                        <a:ea typeface="+mn-ea"/>
                        <a:cs typeface="Cordia New" panose="020B0304020202020204" pitchFamily="34" charset="-34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66800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685800" algn="l"/>
                        </a:tabLst>
                      </a:pPr>
                      <a:r>
                        <a:rPr lang="th-TH" sz="3200" dirty="0">
                          <a:effectLst/>
                          <a:latin typeface="Cordia New" panose="020B0304020202020204" pitchFamily="34" charset="-34"/>
                          <a:cs typeface="Cordia New" panose="020B0304020202020204" pitchFamily="34" charset="-34"/>
                        </a:rPr>
                        <a:t>2. เทคโนโลยี </a:t>
                      </a:r>
                      <a:r>
                        <a:rPr lang="en-US" sz="3200" dirty="0">
                          <a:effectLst/>
                          <a:latin typeface="Cordia New" panose="020B0304020202020204" pitchFamily="34" charset="-34"/>
                          <a:cs typeface="Cordia New" panose="020B0304020202020204" pitchFamily="34" charset="-34"/>
                        </a:rPr>
                        <a:t>(T)</a:t>
                      </a:r>
                      <a:endParaRPr lang="en-US" sz="3200" dirty="0">
                        <a:effectLst/>
                        <a:latin typeface="Cordia New" panose="020B0304020202020204" pitchFamily="34" charset="-34"/>
                        <a:ea typeface="Calibri" panose="020F0502020204030204" pitchFamily="34" charset="0"/>
                        <a:cs typeface="Cordia New" panose="020B0304020202020204" pitchFamily="34" charset="-34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685800" algn="l"/>
                        </a:tabLst>
                      </a:pPr>
                      <a:r>
                        <a:rPr lang="th-TH" sz="3200" b="1" kern="1200" dirty="0">
                          <a:solidFill>
                            <a:schemeClr val="tx1"/>
                          </a:solidFill>
                          <a:effectLst/>
                          <a:latin typeface="Cordia New" panose="020B0304020202020204" pitchFamily="34" charset="-34"/>
                          <a:ea typeface="+mn-ea"/>
                          <a:cs typeface="Cordia New" panose="020B0304020202020204" pitchFamily="34" charset="-34"/>
                        </a:rPr>
                        <a:t>4</a:t>
                      </a:r>
                      <a:endParaRPr lang="en-US" sz="3200" b="1" kern="1200" dirty="0">
                        <a:solidFill>
                          <a:schemeClr val="tx1"/>
                        </a:solidFill>
                        <a:effectLst/>
                        <a:latin typeface="Cordia New" panose="020B0304020202020204" pitchFamily="34" charset="-34"/>
                        <a:ea typeface="+mn-ea"/>
                        <a:cs typeface="Cordia New" panose="020B0304020202020204" pitchFamily="34" charset="-34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685800" algn="l"/>
                        </a:tabLst>
                      </a:pPr>
                      <a:r>
                        <a:rPr lang="th-TH" sz="3200" b="1" kern="1200" dirty="0">
                          <a:solidFill>
                            <a:schemeClr val="tx1"/>
                          </a:solidFill>
                          <a:effectLst/>
                          <a:latin typeface="Cordia New" panose="020B0304020202020204" pitchFamily="34" charset="-34"/>
                          <a:ea typeface="+mn-ea"/>
                          <a:cs typeface="Cordia New" panose="020B0304020202020204" pitchFamily="34" charset="-34"/>
                        </a:rPr>
                        <a:t>4</a:t>
                      </a:r>
                      <a:endParaRPr lang="en-US" sz="3200" b="1" kern="1200" dirty="0">
                        <a:solidFill>
                          <a:schemeClr val="tx1"/>
                        </a:solidFill>
                        <a:effectLst/>
                        <a:latin typeface="Cordia New" panose="020B0304020202020204" pitchFamily="34" charset="-34"/>
                        <a:ea typeface="+mn-ea"/>
                        <a:cs typeface="Cordia New" panose="020B0304020202020204" pitchFamily="34" charset="-34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685800" algn="l"/>
                        </a:tabLst>
                      </a:pPr>
                      <a:r>
                        <a:rPr lang="en-US" sz="3200" b="1" kern="1200" dirty="0">
                          <a:solidFill>
                            <a:schemeClr val="tx1"/>
                          </a:solidFill>
                          <a:effectLst/>
                          <a:latin typeface="Cordia New" panose="020B0304020202020204" pitchFamily="34" charset="-34"/>
                          <a:ea typeface="+mn-ea"/>
                          <a:cs typeface="Cordia New" panose="020B0304020202020204" pitchFamily="34" charset="-34"/>
                        </a:rPr>
                        <a:t>3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66800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685800" algn="l"/>
                        </a:tabLst>
                      </a:pPr>
                      <a:r>
                        <a:rPr lang="th-TH" sz="3200" dirty="0">
                          <a:effectLst/>
                          <a:latin typeface="Cordia New" panose="020B0304020202020204" pitchFamily="34" charset="-34"/>
                          <a:cs typeface="Cordia New" panose="020B0304020202020204" pitchFamily="34" charset="-34"/>
                        </a:rPr>
                        <a:t>3. บริการ </a:t>
                      </a:r>
                      <a:r>
                        <a:rPr lang="en-US" sz="3200" dirty="0">
                          <a:effectLst/>
                          <a:latin typeface="Cordia New" panose="020B0304020202020204" pitchFamily="34" charset="-34"/>
                          <a:cs typeface="Cordia New" panose="020B0304020202020204" pitchFamily="34" charset="-34"/>
                        </a:rPr>
                        <a:t>(</a:t>
                      </a:r>
                      <a:r>
                        <a:rPr lang="en-US" sz="3200" dirty="0" err="1">
                          <a:effectLst/>
                          <a:latin typeface="Cordia New" panose="020B0304020202020204" pitchFamily="34" charset="-34"/>
                          <a:cs typeface="Cordia New" panose="020B0304020202020204" pitchFamily="34" charset="-34"/>
                        </a:rPr>
                        <a:t>Sv</a:t>
                      </a:r>
                      <a:r>
                        <a:rPr lang="en-US" sz="3200" dirty="0">
                          <a:effectLst/>
                          <a:latin typeface="Cordia New" panose="020B0304020202020204" pitchFamily="34" charset="-34"/>
                          <a:cs typeface="Cordia New" panose="020B0304020202020204" pitchFamily="34" charset="-34"/>
                        </a:rPr>
                        <a:t>)</a:t>
                      </a:r>
                      <a:endParaRPr lang="en-US" sz="3200" dirty="0">
                        <a:effectLst/>
                        <a:latin typeface="Cordia New" panose="020B0304020202020204" pitchFamily="34" charset="-34"/>
                        <a:ea typeface="Calibri" panose="020F0502020204030204" pitchFamily="34" charset="0"/>
                        <a:cs typeface="Cordia New" panose="020B0304020202020204" pitchFamily="34" charset="-34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685800" algn="l"/>
                        </a:tabLst>
                      </a:pPr>
                      <a:r>
                        <a:rPr lang="th-TH" sz="3200" b="1" kern="1200" dirty="0">
                          <a:solidFill>
                            <a:schemeClr val="tx1"/>
                          </a:solidFill>
                          <a:effectLst/>
                          <a:latin typeface="Cordia New" panose="020B0304020202020204" pitchFamily="34" charset="-34"/>
                          <a:ea typeface="+mn-ea"/>
                          <a:cs typeface="Cordia New" panose="020B0304020202020204" pitchFamily="34" charset="-34"/>
                        </a:rPr>
                        <a:t>18</a:t>
                      </a:r>
                      <a:endParaRPr lang="en-US" sz="3200" b="1" kern="1200" dirty="0">
                        <a:solidFill>
                          <a:schemeClr val="tx1"/>
                        </a:solidFill>
                        <a:effectLst/>
                        <a:latin typeface="Cordia New" panose="020B0304020202020204" pitchFamily="34" charset="-34"/>
                        <a:ea typeface="+mn-ea"/>
                        <a:cs typeface="Cordia New" panose="020B0304020202020204" pitchFamily="34" charset="-34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685800" algn="l"/>
                        </a:tabLst>
                      </a:pPr>
                      <a:r>
                        <a:rPr lang="th-TH" sz="3200" b="1" kern="1200" dirty="0">
                          <a:solidFill>
                            <a:schemeClr val="tx1"/>
                          </a:solidFill>
                          <a:effectLst/>
                          <a:latin typeface="Cordia New" panose="020B0304020202020204" pitchFamily="34" charset="-34"/>
                          <a:ea typeface="+mn-ea"/>
                          <a:cs typeface="Cordia New" panose="020B0304020202020204" pitchFamily="34" charset="-34"/>
                        </a:rPr>
                        <a:t>18</a:t>
                      </a:r>
                      <a:endParaRPr lang="en-US" sz="3200" b="1" kern="1200" dirty="0">
                        <a:solidFill>
                          <a:schemeClr val="tx1"/>
                        </a:solidFill>
                        <a:effectLst/>
                        <a:latin typeface="Cordia New" panose="020B0304020202020204" pitchFamily="34" charset="-34"/>
                        <a:ea typeface="+mn-ea"/>
                        <a:cs typeface="Cordia New" panose="020B0304020202020204" pitchFamily="34" charset="-34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685800" algn="l"/>
                        </a:tabLst>
                      </a:pPr>
                      <a:r>
                        <a:rPr lang="en-US" sz="3200" b="1" kern="1200" dirty="0">
                          <a:solidFill>
                            <a:schemeClr val="tx1"/>
                          </a:solidFill>
                          <a:effectLst/>
                          <a:latin typeface="Cordia New" panose="020B0304020202020204" pitchFamily="34" charset="-34"/>
                          <a:ea typeface="+mn-ea"/>
                          <a:cs typeface="Cordia New" panose="020B0304020202020204" pitchFamily="34" charset="-34"/>
                        </a:rPr>
                        <a:t>1</a:t>
                      </a:r>
                      <a:r>
                        <a:rPr lang="th-TH" sz="3200" b="1" kern="1200" dirty="0">
                          <a:solidFill>
                            <a:schemeClr val="tx1"/>
                          </a:solidFill>
                          <a:effectLst/>
                          <a:latin typeface="Cordia New" panose="020B0304020202020204" pitchFamily="34" charset="-34"/>
                          <a:ea typeface="+mn-ea"/>
                          <a:cs typeface="Cordia New" panose="020B0304020202020204" pitchFamily="34" charset="-34"/>
                        </a:rPr>
                        <a:t>4</a:t>
                      </a:r>
                      <a:endParaRPr lang="en-US" sz="3200" b="1" kern="1200" dirty="0">
                        <a:solidFill>
                          <a:schemeClr val="tx1"/>
                        </a:solidFill>
                        <a:effectLst/>
                        <a:latin typeface="Cordia New" panose="020B0304020202020204" pitchFamily="34" charset="-34"/>
                        <a:ea typeface="+mn-ea"/>
                        <a:cs typeface="Cordia New" panose="020B0304020202020204" pitchFamily="34" charset="-34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66800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685800" algn="l"/>
                        </a:tabLst>
                      </a:pPr>
                      <a:r>
                        <a:rPr lang="th-TH" sz="3200" dirty="0">
                          <a:effectLst/>
                          <a:latin typeface="Cordia New" panose="020B0304020202020204" pitchFamily="34" charset="-34"/>
                          <a:ea typeface="Calibri" panose="020F0502020204030204" pitchFamily="34" charset="0"/>
                          <a:cs typeface="Cordia New" panose="020B0304020202020204" pitchFamily="34" charset="-34"/>
                        </a:rPr>
                        <a:t>4. การจัดการอย่างยั่งยืน </a:t>
                      </a:r>
                      <a:r>
                        <a:rPr lang="en-US" sz="3200" dirty="0">
                          <a:effectLst/>
                          <a:latin typeface="Cordia New" panose="020B0304020202020204" pitchFamily="34" charset="-34"/>
                          <a:ea typeface="Calibri" panose="020F0502020204030204" pitchFamily="34" charset="0"/>
                          <a:cs typeface="Cordia New" panose="020B0304020202020204" pitchFamily="34" charset="-34"/>
                        </a:rPr>
                        <a:t>(St)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685800" algn="l"/>
                        </a:tabLst>
                      </a:pPr>
                      <a:r>
                        <a:rPr lang="th-TH" sz="3200" b="1" kern="1200" dirty="0">
                          <a:solidFill>
                            <a:schemeClr val="tx1"/>
                          </a:solidFill>
                          <a:effectLst/>
                          <a:latin typeface="Cordia New" panose="020B0304020202020204" pitchFamily="34" charset="-34"/>
                          <a:ea typeface="+mn-ea"/>
                          <a:cs typeface="Cordia New" panose="020B0304020202020204" pitchFamily="34" charset="-34"/>
                        </a:rPr>
                        <a:t>6</a:t>
                      </a:r>
                      <a:endParaRPr lang="en-US" sz="3200" b="1" kern="1200" dirty="0">
                        <a:solidFill>
                          <a:schemeClr val="tx1"/>
                        </a:solidFill>
                        <a:effectLst/>
                        <a:latin typeface="Cordia New" panose="020B0304020202020204" pitchFamily="34" charset="-34"/>
                        <a:ea typeface="+mn-ea"/>
                        <a:cs typeface="Cordia New" panose="020B0304020202020204" pitchFamily="34" charset="-34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685800" algn="l"/>
                        </a:tabLst>
                      </a:pPr>
                      <a:r>
                        <a:rPr lang="th-TH" sz="3200" b="1" kern="1200" dirty="0">
                          <a:solidFill>
                            <a:schemeClr val="tx1"/>
                          </a:solidFill>
                          <a:effectLst/>
                          <a:latin typeface="Cordia New" panose="020B0304020202020204" pitchFamily="34" charset="-34"/>
                          <a:ea typeface="+mn-ea"/>
                          <a:cs typeface="Cordia New" panose="020B0304020202020204" pitchFamily="34" charset="-34"/>
                        </a:rPr>
                        <a:t>6</a:t>
                      </a:r>
                      <a:endParaRPr lang="en-US" sz="3200" b="1" kern="1200" dirty="0">
                        <a:solidFill>
                          <a:schemeClr val="tx1"/>
                        </a:solidFill>
                        <a:effectLst/>
                        <a:latin typeface="Cordia New" panose="020B0304020202020204" pitchFamily="34" charset="-34"/>
                        <a:ea typeface="+mn-ea"/>
                        <a:cs typeface="Cordia New" panose="020B0304020202020204" pitchFamily="34" charset="-34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685800" algn="l"/>
                        </a:tabLst>
                      </a:pPr>
                      <a:r>
                        <a:rPr lang="en-US" sz="3200" b="1" kern="1200" dirty="0">
                          <a:solidFill>
                            <a:schemeClr val="tx1"/>
                          </a:solidFill>
                          <a:effectLst/>
                          <a:latin typeface="Cordia New" panose="020B0304020202020204" pitchFamily="34" charset="-34"/>
                          <a:ea typeface="+mn-ea"/>
                          <a:cs typeface="Cordia New" panose="020B0304020202020204" pitchFamily="34" charset="-34"/>
                        </a:rPr>
                        <a:t>6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73213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685800" algn="l"/>
                        </a:tabLst>
                      </a:pPr>
                      <a:r>
                        <a:rPr lang="th-TH" sz="3200" dirty="0">
                          <a:effectLst/>
                          <a:latin typeface="Cordia New" panose="020B0304020202020204" pitchFamily="34" charset="-34"/>
                          <a:cs typeface="Cordia New" panose="020B0304020202020204" pitchFamily="34" charset="-34"/>
                        </a:rPr>
                        <a:t>รวม</a:t>
                      </a:r>
                      <a:endParaRPr lang="en-US" sz="3200" dirty="0">
                        <a:effectLst/>
                        <a:latin typeface="Cordia New" panose="020B0304020202020204" pitchFamily="34" charset="-34"/>
                        <a:ea typeface="Calibri" panose="020F0502020204030204" pitchFamily="34" charset="0"/>
                        <a:cs typeface="Cordia New" panose="020B0304020202020204" pitchFamily="34" charset="-34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685800" algn="l"/>
                        </a:tabLst>
                      </a:pPr>
                      <a:r>
                        <a:rPr lang="th-TH" sz="3200" b="1" kern="1200" dirty="0">
                          <a:solidFill>
                            <a:schemeClr val="tx1"/>
                          </a:solidFill>
                          <a:effectLst/>
                          <a:latin typeface="Cordia New" panose="020B0304020202020204" pitchFamily="34" charset="-34"/>
                          <a:ea typeface="+mn-ea"/>
                          <a:cs typeface="Cordia New" panose="020B0304020202020204" pitchFamily="34" charset="-34"/>
                        </a:rPr>
                        <a:t>60</a:t>
                      </a:r>
                      <a:endParaRPr lang="en-US" sz="3200" b="1" kern="1200" dirty="0">
                        <a:solidFill>
                          <a:schemeClr val="tx1"/>
                        </a:solidFill>
                        <a:effectLst/>
                        <a:latin typeface="Cordia New" panose="020B0304020202020204" pitchFamily="34" charset="-34"/>
                        <a:ea typeface="+mn-ea"/>
                        <a:cs typeface="Cordia New" panose="020B0304020202020204" pitchFamily="34" charset="-34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685800" algn="l"/>
                        </a:tabLst>
                      </a:pPr>
                      <a:r>
                        <a:rPr lang="th-TH" sz="3200" b="1" kern="1200" dirty="0">
                          <a:solidFill>
                            <a:schemeClr val="tx1"/>
                          </a:solidFill>
                          <a:effectLst/>
                          <a:latin typeface="Cordia New" panose="020B0304020202020204" pitchFamily="34" charset="-34"/>
                          <a:ea typeface="+mn-ea"/>
                          <a:cs typeface="Cordia New" panose="020B0304020202020204" pitchFamily="34" charset="-34"/>
                        </a:rPr>
                        <a:t>60</a:t>
                      </a:r>
                      <a:endParaRPr lang="en-US" sz="3200" b="1" kern="1200" dirty="0">
                        <a:solidFill>
                          <a:schemeClr val="tx1"/>
                        </a:solidFill>
                        <a:effectLst/>
                        <a:latin typeface="Cordia New" panose="020B0304020202020204" pitchFamily="34" charset="-34"/>
                        <a:ea typeface="+mn-ea"/>
                        <a:cs typeface="Cordia New" panose="020B0304020202020204" pitchFamily="34" charset="-34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685800" algn="l"/>
                        </a:tabLst>
                      </a:pPr>
                      <a:r>
                        <a:rPr lang="en-US" sz="3200" b="1" kern="1200" dirty="0" smtClean="0">
                          <a:solidFill>
                            <a:schemeClr val="tx1"/>
                          </a:solidFill>
                          <a:effectLst/>
                          <a:latin typeface="Cordia New" panose="020B0304020202020204" pitchFamily="34" charset="-34"/>
                          <a:ea typeface="+mn-ea"/>
                          <a:cs typeface="Cordia New" panose="020B0304020202020204" pitchFamily="34" charset="-34"/>
                        </a:rPr>
                        <a:t>44</a:t>
                      </a:r>
                      <a:endParaRPr lang="en-US" sz="3200" b="1" kern="1200" dirty="0">
                        <a:solidFill>
                          <a:schemeClr val="tx1"/>
                        </a:solidFill>
                        <a:effectLst/>
                        <a:latin typeface="Cordia New" panose="020B0304020202020204" pitchFamily="34" charset="-34"/>
                        <a:ea typeface="+mn-ea"/>
                        <a:cs typeface="Cordia New" panose="020B0304020202020204" pitchFamily="34" charset="-34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161760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4" name="Picture 4" descr="VGA DVI HDMI และ DISPLAY PORT ต่างกันอย่างไร!! อันไหนดีที่สุด ...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16"/>
          <a:stretch/>
        </p:blipFill>
        <p:spPr bwMode="auto">
          <a:xfrm>
            <a:off x="4694496" y="4182730"/>
            <a:ext cx="3551146" cy="23874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2" name="Picture 2" descr="ผู้จัดจำหน่ายเครื่องฉายภาพโปรเจคเตอร์ ,Visualizer,จอรับภาพ,ขาแขวน ...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58118" y="4182729"/>
            <a:ext cx="3681798" cy="23874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761514" y="26826"/>
            <a:ext cx="11430485" cy="823217"/>
          </a:xfrm>
        </p:spPr>
        <p:txBody>
          <a:bodyPr>
            <a:noAutofit/>
          </a:bodyPr>
          <a:lstStyle/>
          <a:p>
            <a:pPr algn="ctr"/>
            <a:r>
              <a:rPr lang="en-US" sz="4800" b="1" kern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dia New" panose="020B0304020202020204" pitchFamily="34" charset="-34"/>
                <a:cs typeface="Cordia New" panose="020B0304020202020204" pitchFamily="34" charset="-34"/>
              </a:rPr>
              <a:t>T0</a:t>
            </a:r>
            <a:r>
              <a:rPr lang="en-US" sz="4800" b="1" kern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dia New" panose="020B0304020202020204" pitchFamily="34" charset="-34"/>
                <a:cs typeface="Cordia New" panose="020B0304020202020204" pitchFamily="34" charset="-34"/>
              </a:rPr>
              <a:t>2</a:t>
            </a:r>
            <a:r>
              <a:rPr lang="en-US" sz="4800" b="1" kern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dia New" panose="020B0304020202020204" pitchFamily="34" charset="-34"/>
                <a:cs typeface="Cordia New" panose="020B0304020202020204" pitchFamily="34" charset="-34"/>
              </a:rPr>
              <a:t> </a:t>
            </a:r>
            <a:r>
              <a:rPr lang="th-TH" sz="4800" b="1" kern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dia New" panose="020B0304020202020204" pitchFamily="34" charset="-34"/>
                <a:cs typeface="Cordia New" panose="020B0304020202020204" pitchFamily="34" charset="-34"/>
              </a:rPr>
              <a:t>ระบบภาพ </a:t>
            </a:r>
            <a:r>
              <a:rPr lang="th-TH" sz="4800" b="1" kern="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dia New" panose="020B0304020202020204" pitchFamily="34" charset="-34"/>
                <a:cs typeface="Cordia New" panose="020B0304020202020204" pitchFamily="34" charset="-34"/>
              </a:rPr>
              <a:t>(</a:t>
            </a:r>
            <a:r>
              <a:rPr lang="th-TH" sz="4800" b="1" kern="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dia New" panose="020B0304020202020204" pitchFamily="34" charset="-34"/>
                <a:cs typeface="Cordia New" panose="020B0304020202020204" pitchFamily="34" charset="-34"/>
              </a:rPr>
              <a:t>ค่าน้ำหนัก 2)</a:t>
            </a:r>
          </a:p>
        </p:txBody>
      </p:sp>
      <p:sp>
        <p:nvSpPr>
          <p:cNvPr id="10" name="Content Placeholder 9"/>
          <p:cNvSpPr>
            <a:spLocks noGrp="1"/>
          </p:cNvSpPr>
          <p:nvPr>
            <p:ph idx="1"/>
          </p:nvPr>
        </p:nvSpPr>
        <p:spPr>
          <a:xfrm>
            <a:off x="761514" y="1072986"/>
            <a:ext cx="11278085" cy="296267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th-TH" sz="2600" b="1" dirty="0">
                <a:solidFill>
                  <a:prstClr val="black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หมายถึง อุปกรณ์ที่ใช้สำหรับการฉายภาพประจำห้องประชุมที่มีคุณภาพ ซึ่งประกอบด้วยรายการดังนี้ </a:t>
            </a:r>
          </a:p>
          <a:p>
            <a:r>
              <a:rPr lang="th-TH" sz="2600" b="1" dirty="0">
                <a:solidFill>
                  <a:prstClr val="black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1. เครื่องฉายภาพที่ให้ภาพชัดเจนมีสีครบถ้วน</a:t>
            </a:r>
          </a:p>
          <a:p>
            <a:r>
              <a:rPr lang="th-TH" sz="2600" b="1" dirty="0">
                <a:solidFill>
                  <a:prstClr val="black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2. จอรับภาพมีขนาดที่เห็นได้ทั่วถึงทั้งห้องประชุม </a:t>
            </a:r>
          </a:p>
          <a:p>
            <a:r>
              <a:rPr lang="th-TH" sz="2600" b="1" dirty="0">
                <a:solidFill>
                  <a:prstClr val="black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3. มีสายสัญญาณภาพสำหรับการนำเสนอที่ต่อผ่านคอมพิวเตอร์</a:t>
            </a:r>
          </a:p>
          <a:p>
            <a:r>
              <a:rPr lang="th-TH" sz="2600" b="1" dirty="0">
                <a:solidFill>
                  <a:prstClr val="black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4. มีรีโมทคอนโทรลสำหรับควบคุมเครื่องฉายภาพ</a:t>
            </a:r>
          </a:p>
        </p:txBody>
      </p:sp>
      <p:sp>
        <p:nvSpPr>
          <p:cNvPr id="13" name="Rectangle 12"/>
          <p:cNvSpPr/>
          <p:nvPr/>
        </p:nvSpPr>
        <p:spPr>
          <a:xfrm>
            <a:off x="1823751" y="3981128"/>
            <a:ext cx="180850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th-TH" sz="5400" b="1" cap="none" spc="0" dirty="0" smtClean="0">
                <a:ln w="6600">
                  <a:solidFill>
                    <a:srgbClr val="FF0000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ตัวอย่าง</a:t>
            </a:r>
            <a:endParaRPr lang="en-US" sz="5400" b="1" cap="none" spc="0" dirty="0">
              <a:ln w="6600">
                <a:solidFill>
                  <a:srgbClr val="FF0000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5702834" y="3986292"/>
            <a:ext cx="180850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th-TH" sz="5400" b="1" cap="none" spc="0" dirty="0" smtClean="0">
                <a:ln w="6600">
                  <a:solidFill>
                    <a:srgbClr val="FF0000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ตัวอย่าง</a:t>
            </a:r>
            <a:endParaRPr lang="en-US" sz="5400" b="1" cap="none" spc="0" dirty="0">
              <a:ln w="6600">
                <a:solidFill>
                  <a:srgbClr val="FF0000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8382000" y="4157541"/>
            <a:ext cx="3657600" cy="2430270"/>
          </a:xfrm>
          <a:prstGeom prst="rect">
            <a:avLst/>
          </a:prstGeom>
          <a:noFill/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9180330" y="4850670"/>
            <a:ext cx="203613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th-TH" sz="5400" b="1" cap="none" spc="0" dirty="0" smtClean="0">
                <a:ln w="6600">
                  <a:solidFill>
                    <a:srgbClr val="FF0000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ระบบภาพ</a:t>
            </a:r>
            <a:endParaRPr lang="en-US" sz="5400" b="1" cap="none" spc="0" dirty="0">
              <a:ln w="6600">
                <a:solidFill>
                  <a:srgbClr val="FF0000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3836487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สอบถามการใช้ Router 2 ตัวขยายสัญญาณบ้าน 2 ชั้นครับ - Pantip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65001" y="4182730"/>
            <a:ext cx="3793137" cy="24050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761514" y="26826"/>
            <a:ext cx="11430485" cy="823217"/>
          </a:xfrm>
        </p:spPr>
        <p:txBody>
          <a:bodyPr>
            <a:noAutofit/>
          </a:bodyPr>
          <a:lstStyle/>
          <a:p>
            <a:pPr algn="ctr"/>
            <a:r>
              <a:rPr lang="en-US" sz="4800" b="1" kern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dia New" panose="020B0304020202020204" pitchFamily="34" charset="-34"/>
                <a:cs typeface="Cordia New" panose="020B0304020202020204" pitchFamily="34" charset="-34"/>
              </a:rPr>
              <a:t>T0</a:t>
            </a:r>
            <a:r>
              <a:rPr lang="en-US" sz="4800" b="1" kern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dia New" panose="020B0304020202020204" pitchFamily="34" charset="-34"/>
                <a:cs typeface="Cordia New" panose="020B0304020202020204" pitchFamily="34" charset="-34"/>
              </a:rPr>
              <a:t>3</a:t>
            </a:r>
            <a:r>
              <a:rPr lang="en-US" sz="4800" b="1" kern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dia New" panose="020B0304020202020204" pitchFamily="34" charset="-34"/>
                <a:cs typeface="Cordia New" panose="020B0304020202020204" pitchFamily="34" charset="-34"/>
              </a:rPr>
              <a:t> </a:t>
            </a:r>
            <a:r>
              <a:rPr lang="th-TH" sz="4800" b="1" kern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dia New" panose="020B0304020202020204" pitchFamily="34" charset="-34"/>
                <a:cs typeface="Cordia New" panose="020B0304020202020204" pitchFamily="34" charset="-34"/>
              </a:rPr>
              <a:t>จุดกระจายสัญญาณ </a:t>
            </a:r>
            <a:r>
              <a:rPr lang="en-US" sz="4800" b="1" kern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dia New" panose="020B0304020202020204" pitchFamily="34" charset="-34"/>
                <a:cs typeface="Cordia New" panose="020B0304020202020204" pitchFamily="34" charset="-34"/>
              </a:rPr>
              <a:t>WIFI </a:t>
            </a:r>
            <a:r>
              <a:rPr lang="en-US" sz="4800" b="1" kern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dia New" panose="020B0304020202020204" pitchFamily="34" charset="-34"/>
                <a:cs typeface="Cordia New" panose="020B0304020202020204" pitchFamily="34" charset="-34"/>
              </a:rPr>
              <a:t>(</a:t>
            </a:r>
            <a:r>
              <a:rPr lang="th-TH" sz="4800" b="1" kern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dia New" panose="020B0304020202020204" pitchFamily="34" charset="-34"/>
                <a:cs typeface="Cordia New" panose="020B0304020202020204" pitchFamily="34" charset="-34"/>
              </a:rPr>
              <a:t>ค่าน้ำหนัก 1)</a:t>
            </a:r>
            <a:endParaRPr lang="th-TH" sz="4800" b="1" kern="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rdia New" panose="020B0304020202020204" pitchFamily="34" charset="-34"/>
              <a:cs typeface="Cordia New" panose="020B0304020202020204" pitchFamily="34" charset="-34"/>
            </a:endParaRPr>
          </a:p>
        </p:txBody>
      </p:sp>
      <p:sp>
        <p:nvSpPr>
          <p:cNvPr id="10" name="Content Placeholder 9"/>
          <p:cNvSpPr>
            <a:spLocks noGrp="1"/>
          </p:cNvSpPr>
          <p:nvPr>
            <p:ph idx="1"/>
          </p:nvPr>
        </p:nvSpPr>
        <p:spPr>
          <a:xfrm>
            <a:off x="761514" y="1072986"/>
            <a:ext cx="11278085" cy="296267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th-TH" sz="2600" b="1" dirty="0">
                <a:solidFill>
                  <a:prstClr val="black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หมายถึง มีบริการ </a:t>
            </a:r>
            <a:r>
              <a:rPr lang="en-US" sz="2600" b="1" dirty="0" smtClean="0">
                <a:solidFill>
                  <a:prstClr val="black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WIFI </a:t>
            </a:r>
            <a:r>
              <a:rPr lang="th-TH" sz="2600" b="1" dirty="0" smtClean="0">
                <a:solidFill>
                  <a:prstClr val="black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ของสถานประกอบการให้</a:t>
            </a:r>
            <a:r>
              <a:rPr lang="th-TH" sz="2600" b="1" dirty="0">
                <a:solidFill>
                  <a:prstClr val="black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ใช้ได้อย่างมีคุณภาพ ซึ่งประกอบด้วยรายการดังนี้</a:t>
            </a:r>
          </a:p>
          <a:p>
            <a:r>
              <a:rPr lang="th-TH" sz="2600" b="1" dirty="0">
                <a:solidFill>
                  <a:prstClr val="black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1. มีจุดกระจายสัญญาณ </a:t>
            </a:r>
            <a:r>
              <a:rPr lang="en-US" sz="2600" b="1" dirty="0" smtClean="0">
                <a:solidFill>
                  <a:prstClr val="black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WIFI </a:t>
            </a:r>
            <a:r>
              <a:rPr lang="th-TH" sz="2600" b="1" dirty="0">
                <a:solidFill>
                  <a:prstClr val="black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ทั้งในห้องประชุมและนอกห้องประชุม</a:t>
            </a:r>
          </a:p>
          <a:p>
            <a:r>
              <a:rPr lang="th-TH" sz="2600" b="1" dirty="0">
                <a:solidFill>
                  <a:prstClr val="black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2. สัญญาณ </a:t>
            </a:r>
            <a:r>
              <a:rPr lang="en-US" sz="2600" b="1" dirty="0" smtClean="0">
                <a:solidFill>
                  <a:prstClr val="black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WIFI </a:t>
            </a:r>
            <a:r>
              <a:rPr lang="th-TH" sz="2600" b="1" dirty="0">
                <a:solidFill>
                  <a:prstClr val="black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กระจายทั่วถึงทั้งห้องประชุม</a:t>
            </a:r>
          </a:p>
          <a:p>
            <a:r>
              <a:rPr lang="th-TH" sz="2600" b="1" dirty="0">
                <a:solidFill>
                  <a:prstClr val="black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3. สัญญาณ </a:t>
            </a:r>
            <a:r>
              <a:rPr lang="en-US" sz="2600" b="1" dirty="0" smtClean="0">
                <a:solidFill>
                  <a:prstClr val="black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WIFI </a:t>
            </a:r>
            <a:r>
              <a:rPr lang="th-TH" sz="2600" b="1" dirty="0">
                <a:solidFill>
                  <a:prstClr val="black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ในห้องประชุมมีความเร็วในระดับที่น่าพอใจเมื่อทำการทดสอบ</a:t>
            </a:r>
          </a:p>
        </p:txBody>
      </p:sp>
      <p:sp>
        <p:nvSpPr>
          <p:cNvPr id="13" name="Rectangle 12"/>
          <p:cNvSpPr/>
          <p:nvPr/>
        </p:nvSpPr>
        <p:spPr>
          <a:xfrm>
            <a:off x="1823751" y="3981128"/>
            <a:ext cx="180850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th-TH" sz="5400" b="1" cap="none" spc="0" dirty="0" smtClean="0">
                <a:ln w="6600">
                  <a:solidFill>
                    <a:srgbClr val="FF0000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ตัวอย่าง</a:t>
            </a:r>
            <a:endParaRPr lang="en-US" sz="5400" b="1" cap="none" spc="0" dirty="0">
              <a:ln w="6600">
                <a:solidFill>
                  <a:srgbClr val="FF0000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8382000" y="4157541"/>
            <a:ext cx="3657600" cy="2430270"/>
          </a:xfrm>
          <a:prstGeom prst="rect">
            <a:avLst/>
          </a:prstGeom>
          <a:noFill/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148" name="Picture 4" descr="รีวิว Router AC WiFi สำหรับแก้ไขมีปัญหา Internet Fibre 200 Mpbs ...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91009" y="4182729"/>
            <a:ext cx="3554633" cy="24050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Rectangle 13"/>
          <p:cNvSpPr/>
          <p:nvPr/>
        </p:nvSpPr>
        <p:spPr>
          <a:xfrm>
            <a:off x="5702834" y="3986292"/>
            <a:ext cx="180850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th-TH" sz="5400" b="1" cap="none" spc="0" dirty="0" smtClean="0">
                <a:ln w="6600">
                  <a:solidFill>
                    <a:srgbClr val="FF0000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ตัวอย่าง</a:t>
            </a:r>
            <a:endParaRPr lang="en-US" sz="5400" b="1" cap="none" spc="0" dirty="0">
              <a:ln w="6600">
                <a:solidFill>
                  <a:srgbClr val="FF0000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8585618" y="4433813"/>
            <a:ext cx="3225563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th-TH" sz="5400" b="1" cap="none" spc="0" dirty="0" smtClean="0">
                <a:ln w="6600">
                  <a:solidFill>
                    <a:srgbClr val="FF0000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จุดกระจาย</a:t>
            </a:r>
          </a:p>
          <a:p>
            <a:pPr algn="ctr"/>
            <a:r>
              <a:rPr lang="th-TH" sz="5400" b="1" cap="none" spc="0" dirty="0" smtClean="0">
                <a:ln w="6600">
                  <a:solidFill>
                    <a:srgbClr val="FF0000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สัญญาณ </a:t>
            </a:r>
            <a:r>
              <a:rPr lang="en-US" sz="4400" b="1" cap="none" spc="0" dirty="0" smtClean="0">
                <a:ln w="6600">
                  <a:solidFill>
                    <a:srgbClr val="FF0000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WIFI</a:t>
            </a:r>
            <a:endParaRPr lang="en-US" sz="4400" b="1" cap="none" spc="0" dirty="0">
              <a:ln w="6600">
                <a:solidFill>
                  <a:srgbClr val="FF0000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6096280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4684296" y="4182729"/>
            <a:ext cx="3482281" cy="2401727"/>
            <a:chOff x="4684296" y="4182729"/>
            <a:chExt cx="3482281" cy="2401727"/>
          </a:xfrm>
        </p:grpSpPr>
        <p:pic>
          <p:nvPicPr>
            <p:cNvPr id="12" name="Picture 4" descr="http://cx.lnwfile.com/nljrgq.jpg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r="103"/>
            <a:stretch/>
          </p:blipFill>
          <p:spPr bwMode="auto">
            <a:xfrm>
              <a:off x="4684296" y="4182730"/>
              <a:ext cx="1196282" cy="240172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5" name="Picture 6" descr="https://sites.google.com/site/teacherkanista/_/rsrc/1468758714454/rabb-kar-thangan-khxng-khxmphiwtexr/1970484.jpg?height=244&amp;width=400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880579" y="4182729"/>
              <a:ext cx="2285998" cy="240172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7172" name="Picture 4" descr="Rappel complet sur l'obligation de formation | Ordre des architectes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176"/>
          <a:stretch/>
        </p:blipFill>
        <p:spPr bwMode="auto">
          <a:xfrm>
            <a:off x="814468" y="4182729"/>
            <a:ext cx="3740183" cy="24050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761514" y="26826"/>
            <a:ext cx="11430485" cy="823217"/>
          </a:xfrm>
        </p:spPr>
        <p:txBody>
          <a:bodyPr>
            <a:noAutofit/>
          </a:bodyPr>
          <a:lstStyle/>
          <a:p>
            <a:pPr algn="ctr"/>
            <a:r>
              <a:rPr lang="en-US" sz="4800" b="1" kern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dia New" panose="020B0304020202020204" pitchFamily="34" charset="-34"/>
                <a:cs typeface="Cordia New" panose="020B0304020202020204" pitchFamily="34" charset="-34"/>
              </a:rPr>
              <a:t>T0</a:t>
            </a:r>
            <a:r>
              <a:rPr lang="en-US" sz="4800" b="1" kern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dia New" panose="020B0304020202020204" pitchFamily="34" charset="-34"/>
                <a:cs typeface="Cordia New" panose="020B0304020202020204" pitchFamily="34" charset="-34"/>
              </a:rPr>
              <a:t>4</a:t>
            </a:r>
            <a:r>
              <a:rPr lang="en-US" sz="4800" b="1" kern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dia New" panose="020B0304020202020204" pitchFamily="34" charset="-34"/>
                <a:cs typeface="Cordia New" panose="020B0304020202020204" pitchFamily="34" charset="-34"/>
              </a:rPr>
              <a:t> </a:t>
            </a:r>
            <a:r>
              <a:rPr lang="th-TH" sz="4800" b="1" kern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dia New" panose="020B0304020202020204" pitchFamily="34" charset="-34"/>
                <a:cs typeface="Cordia New" panose="020B0304020202020204" pitchFamily="34" charset="-34"/>
              </a:rPr>
              <a:t>อุปกรณ์สื่อสาร </a:t>
            </a:r>
            <a:r>
              <a:rPr lang="en-US" sz="4800" b="1" kern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dia New" panose="020B0304020202020204" pitchFamily="34" charset="-34"/>
                <a:cs typeface="Cordia New" panose="020B0304020202020204" pitchFamily="34" charset="-34"/>
              </a:rPr>
              <a:t>(</a:t>
            </a:r>
            <a:r>
              <a:rPr lang="th-TH" sz="4800" b="1" kern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dia New" panose="020B0304020202020204" pitchFamily="34" charset="-34"/>
                <a:cs typeface="Cordia New" panose="020B0304020202020204" pitchFamily="34" charset="-34"/>
              </a:rPr>
              <a:t>ค่าน้ำหนัก 1)</a:t>
            </a:r>
            <a:endParaRPr lang="th-TH" sz="4800" b="1" kern="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rdia New" panose="020B0304020202020204" pitchFamily="34" charset="-34"/>
              <a:cs typeface="Cordia New" panose="020B0304020202020204" pitchFamily="34" charset="-34"/>
            </a:endParaRPr>
          </a:p>
        </p:txBody>
      </p:sp>
      <p:sp>
        <p:nvSpPr>
          <p:cNvPr id="10" name="Content Placeholder 9"/>
          <p:cNvSpPr>
            <a:spLocks noGrp="1"/>
          </p:cNvSpPr>
          <p:nvPr>
            <p:ph idx="1"/>
          </p:nvPr>
        </p:nvSpPr>
        <p:spPr>
          <a:xfrm>
            <a:off x="761514" y="1072986"/>
            <a:ext cx="11278085" cy="296267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th-TH" sz="2600" b="1" dirty="0">
                <a:solidFill>
                  <a:prstClr val="black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หมายถึง </a:t>
            </a:r>
            <a:r>
              <a:rPr lang="th-TH" sz="2600" b="1" dirty="0" smtClean="0">
                <a:solidFill>
                  <a:prstClr val="black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มีหรือจัดหาอุปกรณ์</a:t>
            </a:r>
            <a:r>
              <a:rPr lang="th-TH" sz="2600" b="1" dirty="0">
                <a:solidFill>
                  <a:prstClr val="black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สื่อสาร</a:t>
            </a:r>
            <a:r>
              <a:rPr lang="th-TH" sz="2600" b="1" dirty="0" smtClean="0">
                <a:solidFill>
                  <a:prstClr val="black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ที่สามารถติดต่อประสานงานในการจัดประชุม ซึ่ง</a:t>
            </a:r>
            <a:r>
              <a:rPr lang="th-TH" sz="2600" b="1" dirty="0">
                <a:solidFill>
                  <a:prstClr val="black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มีองค์ประกอบดังนี้</a:t>
            </a:r>
          </a:p>
          <a:p>
            <a:r>
              <a:rPr lang="th-TH" sz="2600" b="1" dirty="0">
                <a:solidFill>
                  <a:prstClr val="black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1. </a:t>
            </a:r>
            <a:r>
              <a:rPr lang="th-TH" sz="2600" b="1" dirty="0" smtClean="0">
                <a:solidFill>
                  <a:prstClr val="black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โทรศัพท์ภายใน</a:t>
            </a:r>
            <a:endParaRPr lang="th-TH" sz="2600" b="1" dirty="0">
              <a:solidFill>
                <a:prstClr val="black"/>
              </a:solidFill>
              <a:latin typeface="Cordia New" panose="020B0304020202020204" pitchFamily="34" charset="-34"/>
              <a:cs typeface="Cordia New" panose="020B0304020202020204" pitchFamily="34" charset="-34"/>
            </a:endParaRPr>
          </a:p>
          <a:p>
            <a:r>
              <a:rPr lang="th-TH" sz="2600" b="1" dirty="0">
                <a:solidFill>
                  <a:prstClr val="black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2. มีวิทยุสื่อสารให้บริการตามต้องการ </a:t>
            </a:r>
          </a:p>
          <a:p>
            <a:r>
              <a:rPr lang="th-TH" sz="2600" b="1" dirty="0">
                <a:solidFill>
                  <a:prstClr val="black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3. </a:t>
            </a:r>
            <a:r>
              <a:rPr lang="th-TH" sz="2600" b="1" dirty="0" smtClean="0">
                <a:solidFill>
                  <a:prstClr val="black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คอมพิวเตอร์</a:t>
            </a:r>
            <a:r>
              <a:rPr lang="th-TH" sz="2600" b="1" dirty="0">
                <a:solidFill>
                  <a:prstClr val="black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พร้อมระบบ</a:t>
            </a:r>
            <a:r>
              <a:rPr lang="th-TH" sz="2600" b="1" dirty="0" smtClean="0">
                <a:solidFill>
                  <a:prstClr val="black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อินเทอร์เน็ต</a:t>
            </a:r>
            <a:endParaRPr lang="th-TH" sz="2600" b="1" dirty="0">
              <a:solidFill>
                <a:prstClr val="black"/>
              </a:solidFill>
              <a:latin typeface="Cordia New" panose="020B0304020202020204" pitchFamily="34" charset="-34"/>
              <a:cs typeface="Cordia New" panose="020B0304020202020204" pitchFamily="34" charset="-34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1823751" y="3981128"/>
            <a:ext cx="180850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th-TH" sz="5400" b="1" cap="none" spc="0" dirty="0" smtClean="0">
                <a:ln w="6600">
                  <a:solidFill>
                    <a:srgbClr val="FF0000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ตัวอย่าง</a:t>
            </a:r>
            <a:endParaRPr lang="en-US" sz="5400" b="1" cap="none" spc="0" dirty="0">
              <a:ln w="6600">
                <a:solidFill>
                  <a:srgbClr val="FF0000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8382000" y="4157541"/>
            <a:ext cx="3657600" cy="2430270"/>
          </a:xfrm>
          <a:prstGeom prst="rect">
            <a:avLst/>
          </a:prstGeom>
          <a:noFill/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8768407" y="4808010"/>
            <a:ext cx="300434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th-TH" sz="5400" b="1" dirty="0" smtClean="0">
                <a:ln w="6600">
                  <a:solidFill>
                    <a:srgbClr val="FF0000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อุปกรณ์สื่อสาร</a:t>
            </a:r>
            <a:endParaRPr lang="en-US" sz="5400" b="1" cap="none" spc="0" dirty="0">
              <a:ln w="6600">
                <a:solidFill>
                  <a:srgbClr val="FF0000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5702834" y="3986292"/>
            <a:ext cx="180850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th-TH" sz="5400" b="1" cap="none" spc="0" dirty="0" smtClean="0">
                <a:ln w="6600">
                  <a:solidFill>
                    <a:srgbClr val="FF0000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ตัวอย่าง</a:t>
            </a:r>
            <a:endParaRPr lang="en-US" sz="5400" b="1" cap="none" spc="0" dirty="0">
              <a:ln w="6600">
                <a:solidFill>
                  <a:srgbClr val="FF0000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7495243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 txBox="1">
            <a:spLocks/>
          </p:cNvSpPr>
          <p:nvPr/>
        </p:nvSpPr>
        <p:spPr>
          <a:xfrm>
            <a:off x="2866478" y="-53980"/>
            <a:ext cx="6114044" cy="617207"/>
          </a:xfrm>
          <a:prstGeom prst="rect">
            <a:avLst/>
          </a:prstGeom>
        </p:spPr>
        <p:txBody>
          <a:bodyPr>
            <a:no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ngsana New" pitchFamily="18" charset="-34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ngsana New" pitchFamily="18" charset="-34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ngsana New" pitchFamily="18" charset="-34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ngsana New" pitchFamily="18" charset="-34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ngsana New" pitchFamily="18" charset="-34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ngsana New" pitchFamily="18" charset="-34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ngsana New" pitchFamily="18" charset="-34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ngsana New" pitchFamily="18" charset="-34"/>
              </a:defRPr>
            </a:lvl9pPr>
          </a:lstStyle>
          <a:p>
            <a:endParaRPr lang="th-TH" sz="3600" kern="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181099" y="1150640"/>
            <a:ext cx="9765963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h-TH" sz="96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ด้านบริการ </a:t>
            </a:r>
            <a:r>
              <a:rPr lang="en-US" sz="96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– 18 </a:t>
            </a:r>
            <a:r>
              <a:rPr lang="th-TH" sz="96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ตัวชี้วัด </a:t>
            </a:r>
            <a:r>
              <a:rPr lang="th-TH" sz="96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/>
            </a:r>
            <a:br>
              <a:rPr lang="th-TH" sz="96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</a:br>
            <a:r>
              <a:rPr lang="th-TH" sz="96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(</a:t>
            </a:r>
            <a:r>
              <a:rPr lang="en-US" sz="96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SERVICE)</a:t>
            </a:r>
            <a:endParaRPr lang="en-US" dirty="0"/>
          </a:p>
        </p:txBody>
      </p:sp>
      <p:pic>
        <p:nvPicPr>
          <p:cNvPr id="33794" name="Picture 2" descr="Room service hotel isolated icon | Premium Vector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C7E7F4"/>
              </a:clrFrom>
              <a:clrTo>
                <a:srgbClr val="C7E7F4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300116" y="3015916"/>
            <a:ext cx="2646947" cy="26469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2"/>
          <p:cNvSpPr>
            <a:spLocks noGrp="1" noChangeArrowheads="1"/>
          </p:cNvSpPr>
          <p:nvPr>
            <p:ph type="ctrTitle" idx="4294967295"/>
          </p:nvPr>
        </p:nvSpPr>
        <p:spPr>
          <a:xfrm>
            <a:off x="770792" y="5142868"/>
            <a:ext cx="6354980" cy="1373187"/>
          </a:xfrm>
        </p:spPr>
        <p:txBody>
          <a:bodyPr>
            <a:normAutofit/>
          </a:bodyPr>
          <a:lstStyle/>
          <a:p>
            <a:pPr>
              <a:lnSpc>
                <a:spcPct val="115000"/>
              </a:lnSpc>
            </a:pPr>
            <a:r>
              <a:rPr lang="en-US" sz="3200" b="1" dirty="0" smtClean="0">
                <a:solidFill>
                  <a:srgbClr val="0000FF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*** </a:t>
            </a:r>
            <a:r>
              <a:rPr lang="th-TH" sz="3200" b="1" dirty="0" smtClean="0">
                <a:solidFill>
                  <a:srgbClr val="0000FF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กรุณาแนบเอกสาร หรือบันทึกของแต่ละตัวชี้วัด </a:t>
            </a:r>
            <a:br>
              <a:rPr lang="th-TH" sz="3200" b="1" dirty="0" smtClean="0">
                <a:solidFill>
                  <a:srgbClr val="0000FF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</a:br>
            <a:r>
              <a:rPr lang="th-TH" sz="3200" b="1" dirty="0" smtClean="0">
                <a:solidFill>
                  <a:srgbClr val="0000FF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เพื่อประกอบการพิจารณาด้วย</a:t>
            </a:r>
            <a:endParaRPr lang="th-TH" sz="3200" b="1" dirty="0">
              <a:solidFill>
                <a:srgbClr val="0000FF"/>
              </a:solidFill>
              <a:latin typeface="Cordia New" panose="020B0304020202020204" pitchFamily="34" charset="-34"/>
              <a:cs typeface="Cordia New" panose="020B0304020202020204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39859692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761514" y="26826"/>
            <a:ext cx="11430485" cy="823217"/>
          </a:xfrm>
        </p:spPr>
        <p:txBody>
          <a:bodyPr>
            <a:noAutofit/>
          </a:bodyPr>
          <a:lstStyle/>
          <a:p>
            <a:pPr algn="ctr"/>
            <a:r>
              <a:rPr lang="en-US" sz="4800" b="1" kern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dia New" panose="020B0304020202020204" pitchFamily="34" charset="-34"/>
                <a:cs typeface="Cordia New" panose="020B0304020202020204" pitchFamily="34" charset="-34"/>
              </a:rPr>
              <a:t>Sv01 </a:t>
            </a:r>
            <a:r>
              <a:rPr lang="th-TH" sz="4800" b="1" kern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dia New" panose="020B0304020202020204" pitchFamily="34" charset="-34"/>
                <a:cs typeface="Cordia New" panose="020B0304020202020204" pitchFamily="34" charset="-34"/>
              </a:rPr>
              <a:t>บริการรับจองล่วงหน้า (ค่าน้ำหนัก 1)</a:t>
            </a:r>
          </a:p>
        </p:txBody>
      </p:sp>
      <p:sp>
        <p:nvSpPr>
          <p:cNvPr id="10" name="Content Placeholder 9"/>
          <p:cNvSpPr>
            <a:spLocks noGrp="1"/>
          </p:cNvSpPr>
          <p:nvPr>
            <p:ph idx="1"/>
          </p:nvPr>
        </p:nvSpPr>
        <p:spPr>
          <a:xfrm>
            <a:off x="761514" y="1072986"/>
            <a:ext cx="11278085" cy="296267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th-TH" sz="2600" b="1" dirty="0" smtClean="0">
                <a:solidFill>
                  <a:prstClr val="black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หมายถึง มีบริการรับจองห้องประชุม เพื่อการจัดการประชุม </a:t>
            </a:r>
            <a:r>
              <a:rPr lang="th-TH" sz="2600" b="1" dirty="0">
                <a:solidFill>
                  <a:prstClr val="black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ซึ่งประกอบด้วยรายการดังนี้</a:t>
            </a:r>
          </a:p>
          <a:p>
            <a:r>
              <a:rPr lang="th-TH" sz="2600" b="1" dirty="0" smtClean="0">
                <a:solidFill>
                  <a:prstClr val="black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1</a:t>
            </a:r>
            <a:r>
              <a:rPr lang="en-US" sz="2600" b="1" dirty="0" smtClean="0">
                <a:solidFill>
                  <a:prstClr val="black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.</a:t>
            </a:r>
            <a:r>
              <a:rPr lang="th-TH" sz="2600" b="1" dirty="0" smtClean="0">
                <a:solidFill>
                  <a:prstClr val="black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 มีผู้รับผิดชอบในการประสานงานรับจองโดยตรง</a:t>
            </a:r>
            <a:endParaRPr lang="th-TH" sz="2600" b="1" dirty="0">
              <a:solidFill>
                <a:prstClr val="black"/>
              </a:solidFill>
              <a:latin typeface="Cordia New" panose="020B0304020202020204" pitchFamily="34" charset="-34"/>
              <a:cs typeface="Cordia New" panose="020B0304020202020204" pitchFamily="34" charset="-34"/>
            </a:endParaRPr>
          </a:p>
          <a:p>
            <a:r>
              <a:rPr lang="th-TH" sz="2600" b="1" dirty="0" smtClean="0">
                <a:solidFill>
                  <a:prstClr val="black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2</a:t>
            </a:r>
            <a:r>
              <a:rPr lang="en-US" sz="2600" b="1" dirty="0" smtClean="0">
                <a:solidFill>
                  <a:prstClr val="black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.</a:t>
            </a:r>
            <a:r>
              <a:rPr lang="th-TH" sz="2600" b="1" dirty="0" smtClean="0">
                <a:solidFill>
                  <a:prstClr val="black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 มีบริการนำชมห้องประชุมก่อนตกลงจอง </a:t>
            </a:r>
            <a:endParaRPr lang="th-TH" sz="2600" b="1" dirty="0">
              <a:solidFill>
                <a:prstClr val="black"/>
              </a:solidFill>
              <a:latin typeface="Cordia New" panose="020B0304020202020204" pitchFamily="34" charset="-34"/>
              <a:cs typeface="Cordia New" panose="020B0304020202020204" pitchFamily="34" charset="-34"/>
            </a:endParaRPr>
          </a:p>
          <a:p>
            <a:r>
              <a:rPr lang="th-TH" sz="2600" b="1" dirty="0" smtClean="0">
                <a:solidFill>
                  <a:prstClr val="black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3</a:t>
            </a:r>
            <a:r>
              <a:rPr lang="en-US" sz="2600" b="1" dirty="0" smtClean="0">
                <a:solidFill>
                  <a:prstClr val="black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.</a:t>
            </a:r>
            <a:r>
              <a:rPr lang="th-TH" sz="2600" b="1" dirty="0" smtClean="0">
                <a:solidFill>
                  <a:prstClr val="black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 </a:t>
            </a:r>
            <a:r>
              <a:rPr lang="th-TH" sz="2600" b="1" dirty="0">
                <a:solidFill>
                  <a:prstClr val="black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มีการออกเอกสารการรับจองพร้อมระบุข้อตกลง</a:t>
            </a:r>
            <a:r>
              <a:rPr lang="th-TH" sz="2600" b="1" dirty="0" smtClean="0">
                <a:solidFill>
                  <a:prstClr val="black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ชัดเจน</a:t>
            </a:r>
            <a:r>
              <a:rPr lang="en-US" sz="2600" b="1" dirty="0" smtClean="0">
                <a:solidFill>
                  <a:prstClr val="black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 </a:t>
            </a:r>
            <a:r>
              <a:rPr lang="th-TH" sz="2800" b="1" i="1" u="sng" dirty="0">
                <a:solidFill>
                  <a:srgbClr val="008000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(แนบเอกสารเพิ่มเติม)</a:t>
            </a:r>
            <a:endParaRPr lang="th-TH" sz="2600" b="1" dirty="0">
              <a:solidFill>
                <a:prstClr val="black"/>
              </a:solidFill>
              <a:latin typeface="Cordia New" panose="020B0304020202020204" pitchFamily="34" charset="-34"/>
              <a:cs typeface="Cordia New" panose="020B0304020202020204" pitchFamily="34" charset="-34"/>
            </a:endParaRPr>
          </a:p>
          <a:p>
            <a:r>
              <a:rPr lang="th-TH" sz="2600" b="1" dirty="0" smtClean="0">
                <a:solidFill>
                  <a:prstClr val="black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4</a:t>
            </a:r>
            <a:r>
              <a:rPr lang="en-US" sz="2600" b="1" dirty="0" smtClean="0">
                <a:solidFill>
                  <a:prstClr val="black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.</a:t>
            </a:r>
            <a:r>
              <a:rPr lang="th-TH" sz="2600" b="1" dirty="0" smtClean="0">
                <a:solidFill>
                  <a:prstClr val="black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 </a:t>
            </a:r>
            <a:r>
              <a:rPr lang="th-TH" sz="2600" b="1" dirty="0">
                <a:solidFill>
                  <a:prstClr val="black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มีช่องทางรับชำระค่ามัดจำมากกว่า 1 </a:t>
            </a:r>
            <a:r>
              <a:rPr lang="th-TH" sz="2600" b="1" dirty="0" smtClean="0">
                <a:solidFill>
                  <a:prstClr val="black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ช่องทาง</a:t>
            </a:r>
            <a:r>
              <a:rPr lang="en-US" sz="2600" b="1" dirty="0" smtClean="0">
                <a:solidFill>
                  <a:prstClr val="black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 </a:t>
            </a:r>
            <a:r>
              <a:rPr lang="th-TH" sz="2800" b="1" i="1" u="sng" dirty="0">
                <a:solidFill>
                  <a:srgbClr val="008000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(แนบเอกสารเพิ่มเติม)</a:t>
            </a:r>
            <a:endParaRPr lang="th-TH" sz="2600" b="1" dirty="0">
              <a:solidFill>
                <a:prstClr val="black"/>
              </a:solidFill>
              <a:latin typeface="Cordia New" panose="020B0304020202020204" pitchFamily="34" charset="-34"/>
              <a:cs typeface="Cordia New" panose="020B0304020202020204" pitchFamily="34" charset="-34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8382000" y="4157541"/>
            <a:ext cx="3657600" cy="2430270"/>
          </a:xfrm>
          <a:prstGeom prst="rect">
            <a:avLst/>
          </a:prstGeom>
          <a:noFill/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/>
          <p:cNvSpPr/>
          <p:nvPr/>
        </p:nvSpPr>
        <p:spPr>
          <a:xfrm>
            <a:off x="4591050" y="4161466"/>
            <a:ext cx="3657600" cy="2430270"/>
          </a:xfrm>
          <a:prstGeom prst="rect">
            <a:avLst/>
          </a:prstGeom>
          <a:noFill/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194" name="Picture 2" descr="ห้องศึกษากลุ่ม ห้องศึกษาเดี่ยว เปิดให้จองออนไลน์ได้แล้วนะ - PR MJU 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09640" y="4157541"/>
            <a:ext cx="3648060" cy="24302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8" name="Rectangle 27"/>
          <p:cNvSpPr/>
          <p:nvPr/>
        </p:nvSpPr>
        <p:spPr>
          <a:xfrm>
            <a:off x="4532925" y="4442793"/>
            <a:ext cx="3760966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th-TH" sz="5400" b="1" dirty="0">
                <a:ln w="6600">
                  <a:solidFill>
                    <a:srgbClr val="FF0000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รายละเอียด</a:t>
            </a:r>
            <a:endParaRPr lang="en-US" sz="5400" b="1" dirty="0">
              <a:ln w="6600">
                <a:solidFill>
                  <a:srgbClr val="FF0000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  <a:p>
            <a:pPr algn="ctr"/>
            <a:r>
              <a:rPr lang="th-TH" sz="5400" b="1" dirty="0" smtClean="0">
                <a:ln w="6600">
                  <a:solidFill>
                    <a:srgbClr val="FF0000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แผนผังห้องประชุม</a:t>
            </a:r>
            <a:endParaRPr lang="en-US" sz="5400" b="1" cap="none" spc="0" dirty="0">
              <a:ln w="6600">
                <a:solidFill>
                  <a:srgbClr val="FF0000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8780937" y="4442793"/>
            <a:ext cx="2803973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th-TH" sz="5400" b="1" dirty="0" smtClean="0">
                <a:ln w="6600">
                  <a:solidFill>
                    <a:srgbClr val="FF0000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บริการรับจอง</a:t>
            </a:r>
          </a:p>
          <a:p>
            <a:pPr algn="ctr"/>
            <a:r>
              <a:rPr lang="th-TH" sz="5400" b="1" cap="none" spc="0" dirty="0" smtClean="0">
                <a:ln w="6600">
                  <a:solidFill>
                    <a:srgbClr val="FF0000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ล่วงหน้า</a:t>
            </a:r>
            <a:endParaRPr lang="en-US" sz="5400" b="1" cap="none" spc="0" dirty="0">
              <a:ln w="6600">
                <a:solidFill>
                  <a:srgbClr val="FF0000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0109971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761514" y="26826"/>
            <a:ext cx="11430485" cy="823217"/>
          </a:xfrm>
        </p:spPr>
        <p:txBody>
          <a:bodyPr>
            <a:noAutofit/>
          </a:bodyPr>
          <a:lstStyle/>
          <a:p>
            <a:pPr algn="ctr"/>
            <a:r>
              <a:rPr lang="en-US" sz="4800" b="1" kern="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dia New" panose="020B0304020202020204" pitchFamily="34" charset="-34"/>
                <a:cs typeface="Cordia New" panose="020B0304020202020204" pitchFamily="34" charset="-34"/>
              </a:rPr>
              <a:t>Sv02 </a:t>
            </a:r>
            <a:r>
              <a:rPr lang="th-TH" sz="4800" b="1" kern="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dia New" panose="020B0304020202020204" pitchFamily="34" charset="-34"/>
                <a:cs typeface="Cordia New" panose="020B0304020202020204" pitchFamily="34" charset="-34"/>
              </a:rPr>
              <a:t>เวลาในการเข้าพื้นที่สำหรับฝ่ายจัดประชุม (</a:t>
            </a:r>
            <a:r>
              <a:rPr lang="th-TH" sz="4800" b="1" kern="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dia New" panose="020B0304020202020204" pitchFamily="34" charset="-34"/>
                <a:cs typeface="Cordia New" panose="020B0304020202020204" pitchFamily="34" charset="-34"/>
              </a:rPr>
              <a:t>ค่าน้ำหนัก 1)</a:t>
            </a:r>
          </a:p>
        </p:txBody>
      </p:sp>
      <p:sp>
        <p:nvSpPr>
          <p:cNvPr id="10" name="Content Placeholder 9"/>
          <p:cNvSpPr>
            <a:spLocks noGrp="1"/>
          </p:cNvSpPr>
          <p:nvPr>
            <p:ph idx="1"/>
          </p:nvPr>
        </p:nvSpPr>
        <p:spPr>
          <a:xfrm>
            <a:off x="761514" y="1072986"/>
            <a:ext cx="11278085" cy="296267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th-TH" sz="2800" b="1" dirty="0" smtClean="0">
                <a:solidFill>
                  <a:prstClr val="black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หมายถึง การให้ฝ่ายจัดสามารถเข้าเตรียมพื้นที่เพื่อจัดประชุมก่อนเวลาได้ ซึ่ง</a:t>
            </a:r>
            <a:r>
              <a:rPr lang="th-TH" sz="2800" b="1" dirty="0">
                <a:solidFill>
                  <a:prstClr val="black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ประกอบด้วยรายการดังนี้</a:t>
            </a:r>
          </a:p>
          <a:p>
            <a:r>
              <a:rPr lang="th-TH" sz="2800" b="1" dirty="0" smtClean="0">
                <a:solidFill>
                  <a:prstClr val="black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1</a:t>
            </a:r>
            <a:r>
              <a:rPr lang="en-US" sz="2800" b="1" dirty="0" smtClean="0">
                <a:solidFill>
                  <a:prstClr val="black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.</a:t>
            </a:r>
            <a:r>
              <a:rPr lang="th-TH" sz="2800" b="1" dirty="0" smtClean="0">
                <a:solidFill>
                  <a:prstClr val="black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 เข้าเตรียมพื้นที่ก่อนเริ่มประชุมได้ไม่น้อยกว่า </a:t>
            </a:r>
            <a:r>
              <a:rPr lang="en-US" sz="2800" b="1" dirty="0" smtClean="0">
                <a:solidFill>
                  <a:prstClr val="black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6 </a:t>
            </a:r>
            <a:r>
              <a:rPr lang="th-TH" sz="2800" b="1" dirty="0" smtClean="0">
                <a:solidFill>
                  <a:prstClr val="black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ชั่วโมง</a:t>
            </a:r>
            <a:endParaRPr lang="th-TH" sz="2800" b="1" dirty="0">
              <a:solidFill>
                <a:prstClr val="black"/>
              </a:solidFill>
              <a:latin typeface="Cordia New" panose="020B0304020202020204" pitchFamily="34" charset="-34"/>
              <a:cs typeface="Cordia New" panose="020B0304020202020204" pitchFamily="34" charset="-34"/>
            </a:endParaRPr>
          </a:p>
          <a:p>
            <a:r>
              <a:rPr lang="th-TH" sz="2800" b="1" dirty="0" smtClean="0">
                <a:solidFill>
                  <a:prstClr val="black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2</a:t>
            </a:r>
            <a:r>
              <a:rPr lang="en-US" sz="2800" b="1" dirty="0" smtClean="0">
                <a:solidFill>
                  <a:prstClr val="black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.</a:t>
            </a:r>
            <a:r>
              <a:rPr lang="th-TH" sz="2800" b="1" dirty="0" smtClean="0">
                <a:solidFill>
                  <a:prstClr val="black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 มีเจ้าหน้าที่ประสานงานระหว่างการเตรียมพื้นที่</a:t>
            </a:r>
            <a:endParaRPr lang="th-TH" sz="2800" b="1" dirty="0">
              <a:solidFill>
                <a:prstClr val="black"/>
              </a:solidFill>
              <a:latin typeface="Cordia New" panose="020B0304020202020204" pitchFamily="34" charset="-34"/>
              <a:cs typeface="Cordia New" panose="020B0304020202020204" pitchFamily="34" charset="-34"/>
            </a:endParaRPr>
          </a:p>
          <a:p>
            <a:r>
              <a:rPr lang="th-TH" sz="2800" b="1" dirty="0" smtClean="0">
                <a:solidFill>
                  <a:prstClr val="black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3</a:t>
            </a:r>
            <a:r>
              <a:rPr lang="en-US" sz="2800" b="1" dirty="0" smtClean="0">
                <a:solidFill>
                  <a:prstClr val="black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.</a:t>
            </a:r>
            <a:r>
              <a:rPr lang="th-TH" sz="2800" b="1" dirty="0" smtClean="0">
                <a:solidFill>
                  <a:prstClr val="black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 สามารถให้ทดสอบระบบแสง สี เสียง ในระหว่างการเตรียมพื้นที่ได้</a:t>
            </a:r>
            <a:endParaRPr lang="th-TH" sz="2800" b="1" dirty="0">
              <a:solidFill>
                <a:prstClr val="black"/>
              </a:solidFill>
              <a:latin typeface="Cordia New" panose="020B0304020202020204" pitchFamily="34" charset="-34"/>
              <a:cs typeface="Cordia New" panose="020B0304020202020204" pitchFamily="34" charset="-34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8382000" y="4157541"/>
            <a:ext cx="3657600" cy="2430270"/>
          </a:xfrm>
          <a:prstGeom prst="rect">
            <a:avLst/>
          </a:prstGeom>
          <a:noFill/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/>
          <p:cNvSpPr/>
          <p:nvPr/>
        </p:nvSpPr>
        <p:spPr>
          <a:xfrm>
            <a:off x="4591050" y="4161466"/>
            <a:ext cx="3657600" cy="2430270"/>
          </a:xfrm>
          <a:prstGeom prst="rect">
            <a:avLst/>
          </a:prstGeom>
          <a:noFill/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27"/>
          <p:cNvSpPr/>
          <p:nvPr/>
        </p:nvSpPr>
        <p:spPr>
          <a:xfrm>
            <a:off x="5227027" y="4456240"/>
            <a:ext cx="2372765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th-TH" sz="5400" b="1" dirty="0" smtClean="0">
                <a:ln w="6600">
                  <a:solidFill>
                    <a:srgbClr val="FF0000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เจ้าหน้าที่</a:t>
            </a:r>
          </a:p>
          <a:p>
            <a:pPr algn="ctr"/>
            <a:r>
              <a:rPr lang="th-TH" sz="5400" b="1" cap="none" spc="0" dirty="0" smtClean="0">
                <a:ln w="6600">
                  <a:solidFill>
                    <a:srgbClr val="FF0000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ประสานงาน</a:t>
            </a:r>
            <a:endParaRPr lang="en-US" sz="5400" b="1" cap="none" spc="0" dirty="0">
              <a:ln w="6600">
                <a:solidFill>
                  <a:srgbClr val="FF0000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1167794" y="4490796"/>
            <a:ext cx="2888932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th-TH" sz="5400" b="1" cap="none" spc="0" dirty="0" smtClean="0">
                <a:ln w="6600">
                  <a:solidFill>
                    <a:srgbClr val="FF0000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ระเบียบการเข้า</a:t>
            </a:r>
          </a:p>
          <a:p>
            <a:pPr algn="ctr"/>
            <a:r>
              <a:rPr lang="th-TH" sz="5400" b="1" cap="none" spc="0" dirty="0" smtClean="0">
                <a:ln w="6600">
                  <a:solidFill>
                    <a:srgbClr val="FF0000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เตรียมพื้นที่</a:t>
            </a:r>
            <a:endParaRPr lang="en-US" sz="5400" b="1" cap="none" spc="0" dirty="0">
              <a:ln w="6600">
                <a:solidFill>
                  <a:srgbClr val="FF0000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794826" y="4157541"/>
            <a:ext cx="3657600" cy="2430270"/>
          </a:xfrm>
          <a:prstGeom prst="rect">
            <a:avLst/>
          </a:prstGeom>
          <a:noFill/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8800799" y="4442793"/>
            <a:ext cx="2820003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th-TH" sz="5400" b="1" cap="none" spc="0" dirty="0" smtClean="0">
                <a:ln w="6600">
                  <a:solidFill>
                    <a:srgbClr val="FF0000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เวลาในการเข้า</a:t>
            </a:r>
          </a:p>
          <a:p>
            <a:pPr algn="ctr"/>
            <a:r>
              <a:rPr lang="th-TH" sz="5400" b="1" cap="none" spc="0" dirty="0" smtClean="0">
                <a:ln w="6600">
                  <a:solidFill>
                    <a:srgbClr val="FF0000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พื้นที่</a:t>
            </a:r>
            <a:endParaRPr lang="en-US" sz="5400" b="1" cap="none" spc="0" dirty="0">
              <a:ln w="6600">
                <a:solidFill>
                  <a:srgbClr val="FF0000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321168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9"/>
          <p:cNvSpPr>
            <a:spLocks noGrp="1"/>
          </p:cNvSpPr>
          <p:nvPr>
            <p:ph idx="1"/>
          </p:nvPr>
        </p:nvSpPr>
        <p:spPr>
          <a:xfrm>
            <a:off x="761514" y="1072985"/>
            <a:ext cx="11278085" cy="4012361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th-TH" sz="2600" b="1" dirty="0">
                <a:solidFill>
                  <a:prstClr val="black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หมายถึง มีวัสดุอุปกรณ์ และบริการจัดทำวัสดุที่จำเป็นต้องใช้ในงานประชุม ที่</a:t>
            </a:r>
            <a:r>
              <a:rPr lang="th-TH" sz="2600" b="1" dirty="0" smtClean="0">
                <a:solidFill>
                  <a:prstClr val="black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สามาร</a:t>
            </a:r>
            <a:r>
              <a:rPr lang="th-TH" sz="2600" b="1" dirty="0">
                <a:solidFill>
                  <a:prstClr val="black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ถ</a:t>
            </a:r>
            <a:r>
              <a:rPr lang="th-TH" sz="2600" b="1" dirty="0" smtClean="0">
                <a:solidFill>
                  <a:prstClr val="black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ใช้</a:t>
            </a:r>
            <a:r>
              <a:rPr lang="th-TH" sz="2600" b="1" dirty="0">
                <a:solidFill>
                  <a:prstClr val="black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งานได้ดี และมีคุณภาพ </a:t>
            </a:r>
            <a:br>
              <a:rPr lang="th-TH" sz="2600" b="1" dirty="0">
                <a:solidFill>
                  <a:prstClr val="black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</a:br>
            <a:r>
              <a:rPr lang="th-TH" sz="2600" b="1" dirty="0" smtClean="0">
                <a:solidFill>
                  <a:prstClr val="black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ซึ่ง</a:t>
            </a:r>
            <a:r>
              <a:rPr lang="th-TH" sz="2600" b="1" dirty="0">
                <a:solidFill>
                  <a:prstClr val="black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ประกอบด้วยรายการดังนี้</a:t>
            </a:r>
          </a:p>
          <a:p>
            <a:r>
              <a:rPr lang="th-TH" sz="2600" b="1" dirty="0">
                <a:solidFill>
                  <a:prstClr val="black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1. มีบริการประดับตกแต่งห้องประชุม</a:t>
            </a:r>
          </a:p>
          <a:p>
            <a:r>
              <a:rPr lang="th-TH" sz="2600" b="1" dirty="0">
                <a:solidFill>
                  <a:prstClr val="black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2. มีบริการจัดทำป้ายชื่อตั้งโต๊ะ</a:t>
            </a:r>
          </a:p>
          <a:p>
            <a:r>
              <a:rPr lang="th-TH" sz="2600" b="1" dirty="0">
                <a:solidFill>
                  <a:prstClr val="black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3. มีบริการพาน</a:t>
            </a:r>
            <a:r>
              <a:rPr lang="th-TH" sz="2600" b="1" dirty="0" smtClean="0">
                <a:solidFill>
                  <a:prstClr val="black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รอง</a:t>
            </a:r>
            <a:endParaRPr lang="th-TH" sz="2600" b="1" dirty="0">
              <a:solidFill>
                <a:prstClr val="black"/>
              </a:solidFill>
              <a:latin typeface="Cordia New" panose="020B0304020202020204" pitchFamily="34" charset="-34"/>
              <a:cs typeface="Cordia New" panose="020B0304020202020204" pitchFamily="34" charset="-34"/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761514" y="26826"/>
            <a:ext cx="11430485" cy="823217"/>
          </a:xfrm>
        </p:spPr>
        <p:txBody>
          <a:bodyPr>
            <a:noAutofit/>
          </a:bodyPr>
          <a:lstStyle/>
          <a:p>
            <a:pPr algn="ctr"/>
            <a:r>
              <a:rPr lang="en-US" sz="4800" b="1" kern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dia New" panose="020B0304020202020204" pitchFamily="34" charset="-34"/>
                <a:cs typeface="Cordia New" panose="020B0304020202020204" pitchFamily="34" charset="-34"/>
              </a:rPr>
              <a:t>Sv03 </a:t>
            </a:r>
            <a:r>
              <a:rPr lang="th-TH" sz="4800" b="1" kern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dia New" panose="020B0304020202020204" pitchFamily="34" charset="-34"/>
                <a:cs typeface="Cordia New" panose="020B0304020202020204" pitchFamily="34" charset="-34"/>
              </a:rPr>
              <a:t>บริการ</a:t>
            </a:r>
            <a:r>
              <a:rPr lang="th-TH" sz="4800" b="1" kern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dia New" panose="020B0304020202020204" pitchFamily="34" charset="-34"/>
                <a:cs typeface="Cordia New" panose="020B0304020202020204" pitchFamily="34" charset="-34"/>
              </a:rPr>
              <a:t>วัสดุอุปกรณ์ประจำห้องประชุม (ค่าน้ำหนัก 1)</a:t>
            </a:r>
          </a:p>
        </p:txBody>
      </p:sp>
      <p:sp>
        <p:nvSpPr>
          <p:cNvPr id="18" name="Rectangle 17"/>
          <p:cNvSpPr/>
          <p:nvPr/>
        </p:nvSpPr>
        <p:spPr>
          <a:xfrm>
            <a:off x="8382000" y="4157541"/>
            <a:ext cx="3657600" cy="2430270"/>
          </a:xfrm>
          <a:prstGeom prst="rect">
            <a:avLst/>
          </a:prstGeom>
          <a:noFill/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/>
          <p:cNvSpPr/>
          <p:nvPr/>
        </p:nvSpPr>
        <p:spPr>
          <a:xfrm>
            <a:off x="4591050" y="4161466"/>
            <a:ext cx="3657600" cy="2430270"/>
          </a:xfrm>
          <a:prstGeom prst="rect">
            <a:avLst/>
          </a:prstGeom>
          <a:noFill/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27"/>
          <p:cNvSpPr/>
          <p:nvPr/>
        </p:nvSpPr>
        <p:spPr>
          <a:xfrm>
            <a:off x="8965156" y="4474877"/>
            <a:ext cx="2692981" cy="166199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th-TH" sz="5400" b="1" dirty="0" smtClean="0">
                <a:ln w="6600">
                  <a:solidFill>
                    <a:srgbClr val="FF0000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กระดาษ</a:t>
            </a:r>
          </a:p>
          <a:p>
            <a:pPr algn="ctr"/>
            <a:r>
              <a:rPr lang="en-US" sz="4800" b="1" dirty="0" smtClean="0">
                <a:ln w="6600">
                  <a:solidFill>
                    <a:srgbClr val="FF0000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Flip Chart</a:t>
            </a:r>
            <a:endParaRPr lang="en-US" sz="4800" b="1" cap="none" spc="0" dirty="0">
              <a:ln w="6600">
                <a:solidFill>
                  <a:srgbClr val="FF0000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5083384" y="4458835"/>
            <a:ext cx="2693365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th-TH" sz="5400" b="1" cap="none" spc="0" dirty="0" smtClean="0">
                <a:ln w="6600">
                  <a:solidFill>
                    <a:srgbClr val="FF0000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พานรอง</a:t>
            </a:r>
          </a:p>
          <a:p>
            <a:pPr algn="ctr"/>
            <a:r>
              <a:rPr lang="th-TH" sz="5400" b="1" dirty="0" smtClean="0">
                <a:ln w="6600">
                  <a:solidFill>
                    <a:srgbClr val="FF0000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แฟ้มคำกล่าว</a:t>
            </a:r>
            <a:endParaRPr lang="en-US" sz="5400" b="1" cap="none" spc="0" dirty="0">
              <a:ln w="6600">
                <a:solidFill>
                  <a:srgbClr val="FF0000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153362" y="4490796"/>
            <a:ext cx="2917786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th-TH" sz="5400" b="1" cap="none" spc="0" dirty="0" smtClean="0">
                <a:ln w="6600">
                  <a:solidFill>
                    <a:srgbClr val="FF0000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ประดับตกแต่ง</a:t>
            </a:r>
          </a:p>
          <a:p>
            <a:pPr algn="ctr"/>
            <a:r>
              <a:rPr lang="th-TH" sz="5400" b="1" dirty="0" smtClean="0">
                <a:ln w="6600">
                  <a:solidFill>
                    <a:srgbClr val="FF0000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ป้ายชื่อ</a:t>
            </a:r>
            <a:endParaRPr lang="en-US" sz="5400" b="1" cap="none" spc="0" dirty="0">
              <a:ln w="6600">
                <a:solidFill>
                  <a:srgbClr val="FF0000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794826" y="4157541"/>
            <a:ext cx="3657600" cy="2430270"/>
          </a:xfrm>
          <a:prstGeom prst="rect">
            <a:avLst/>
          </a:prstGeom>
          <a:noFill/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Content Placeholder 9"/>
          <p:cNvSpPr txBox="1">
            <a:spLocks/>
          </p:cNvSpPr>
          <p:nvPr/>
        </p:nvSpPr>
        <p:spPr>
          <a:xfrm>
            <a:off x="6587615" y="1928418"/>
            <a:ext cx="11278085" cy="401236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84048" indent="-384048" algn="l" defTabSz="914400" rtl="0" eaLnBrk="1" latinLnBrk="0" hangingPunct="1">
              <a:lnSpc>
                <a:spcPct val="94000"/>
              </a:lnSpc>
              <a:spcBef>
                <a:spcPts val="10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20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9144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sz="20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3716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8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8288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sz="18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2860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7432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sz="16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32004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36576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sz="14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41148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th-TH" sz="2600" b="1" dirty="0" smtClean="0">
                <a:solidFill>
                  <a:prstClr val="black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4. มีบริการแฟ้มคำกล่าวรายงาน</a:t>
            </a:r>
          </a:p>
          <a:p>
            <a:r>
              <a:rPr lang="th-TH" sz="2600" b="1" dirty="0" smtClean="0">
                <a:solidFill>
                  <a:prstClr val="black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5. มีบริการกระดาษ และเครื่องเขียน</a:t>
            </a:r>
          </a:p>
          <a:p>
            <a:r>
              <a:rPr lang="th-TH" sz="2600" b="1" dirty="0" smtClean="0">
                <a:solidFill>
                  <a:prstClr val="black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6. มีบริการชุด </a:t>
            </a:r>
            <a:r>
              <a:rPr lang="en-US" sz="2600" b="1" dirty="0" smtClean="0">
                <a:solidFill>
                  <a:prstClr val="black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Flip Chart </a:t>
            </a:r>
            <a:r>
              <a:rPr lang="th-TH" sz="2600" b="1" dirty="0" smtClean="0">
                <a:solidFill>
                  <a:prstClr val="black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ได้ตามความต้องการ</a:t>
            </a:r>
            <a:endParaRPr lang="th-TH" sz="2600" b="1" dirty="0">
              <a:solidFill>
                <a:prstClr val="black"/>
              </a:solidFill>
              <a:latin typeface="Cordia New" panose="020B0304020202020204" pitchFamily="34" charset="-34"/>
              <a:cs typeface="Cordia New" panose="020B0304020202020204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6895280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9"/>
          <p:cNvSpPr>
            <a:spLocks noGrp="1"/>
          </p:cNvSpPr>
          <p:nvPr>
            <p:ph idx="1"/>
          </p:nvPr>
        </p:nvSpPr>
        <p:spPr>
          <a:xfrm>
            <a:off x="761514" y="1072985"/>
            <a:ext cx="11278085" cy="4012361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th-TH" sz="2600" b="1" dirty="0">
                <a:solidFill>
                  <a:prstClr val="black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หมายถึง มีพัดลมไฟฟ้าที่เตรียมไว้</a:t>
            </a:r>
            <a:r>
              <a:rPr lang="th-TH" sz="2600" b="1" dirty="0" smtClean="0">
                <a:solidFill>
                  <a:prstClr val="black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ให้บริการ</a:t>
            </a:r>
            <a:r>
              <a:rPr lang="en-US" sz="2600" b="1" dirty="0" smtClean="0">
                <a:solidFill>
                  <a:prstClr val="black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 </a:t>
            </a:r>
            <a:r>
              <a:rPr lang="th-TH" sz="2600" b="1" dirty="0" smtClean="0">
                <a:solidFill>
                  <a:prstClr val="black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ซึ่ง</a:t>
            </a:r>
            <a:r>
              <a:rPr lang="th-TH" sz="2600" b="1" dirty="0">
                <a:solidFill>
                  <a:prstClr val="black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ประกอบด้วยรายการดังนี้</a:t>
            </a:r>
          </a:p>
          <a:p>
            <a:r>
              <a:rPr lang="th-TH" sz="2600" b="1" dirty="0">
                <a:solidFill>
                  <a:prstClr val="black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1. </a:t>
            </a:r>
            <a:r>
              <a:rPr lang="th-TH" sz="2600" b="1" dirty="0" smtClean="0">
                <a:solidFill>
                  <a:prstClr val="black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สามารถ</a:t>
            </a:r>
            <a:r>
              <a:rPr lang="th-TH" sz="2600" b="1" dirty="0">
                <a:solidFill>
                  <a:prstClr val="black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จัดหาพัดลมไฟฟ้าได้เพียงพอตามความต้องการ</a:t>
            </a:r>
          </a:p>
          <a:p>
            <a:r>
              <a:rPr lang="th-TH" sz="2600" b="1" dirty="0">
                <a:solidFill>
                  <a:prstClr val="black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2. พัดลมไฟฟ้า</a:t>
            </a:r>
            <a:r>
              <a:rPr lang="th-TH" sz="2600" b="1" dirty="0" smtClean="0">
                <a:solidFill>
                  <a:prstClr val="black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ที่สะอาดและอยู่ในสภาพพร้อมใช้งาน</a:t>
            </a:r>
            <a:endParaRPr lang="th-TH" sz="2600" b="1" dirty="0">
              <a:solidFill>
                <a:prstClr val="black"/>
              </a:solidFill>
              <a:latin typeface="Cordia New" panose="020B0304020202020204" pitchFamily="34" charset="-34"/>
              <a:cs typeface="Cordia New" panose="020B0304020202020204" pitchFamily="34" charset="-34"/>
            </a:endParaRPr>
          </a:p>
          <a:p>
            <a:r>
              <a:rPr lang="th-TH" sz="2600" b="1" dirty="0">
                <a:solidFill>
                  <a:prstClr val="black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3. </a:t>
            </a:r>
            <a:r>
              <a:rPr lang="th-TH" sz="2600" b="1" dirty="0" smtClean="0">
                <a:solidFill>
                  <a:prstClr val="black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การทำงานของพัดลมไฟฟ้าไม่เกิดเสียง ก่อให้เกิดความรำคาญในการจัดประชุม</a:t>
            </a:r>
            <a:endParaRPr lang="th-TH" sz="2600" b="1" dirty="0">
              <a:solidFill>
                <a:prstClr val="black"/>
              </a:solidFill>
              <a:latin typeface="Cordia New" panose="020B0304020202020204" pitchFamily="34" charset="-34"/>
              <a:cs typeface="Cordia New" panose="020B0304020202020204" pitchFamily="34" charset="-34"/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761514" y="26826"/>
            <a:ext cx="11430485" cy="823217"/>
          </a:xfrm>
        </p:spPr>
        <p:txBody>
          <a:bodyPr>
            <a:noAutofit/>
          </a:bodyPr>
          <a:lstStyle/>
          <a:p>
            <a:pPr algn="ctr"/>
            <a:r>
              <a:rPr lang="en-US" sz="4800" b="1" kern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dia New" panose="020B0304020202020204" pitchFamily="34" charset="-34"/>
                <a:cs typeface="Cordia New" panose="020B0304020202020204" pitchFamily="34" charset="-34"/>
              </a:rPr>
              <a:t>Sv04 </a:t>
            </a:r>
            <a:r>
              <a:rPr lang="th-TH" sz="4800" b="1" kern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dia New" panose="020B0304020202020204" pitchFamily="34" charset="-34"/>
                <a:cs typeface="Cordia New" panose="020B0304020202020204" pitchFamily="34" charset="-34"/>
              </a:rPr>
              <a:t>บริการ</a:t>
            </a:r>
            <a:r>
              <a:rPr lang="th-TH" sz="4800" b="1" kern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dia New" panose="020B0304020202020204" pitchFamily="34" charset="-34"/>
                <a:cs typeface="Cordia New" panose="020B0304020202020204" pitchFamily="34" charset="-34"/>
              </a:rPr>
              <a:t>พัดลมไฟฟ้า  (ค่าน้ำหนัก 1)</a:t>
            </a:r>
          </a:p>
        </p:txBody>
      </p:sp>
      <p:sp>
        <p:nvSpPr>
          <p:cNvPr id="18" name="Rectangle 17"/>
          <p:cNvSpPr/>
          <p:nvPr/>
        </p:nvSpPr>
        <p:spPr>
          <a:xfrm>
            <a:off x="8382000" y="4157541"/>
            <a:ext cx="3657600" cy="2430270"/>
          </a:xfrm>
          <a:prstGeom prst="rect">
            <a:avLst/>
          </a:prstGeom>
          <a:noFill/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/>
          <p:cNvSpPr/>
          <p:nvPr/>
        </p:nvSpPr>
        <p:spPr>
          <a:xfrm>
            <a:off x="4591050" y="4161466"/>
            <a:ext cx="3657600" cy="2430270"/>
          </a:xfrm>
          <a:prstGeom prst="rect">
            <a:avLst/>
          </a:prstGeom>
          <a:noFill/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5132277" y="4875927"/>
            <a:ext cx="259558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th-TH" sz="5400" b="1" cap="none" spc="0" dirty="0" smtClean="0">
                <a:ln w="6600">
                  <a:solidFill>
                    <a:srgbClr val="FF0000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พัดลมไฟฟ้า</a:t>
            </a:r>
            <a:endParaRPr lang="en-US" sz="5400" b="1" cap="none" spc="0" dirty="0">
              <a:ln w="6600">
                <a:solidFill>
                  <a:srgbClr val="FF0000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  <p:pic>
        <p:nvPicPr>
          <p:cNvPr id="14" name="Picture 2" descr="http://www.makemany.com/wp-content/uploads/2014/04/sk041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98359" y="4157540"/>
            <a:ext cx="3531326" cy="24404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Rectangle 15"/>
          <p:cNvSpPr/>
          <p:nvPr/>
        </p:nvSpPr>
        <p:spPr>
          <a:xfrm>
            <a:off x="1823751" y="3981128"/>
            <a:ext cx="180850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th-TH" sz="5400" b="1" cap="none" spc="0" dirty="0" smtClean="0">
                <a:ln w="6600">
                  <a:solidFill>
                    <a:srgbClr val="FF0000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ตัวอย่าง</a:t>
            </a:r>
            <a:endParaRPr lang="en-US" sz="5400" b="1" cap="none" spc="0" dirty="0">
              <a:ln w="6600">
                <a:solidFill>
                  <a:srgbClr val="FF0000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8913009" y="4846623"/>
            <a:ext cx="259558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th-TH" sz="5400" b="1" cap="none" spc="0" dirty="0" smtClean="0">
                <a:ln w="6600">
                  <a:solidFill>
                    <a:srgbClr val="FF0000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พัดลมไฟฟ้า</a:t>
            </a:r>
            <a:endParaRPr lang="en-US" sz="5400" b="1" cap="none" spc="0" dirty="0">
              <a:ln w="6600">
                <a:solidFill>
                  <a:srgbClr val="FF0000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2806079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9"/>
          <p:cNvSpPr>
            <a:spLocks noGrp="1"/>
          </p:cNvSpPr>
          <p:nvPr>
            <p:ph idx="1"/>
          </p:nvPr>
        </p:nvSpPr>
        <p:spPr>
          <a:xfrm>
            <a:off x="761514" y="925068"/>
            <a:ext cx="11278085" cy="4012361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th-TH" sz="2600" b="1" dirty="0">
                <a:solidFill>
                  <a:prstClr val="black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หมายถึง การให้บริการอาหาร และเครื่องดื่มแก่ผู้เข้าประชุม ซึ่งประกอบด้วยรายการดังนี้</a:t>
            </a:r>
          </a:p>
          <a:p>
            <a:r>
              <a:rPr lang="th-TH" sz="2600" b="1" dirty="0">
                <a:solidFill>
                  <a:prstClr val="black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1. มีบริการจัดอาหารมื้อหลัก </a:t>
            </a:r>
          </a:p>
          <a:p>
            <a:r>
              <a:rPr lang="th-TH" sz="2600" b="1" dirty="0">
                <a:solidFill>
                  <a:prstClr val="black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2. มีบริการจัดอาหารว่างและเครื่องดื่ม </a:t>
            </a:r>
          </a:p>
          <a:p>
            <a:r>
              <a:rPr lang="th-TH" sz="2600" b="1" dirty="0">
                <a:solidFill>
                  <a:prstClr val="black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3. มีรายการอาหารและอาหารว่างที่</a:t>
            </a:r>
            <a:r>
              <a:rPr lang="th-TH" sz="2600" b="1" dirty="0" smtClean="0">
                <a:solidFill>
                  <a:prstClr val="black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หลากหลาย</a:t>
            </a:r>
            <a:r>
              <a:rPr lang="en-US" sz="2600" b="1" dirty="0" smtClean="0">
                <a:solidFill>
                  <a:prstClr val="black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 </a:t>
            </a:r>
            <a:r>
              <a:rPr lang="th-TH" sz="2600" b="1" dirty="0" smtClean="0">
                <a:solidFill>
                  <a:prstClr val="black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พร้อมให้บริการทั้งแบบทั่วไป และเฉพาะกลุ่มที่มีความต้องการพิเศษ เช่น ผู้บริโภคอาหารฮาลาล มังสวิรัติ เป็นต้น ให้เลือก</a:t>
            </a:r>
            <a:r>
              <a:rPr lang="en-US" sz="2600" b="1" dirty="0" smtClean="0">
                <a:solidFill>
                  <a:prstClr val="black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 </a:t>
            </a:r>
            <a:r>
              <a:rPr lang="th-TH" sz="2800" b="1" i="1" u="sng" dirty="0">
                <a:solidFill>
                  <a:srgbClr val="008000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(แนบเอกสารเพิ่มเติม)</a:t>
            </a:r>
            <a:endParaRPr lang="th-TH" sz="2600" b="1" dirty="0">
              <a:solidFill>
                <a:prstClr val="black"/>
              </a:solidFill>
              <a:latin typeface="Cordia New" panose="020B0304020202020204" pitchFamily="34" charset="-34"/>
              <a:cs typeface="Cordia New" panose="020B0304020202020204" pitchFamily="34" charset="-34"/>
            </a:endParaRPr>
          </a:p>
          <a:p>
            <a:r>
              <a:rPr lang="th-TH" sz="2600" b="1" dirty="0">
                <a:solidFill>
                  <a:prstClr val="black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4. มีรูปแบบการจัดเลี้ยงที่หลากหลายให้</a:t>
            </a:r>
            <a:r>
              <a:rPr lang="th-TH" sz="2600" b="1" dirty="0" smtClean="0">
                <a:solidFill>
                  <a:prstClr val="black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เลือก</a:t>
            </a:r>
            <a:r>
              <a:rPr lang="en-US" sz="2600" b="1" dirty="0" smtClean="0">
                <a:solidFill>
                  <a:prstClr val="black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 </a:t>
            </a:r>
            <a:r>
              <a:rPr lang="th-TH" sz="2800" b="1" i="1" u="sng" dirty="0">
                <a:solidFill>
                  <a:srgbClr val="008000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(แนบเอกสารเพิ่มเติม)</a:t>
            </a:r>
            <a:endParaRPr lang="th-TH" sz="2600" b="1" dirty="0">
              <a:solidFill>
                <a:prstClr val="black"/>
              </a:solidFill>
              <a:latin typeface="Cordia New" panose="020B0304020202020204" pitchFamily="34" charset="-34"/>
              <a:cs typeface="Cordia New" panose="020B0304020202020204" pitchFamily="34" charset="-34"/>
            </a:endParaRPr>
          </a:p>
          <a:p>
            <a:r>
              <a:rPr lang="th-TH" sz="2600" b="1" dirty="0">
                <a:solidFill>
                  <a:prstClr val="black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5. มีน้ำดื่มสะอาดบริการ ณ สถานที่จัดประชุมตลอดเวลา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761514" y="26826"/>
            <a:ext cx="11430485" cy="823217"/>
          </a:xfrm>
        </p:spPr>
        <p:txBody>
          <a:bodyPr>
            <a:noAutofit/>
          </a:bodyPr>
          <a:lstStyle/>
          <a:p>
            <a:pPr algn="ctr"/>
            <a:r>
              <a:rPr lang="en-US" sz="4800" b="1" kern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dia New" panose="020B0304020202020204" pitchFamily="34" charset="-34"/>
                <a:cs typeface="Cordia New" panose="020B0304020202020204" pitchFamily="34" charset="-34"/>
              </a:rPr>
              <a:t>Sv05 </a:t>
            </a:r>
            <a:r>
              <a:rPr lang="th-TH" sz="4800" b="1" kern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dia New" panose="020B0304020202020204" pitchFamily="34" charset="-34"/>
                <a:cs typeface="Cordia New" panose="020B0304020202020204" pitchFamily="34" charset="-34"/>
              </a:rPr>
              <a:t>บริการ</a:t>
            </a:r>
            <a:r>
              <a:rPr lang="th-TH" sz="4800" b="1" kern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dia New" panose="020B0304020202020204" pitchFamily="34" charset="-34"/>
                <a:cs typeface="Cordia New" panose="020B0304020202020204" pitchFamily="34" charset="-34"/>
              </a:rPr>
              <a:t>อาหาร และเครื่องดื่ม </a:t>
            </a:r>
            <a:r>
              <a:rPr lang="th-TH" sz="4800" b="1" kern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dia New" panose="020B0304020202020204" pitchFamily="34" charset="-34"/>
                <a:cs typeface="Cordia New" panose="020B0304020202020204" pitchFamily="34" charset="-34"/>
              </a:rPr>
              <a:t>(</a:t>
            </a:r>
            <a:r>
              <a:rPr lang="th-TH" sz="4800" b="1" kern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dia New" panose="020B0304020202020204" pitchFamily="34" charset="-34"/>
                <a:cs typeface="Cordia New" panose="020B0304020202020204" pitchFamily="34" charset="-34"/>
              </a:rPr>
              <a:t>ค่าน้ำหนัก 1)</a:t>
            </a:r>
          </a:p>
        </p:txBody>
      </p:sp>
      <p:sp>
        <p:nvSpPr>
          <p:cNvPr id="18" name="Rectangle 17"/>
          <p:cNvSpPr/>
          <p:nvPr/>
        </p:nvSpPr>
        <p:spPr>
          <a:xfrm>
            <a:off x="8414084" y="4503907"/>
            <a:ext cx="3657600" cy="2276408"/>
          </a:xfrm>
          <a:prstGeom prst="rect">
            <a:avLst/>
          </a:prstGeom>
          <a:noFill/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/>
          <p:cNvSpPr/>
          <p:nvPr/>
        </p:nvSpPr>
        <p:spPr>
          <a:xfrm>
            <a:off x="4623134" y="4507832"/>
            <a:ext cx="3657600" cy="2276408"/>
          </a:xfrm>
          <a:prstGeom prst="rect">
            <a:avLst/>
          </a:prstGeom>
          <a:noFill/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4733155" y="4635297"/>
            <a:ext cx="3457999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th-TH" sz="5400" b="1" cap="none" spc="0" dirty="0" smtClean="0">
                <a:ln w="6600">
                  <a:solidFill>
                    <a:srgbClr val="FF0000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รายการ รูปภาพ</a:t>
            </a:r>
          </a:p>
          <a:p>
            <a:pPr algn="ctr"/>
            <a:r>
              <a:rPr lang="th-TH" sz="5400" b="1" dirty="0" smtClean="0">
                <a:ln w="6600">
                  <a:solidFill>
                    <a:srgbClr val="FF0000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อาหาร เครื่องดื่ม</a:t>
            </a:r>
            <a:endParaRPr lang="en-US" sz="5400" b="1" cap="none" spc="0" dirty="0">
              <a:ln w="6600">
                <a:solidFill>
                  <a:srgbClr val="FF0000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8602855" y="4635297"/>
            <a:ext cx="3280065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th-TH" sz="5400" b="1" dirty="0" smtClean="0">
                <a:ln w="6600">
                  <a:solidFill>
                    <a:srgbClr val="FF0000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อาหารพิเศษ</a:t>
            </a:r>
          </a:p>
          <a:p>
            <a:pPr algn="ctr"/>
            <a:r>
              <a:rPr lang="th-TH" sz="5400" b="1" cap="none" spc="0" dirty="0" smtClean="0">
                <a:ln w="6600">
                  <a:solidFill>
                    <a:srgbClr val="FF0000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ฮาลาล มังสวิรัติ</a:t>
            </a:r>
            <a:endParaRPr lang="en-US" sz="5400" b="1" cap="none" spc="0" dirty="0">
              <a:ln w="6600">
                <a:solidFill>
                  <a:srgbClr val="FF0000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832019" y="4499982"/>
            <a:ext cx="3657600" cy="2276408"/>
          </a:xfrm>
          <a:prstGeom prst="rect">
            <a:avLst/>
          </a:prstGeom>
          <a:noFill/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/>
          <p:cNvSpPr/>
          <p:nvPr/>
        </p:nvSpPr>
        <p:spPr>
          <a:xfrm>
            <a:off x="1517721" y="4647414"/>
            <a:ext cx="2286203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th-TH" sz="5400" b="1" dirty="0" smtClean="0">
                <a:ln w="6600">
                  <a:solidFill>
                    <a:srgbClr val="FF0000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รูปแบบการ</a:t>
            </a:r>
          </a:p>
          <a:p>
            <a:pPr algn="ctr"/>
            <a:r>
              <a:rPr lang="th-TH" sz="5400" b="1" dirty="0" smtClean="0">
                <a:ln w="6600">
                  <a:solidFill>
                    <a:srgbClr val="FF0000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จัดเลี้ยง</a:t>
            </a:r>
            <a:endParaRPr lang="en-US" sz="5400" b="1" cap="none" spc="0" dirty="0">
              <a:ln w="6600">
                <a:solidFill>
                  <a:srgbClr val="FF0000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9749574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9"/>
          <p:cNvSpPr>
            <a:spLocks noGrp="1"/>
          </p:cNvSpPr>
          <p:nvPr>
            <p:ph idx="1"/>
          </p:nvPr>
        </p:nvSpPr>
        <p:spPr>
          <a:xfrm>
            <a:off x="761514" y="1072985"/>
            <a:ext cx="11278085" cy="4012361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th-TH" sz="2600" b="1" dirty="0">
                <a:solidFill>
                  <a:prstClr val="black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หมายถึง การจัดพนักงานเพื่อให้บริการกลุ่มประชุมโดยเฉพาะ ซึ่งประกอบด้วยรายการดังนี้</a:t>
            </a:r>
          </a:p>
          <a:p>
            <a:r>
              <a:rPr lang="th-TH" sz="2600" b="1" dirty="0">
                <a:solidFill>
                  <a:prstClr val="black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1. มีพนักงานให้บริการประจำห้องประชุมอย่างน้อยห้องละ 1 คน </a:t>
            </a:r>
          </a:p>
          <a:p>
            <a:r>
              <a:rPr lang="th-TH" sz="2600" b="1" dirty="0">
                <a:solidFill>
                  <a:prstClr val="black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2. พนักงานให้บริการประจำห้องประชุมเป็นพนักงานประจำ</a:t>
            </a:r>
          </a:p>
          <a:p>
            <a:r>
              <a:rPr lang="th-TH" sz="2600" b="1" dirty="0">
                <a:solidFill>
                  <a:prstClr val="black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3. กรณีพนักงานไม่เพียงพอ สามารถจัดหาหรือหมุนเวียนพนักงานประจำ เพื่อให้บริการได้โดยไม่ทำให้เกิดความเสียหายต่อการ</a:t>
            </a:r>
            <a:r>
              <a:rPr lang="th-TH" sz="2600" b="1" dirty="0" smtClean="0">
                <a:solidFill>
                  <a:prstClr val="black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ประชุม</a:t>
            </a:r>
            <a:r>
              <a:rPr lang="en-US" sz="2600" b="1" dirty="0" smtClean="0">
                <a:solidFill>
                  <a:prstClr val="black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 </a:t>
            </a:r>
            <a:r>
              <a:rPr lang="th-TH" sz="2800" b="1" i="1" u="sng" dirty="0">
                <a:solidFill>
                  <a:srgbClr val="008000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(แนบเอกสารเพิ่มเติม)</a:t>
            </a:r>
            <a:endParaRPr lang="th-TH" sz="2600" b="1" dirty="0">
              <a:solidFill>
                <a:prstClr val="black"/>
              </a:solidFill>
              <a:latin typeface="Cordia New" panose="020B0304020202020204" pitchFamily="34" charset="-34"/>
              <a:cs typeface="Cordia New" panose="020B0304020202020204" pitchFamily="34" charset="-34"/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761514" y="26826"/>
            <a:ext cx="11430485" cy="823217"/>
          </a:xfrm>
        </p:spPr>
        <p:txBody>
          <a:bodyPr>
            <a:noAutofit/>
          </a:bodyPr>
          <a:lstStyle/>
          <a:p>
            <a:pPr algn="ctr"/>
            <a:r>
              <a:rPr lang="en-US" sz="4800" b="1" kern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dia New" panose="020B0304020202020204" pitchFamily="34" charset="-34"/>
                <a:cs typeface="Cordia New" panose="020B0304020202020204" pitchFamily="34" charset="-34"/>
              </a:rPr>
              <a:t>Sv06 </a:t>
            </a:r>
            <a:r>
              <a:rPr lang="th-TH" sz="4800" b="1" kern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dia New" panose="020B0304020202020204" pitchFamily="34" charset="-34"/>
                <a:cs typeface="Cordia New" panose="020B0304020202020204" pitchFamily="34" charset="-34"/>
              </a:rPr>
              <a:t>พนักงาน</a:t>
            </a:r>
            <a:r>
              <a:rPr lang="th-TH" sz="4800" b="1" kern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dia New" panose="020B0304020202020204" pitchFamily="34" charset="-34"/>
                <a:cs typeface="Cordia New" panose="020B0304020202020204" pitchFamily="34" charset="-34"/>
              </a:rPr>
              <a:t>ผู้ให้บริการประจำกลุ่มประชุม </a:t>
            </a:r>
            <a:r>
              <a:rPr lang="th-TH" sz="4800" b="1" kern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dia New" panose="020B0304020202020204" pitchFamily="34" charset="-34"/>
                <a:cs typeface="Cordia New" panose="020B0304020202020204" pitchFamily="34" charset="-34"/>
              </a:rPr>
              <a:t>(</a:t>
            </a:r>
            <a:r>
              <a:rPr lang="th-TH" sz="4800" b="1" kern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dia New" panose="020B0304020202020204" pitchFamily="34" charset="-34"/>
                <a:cs typeface="Cordia New" panose="020B0304020202020204" pitchFamily="34" charset="-34"/>
              </a:rPr>
              <a:t>ค่าน้ำหนัก 1)</a:t>
            </a:r>
          </a:p>
        </p:txBody>
      </p:sp>
      <p:sp>
        <p:nvSpPr>
          <p:cNvPr id="13" name="Rectangle 12"/>
          <p:cNvSpPr/>
          <p:nvPr/>
        </p:nvSpPr>
        <p:spPr>
          <a:xfrm>
            <a:off x="8382000" y="4157541"/>
            <a:ext cx="3657600" cy="2430270"/>
          </a:xfrm>
          <a:prstGeom prst="rect">
            <a:avLst/>
          </a:prstGeom>
          <a:noFill/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4591050" y="4161466"/>
            <a:ext cx="3657600" cy="2430270"/>
          </a:xfrm>
          <a:prstGeom prst="rect">
            <a:avLst/>
          </a:prstGeom>
          <a:noFill/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/>
          <p:cNvSpPr/>
          <p:nvPr/>
        </p:nvSpPr>
        <p:spPr>
          <a:xfrm>
            <a:off x="4606632" y="4506091"/>
            <a:ext cx="3587842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th-TH" sz="5400" b="1" dirty="0" smtClean="0">
                <a:ln w="6600">
                  <a:solidFill>
                    <a:srgbClr val="FF0000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พนักงานให้บริการ</a:t>
            </a:r>
          </a:p>
          <a:p>
            <a:pPr algn="ctr"/>
            <a:r>
              <a:rPr lang="th-TH" sz="5400" b="1" cap="none" spc="0" dirty="0" smtClean="0">
                <a:ln w="6600">
                  <a:solidFill>
                    <a:srgbClr val="FF0000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ประจำกลุ่ม</a:t>
            </a:r>
            <a:endParaRPr lang="en-US" sz="5400" b="1" cap="none" spc="0" dirty="0">
              <a:ln w="6600">
                <a:solidFill>
                  <a:srgbClr val="FF0000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  <p:pic>
        <p:nvPicPr>
          <p:cNvPr id="10242" name="Picture 2" descr="2.เตรียมเครื่องมือ อุปกรณ์ตามรูปแบบ และลักษณะการจัดเลี้ยง - eyeaphich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52275" y="4157540"/>
            <a:ext cx="3631312" cy="24185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" name="Rectangle 23"/>
          <p:cNvSpPr/>
          <p:nvPr/>
        </p:nvSpPr>
        <p:spPr>
          <a:xfrm>
            <a:off x="1823751" y="3981128"/>
            <a:ext cx="180850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th-TH" sz="5400" b="1" cap="none" spc="0" dirty="0" smtClean="0">
                <a:ln w="6600">
                  <a:solidFill>
                    <a:srgbClr val="FF0000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ตัวอย่าง</a:t>
            </a:r>
            <a:endParaRPr lang="en-US" sz="5400" b="1" cap="none" spc="0" dirty="0">
              <a:ln w="6600">
                <a:solidFill>
                  <a:srgbClr val="FF0000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8451757" y="4506091"/>
            <a:ext cx="3587842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th-TH" sz="5400" b="1" dirty="0" smtClean="0">
                <a:ln w="6600">
                  <a:solidFill>
                    <a:srgbClr val="FF0000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พนักงานให้บริการ</a:t>
            </a:r>
          </a:p>
          <a:p>
            <a:pPr algn="ctr"/>
            <a:r>
              <a:rPr lang="th-TH" sz="5400" b="1" cap="none" spc="0" dirty="0" smtClean="0">
                <a:ln w="6600">
                  <a:solidFill>
                    <a:srgbClr val="FF0000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ประจำกลุ่ม</a:t>
            </a:r>
            <a:endParaRPr lang="en-US" sz="5400" b="1" cap="none" spc="0" dirty="0">
              <a:ln w="6600">
                <a:solidFill>
                  <a:srgbClr val="FF0000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4116027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66764155"/>
              </p:ext>
            </p:extLst>
          </p:nvPr>
        </p:nvGraphicFramePr>
        <p:xfrm>
          <a:off x="1015686" y="1020759"/>
          <a:ext cx="10574592" cy="5692298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{69012ECD-51FC-41F1-AA8D-1B2483CD663E}</a:tableStyleId>
              </a:tblPr>
              <a:tblGrid>
                <a:gridCol w="2607882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607882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246175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2897078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121492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311140" algn="l"/>
                        </a:tabLst>
                      </a:pPr>
                      <a:r>
                        <a:rPr lang="th-TH" sz="3200" b="1" dirty="0">
                          <a:solidFill>
                            <a:schemeClr val="bg1"/>
                          </a:solidFill>
                          <a:effectLst/>
                          <a:latin typeface="Cordia New" panose="020B0304020202020204" pitchFamily="34" charset="-34"/>
                          <a:cs typeface="Cordia New" panose="020B0304020202020204" pitchFamily="34" charset="-34"/>
                        </a:rPr>
                        <a:t>ประเภท</a:t>
                      </a:r>
                      <a:endParaRPr lang="en-US" sz="3200" b="1" dirty="0">
                        <a:solidFill>
                          <a:schemeClr val="bg1"/>
                        </a:solidFill>
                        <a:effectLst/>
                        <a:latin typeface="Cordia New" panose="020B0304020202020204" pitchFamily="34" charset="-34"/>
                        <a:ea typeface="Calibri" panose="020F0502020204030204" pitchFamily="34" charset="0"/>
                        <a:cs typeface="Cordia New" panose="020B0304020202020204" pitchFamily="34" charset="-34"/>
                      </a:endParaRPr>
                    </a:p>
                  </a:txBody>
                  <a:tcPr marL="68580" marR="68580" marT="0" marB="0"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311140" algn="l"/>
                        </a:tabLst>
                      </a:pPr>
                      <a:r>
                        <a:rPr lang="th-TH" sz="3200" b="1" dirty="0">
                          <a:solidFill>
                            <a:schemeClr val="bg1"/>
                          </a:solidFill>
                          <a:effectLst/>
                          <a:latin typeface="Cordia New" panose="020B0304020202020204" pitchFamily="34" charset="-34"/>
                          <a:ea typeface="Calibri" panose="020F0502020204030204" pitchFamily="34" charset="0"/>
                          <a:cs typeface="Cordia New" panose="020B0304020202020204" pitchFamily="34" charset="-34"/>
                        </a:rPr>
                        <a:t>จำนวนตัวชี้วัด</a:t>
                      </a:r>
                      <a:endParaRPr lang="en-US" sz="3200" b="1" dirty="0">
                        <a:solidFill>
                          <a:schemeClr val="bg1"/>
                        </a:solidFill>
                        <a:effectLst/>
                        <a:latin typeface="Cordia New" panose="020B0304020202020204" pitchFamily="34" charset="-34"/>
                        <a:ea typeface="Calibri" panose="020F0502020204030204" pitchFamily="34" charset="0"/>
                        <a:cs typeface="Cordia New" panose="020B0304020202020204" pitchFamily="34" charset="-34"/>
                      </a:endParaRPr>
                    </a:p>
                  </a:txBody>
                  <a:tcPr marL="68580" marR="68580" marT="0" marB="0"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311140" algn="l"/>
                        </a:tabLst>
                      </a:pPr>
                      <a:r>
                        <a:rPr lang="th-TH" sz="3200" b="1" dirty="0">
                          <a:solidFill>
                            <a:schemeClr val="bg1"/>
                          </a:solidFill>
                          <a:effectLst/>
                          <a:latin typeface="Cordia New" panose="020B0304020202020204" pitchFamily="34" charset="-34"/>
                          <a:cs typeface="Cordia New" panose="020B0304020202020204" pitchFamily="34" charset="-34"/>
                        </a:rPr>
                        <a:t>คะแนนเต็ม</a:t>
                      </a:r>
                      <a:endParaRPr lang="en-US" sz="3200" b="1" dirty="0">
                        <a:solidFill>
                          <a:schemeClr val="bg1"/>
                        </a:solidFill>
                        <a:effectLst/>
                        <a:latin typeface="Cordia New" panose="020B0304020202020204" pitchFamily="34" charset="-34"/>
                        <a:ea typeface="Calibri" panose="020F0502020204030204" pitchFamily="34" charset="0"/>
                        <a:cs typeface="Cordia New" panose="020B0304020202020204" pitchFamily="34" charset="-34"/>
                      </a:endParaRPr>
                    </a:p>
                  </a:txBody>
                  <a:tcPr marL="68580" marR="68580" marT="0" marB="0"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311140" algn="l"/>
                        </a:tabLst>
                      </a:pPr>
                      <a:r>
                        <a:rPr lang="th-TH" sz="3200" b="1" dirty="0">
                          <a:solidFill>
                            <a:schemeClr val="bg1"/>
                          </a:solidFill>
                          <a:effectLst/>
                          <a:latin typeface="Cordia New" panose="020B0304020202020204" pitchFamily="34" charset="-34"/>
                          <a:cs typeface="Cordia New" panose="020B0304020202020204" pitchFamily="34" charset="-34"/>
                        </a:rPr>
                        <a:t>เกณฑ์คะแนน</a:t>
                      </a:r>
                      <a:br>
                        <a:rPr lang="th-TH" sz="3200" b="1" dirty="0">
                          <a:solidFill>
                            <a:schemeClr val="bg1"/>
                          </a:solidFill>
                          <a:effectLst/>
                          <a:latin typeface="Cordia New" panose="020B0304020202020204" pitchFamily="34" charset="-34"/>
                          <a:cs typeface="Cordia New" panose="020B0304020202020204" pitchFamily="34" charset="-34"/>
                        </a:rPr>
                      </a:br>
                      <a:r>
                        <a:rPr lang="th-TH" sz="3200" b="1" dirty="0">
                          <a:solidFill>
                            <a:schemeClr val="bg1"/>
                          </a:solidFill>
                          <a:effectLst/>
                          <a:latin typeface="Cordia New" panose="020B0304020202020204" pitchFamily="34" charset="-34"/>
                          <a:cs typeface="Cordia New" panose="020B0304020202020204" pitchFamily="34" charset="-34"/>
                        </a:rPr>
                        <a:t>ที่ผ่านมาตรฐาน</a:t>
                      </a:r>
                      <a:endParaRPr lang="en-US" sz="3200" b="1" dirty="0">
                        <a:solidFill>
                          <a:schemeClr val="bg1"/>
                        </a:solidFill>
                        <a:effectLst/>
                        <a:latin typeface="Cordia New" panose="020B0304020202020204" pitchFamily="34" charset="-34"/>
                        <a:ea typeface="Calibri" panose="020F0502020204030204" pitchFamily="34" charset="0"/>
                        <a:cs typeface="Cordia New" panose="020B0304020202020204" pitchFamily="34" charset="-34"/>
                      </a:endParaRPr>
                    </a:p>
                  </a:txBody>
                  <a:tcPr marL="68580" marR="68580" marT="0" marB="0" anchor="ctr"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39795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311140" algn="l"/>
                        </a:tabLst>
                      </a:pPr>
                      <a:r>
                        <a:rPr lang="th-TH" sz="2800" b="1" dirty="0">
                          <a:solidFill>
                            <a:srgbClr val="002060"/>
                          </a:solidFill>
                          <a:effectLst/>
                          <a:latin typeface="Cordia New" panose="020B0304020202020204" pitchFamily="34" charset="-34"/>
                          <a:cs typeface="Cordia New" panose="020B0304020202020204" pitchFamily="34" charset="-34"/>
                        </a:rPr>
                        <a:t>1. ศูนย์ประชุม / 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311140" algn="l"/>
                        </a:tabLst>
                      </a:pPr>
                      <a:r>
                        <a:rPr lang="th-TH" sz="2800" b="1" dirty="0">
                          <a:solidFill>
                            <a:srgbClr val="002060"/>
                          </a:solidFill>
                          <a:effectLst/>
                          <a:latin typeface="Cordia New" panose="020B0304020202020204" pitchFamily="34" charset="-34"/>
                          <a:cs typeface="Cordia New" panose="020B0304020202020204" pitchFamily="34" charset="-34"/>
                        </a:rPr>
                        <a:t>อาคารแสดง</a:t>
                      </a:r>
                      <a:r>
                        <a:rPr lang="th-TH" sz="2800" b="1" dirty="0" smtClean="0">
                          <a:solidFill>
                            <a:srgbClr val="002060"/>
                          </a:solidFill>
                          <a:effectLst/>
                          <a:latin typeface="Cordia New" panose="020B0304020202020204" pitchFamily="34" charset="-34"/>
                          <a:cs typeface="Cordia New" panose="020B0304020202020204" pitchFamily="34" charset="-34"/>
                        </a:rPr>
                        <a:t>สินค้าหรือนิทรรศการ</a:t>
                      </a:r>
                      <a:endParaRPr lang="en-US" sz="2800" b="1" dirty="0">
                        <a:solidFill>
                          <a:srgbClr val="002060"/>
                        </a:solidFill>
                        <a:effectLst/>
                        <a:latin typeface="Cordia New" panose="020B0304020202020204" pitchFamily="34" charset="-34"/>
                        <a:cs typeface="Cordia New" panose="020B0304020202020204" pitchFamily="34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311140" algn="l"/>
                        </a:tabLst>
                      </a:pPr>
                      <a:r>
                        <a:rPr lang="th-TH" sz="3200" b="1" dirty="0">
                          <a:solidFill>
                            <a:srgbClr val="002060"/>
                          </a:solidFill>
                          <a:effectLst/>
                          <a:latin typeface="Cordia New" panose="020B0304020202020204" pitchFamily="34" charset="-34"/>
                          <a:cs typeface="Cordia New" panose="020B0304020202020204" pitchFamily="34" charset="-34"/>
                        </a:rPr>
                        <a:t>60 ตัวชี้วัด</a:t>
                      </a:r>
                      <a:endParaRPr lang="en-US" sz="3200" b="1" dirty="0">
                        <a:solidFill>
                          <a:srgbClr val="002060"/>
                        </a:solidFill>
                        <a:effectLst/>
                        <a:latin typeface="Cordia New" panose="020B0304020202020204" pitchFamily="34" charset="-34"/>
                        <a:ea typeface="Calibri" panose="020F0502020204030204" pitchFamily="34" charset="0"/>
                        <a:cs typeface="Cordia New" panose="020B0304020202020204" pitchFamily="34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311140" algn="l"/>
                        </a:tabLst>
                      </a:pPr>
                      <a:r>
                        <a:rPr lang="th-TH" sz="2800" b="1" dirty="0">
                          <a:solidFill>
                            <a:srgbClr val="002060"/>
                          </a:solidFill>
                          <a:effectLst/>
                          <a:latin typeface="Cordia New" panose="020B0304020202020204" pitchFamily="34" charset="-34"/>
                          <a:cs typeface="Cordia New" panose="020B0304020202020204" pitchFamily="34" charset="-34"/>
                        </a:rPr>
                        <a:t>ร้อยละ 100</a:t>
                      </a:r>
                      <a:endParaRPr lang="en-US" sz="2800" b="1" dirty="0">
                        <a:solidFill>
                          <a:srgbClr val="002060"/>
                        </a:solidFill>
                        <a:effectLst/>
                        <a:latin typeface="Cordia New" panose="020B0304020202020204" pitchFamily="34" charset="-34"/>
                        <a:cs typeface="Cordia New" panose="020B0304020202020204" pitchFamily="34" charset="-34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311140" algn="l"/>
                        </a:tabLst>
                      </a:pPr>
                      <a:r>
                        <a:rPr lang="th-TH" sz="2800" b="1" dirty="0">
                          <a:solidFill>
                            <a:srgbClr val="002060"/>
                          </a:solidFill>
                          <a:effectLst/>
                          <a:latin typeface="Cordia New" panose="020B0304020202020204" pitchFamily="34" charset="-34"/>
                          <a:cs typeface="Cordia New" panose="020B0304020202020204" pitchFamily="34" charset="-34"/>
                        </a:rPr>
                        <a:t>หรือ </a:t>
                      </a:r>
                      <a:r>
                        <a:rPr lang="en-US" sz="2800" b="1" dirty="0">
                          <a:solidFill>
                            <a:srgbClr val="002060"/>
                          </a:solidFill>
                          <a:effectLst/>
                          <a:latin typeface="Cordia New" panose="020B0304020202020204" pitchFamily="34" charset="-34"/>
                          <a:cs typeface="Cordia New" panose="020B0304020202020204" pitchFamily="34" charset="-34"/>
                        </a:rPr>
                        <a:t>234 </a:t>
                      </a:r>
                      <a:r>
                        <a:rPr lang="th-TH" sz="2800" b="1" dirty="0">
                          <a:solidFill>
                            <a:srgbClr val="002060"/>
                          </a:solidFill>
                          <a:effectLst/>
                          <a:latin typeface="Cordia New" panose="020B0304020202020204" pitchFamily="34" charset="-34"/>
                          <a:cs typeface="Cordia New" panose="020B0304020202020204" pitchFamily="34" charset="-34"/>
                        </a:rPr>
                        <a:t>คะแนน</a:t>
                      </a:r>
                      <a:endParaRPr lang="en-US" sz="2800" b="1" dirty="0">
                        <a:solidFill>
                          <a:srgbClr val="002060"/>
                        </a:solidFill>
                        <a:effectLst/>
                        <a:latin typeface="Cordia New" panose="020B0304020202020204" pitchFamily="34" charset="-34"/>
                        <a:ea typeface="Calibri" panose="020F0502020204030204" pitchFamily="34" charset="0"/>
                        <a:cs typeface="Cordia New" panose="020B0304020202020204" pitchFamily="34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311140" algn="l"/>
                        </a:tabLst>
                      </a:pPr>
                      <a:r>
                        <a:rPr lang="th-TH" sz="3200" b="1" dirty="0">
                          <a:solidFill>
                            <a:srgbClr val="002060"/>
                          </a:solidFill>
                          <a:effectLst/>
                          <a:latin typeface="Cordia New" panose="020B0304020202020204" pitchFamily="34" charset="-34"/>
                          <a:cs typeface="Cordia New" panose="020B0304020202020204" pitchFamily="34" charset="-34"/>
                        </a:rPr>
                        <a:t>ร้อยละ 90</a:t>
                      </a:r>
                      <a:endParaRPr lang="en-US" sz="3200" b="1" dirty="0">
                        <a:solidFill>
                          <a:srgbClr val="002060"/>
                        </a:solidFill>
                        <a:effectLst/>
                        <a:latin typeface="Cordia New" panose="020B0304020202020204" pitchFamily="34" charset="-34"/>
                        <a:cs typeface="Cordia New" panose="020B0304020202020204" pitchFamily="34" charset="-34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311140" algn="l"/>
                        </a:tabLst>
                      </a:pPr>
                      <a:r>
                        <a:rPr lang="th-TH" sz="2800" b="1" dirty="0">
                          <a:solidFill>
                            <a:srgbClr val="002060"/>
                          </a:solidFill>
                          <a:effectLst/>
                          <a:latin typeface="Cordia New" panose="020B0304020202020204" pitchFamily="34" charset="-34"/>
                          <a:cs typeface="Cordia New" panose="020B0304020202020204" pitchFamily="34" charset="-34"/>
                        </a:rPr>
                        <a:t>หรือ </a:t>
                      </a:r>
                      <a:r>
                        <a:rPr lang="en-US" sz="2800" b="1" dirty="0">
                          <a:solidFill>
                            <a:srgbClr val="002060"/>
                          </a:solidFill>
                          <a:effectLst/>
                          <a:latin typeface="Cordia New" panose="020B0304020202020204" pitchFamily="34" charset="-34"/>
                          <a:cs typeface="Cordia New" panose="020B0304020202020204" pitchFamily="34" charset="-34"/>
                        </a:rPr>
                        <a:t>210.60</a:t>
                      </a:r>
                      <a:r>
                        <a:rPr lang="th-TH" sz="2800" b="1" dirty="0">
                          <a:solidFill>
                            <a:srgbClr val="002060"/>
                          </a:solidFill>
                          <a:effectLst/>
                          <a:latin typeface="Cordia New" panose="020B0304020202020204" pitchFamily="34" charset="-34"/>
                          <a:cs typeface="Cordia New" panose="020B0304020202020204" pitchFamily="34" charset="-34"/>
                        </a:rPr>
                        <a:t> คะแนน</a:t>
                      </a:r>
                      <a:endParaRPr lang="en-US" sz="2800" b="1" dirty="0">
                        <a:solidFill>
                          <a:srgbClr val="002060"/>
                        </a:solidFill>
                        <a:effectLst/>
                        <a:latin typeface="Cordia New" panose="020B0304020202020204" pitchFamily="34" charset="-34"/>
                        <a:ea typeface="Calibri" panose="020F0502020204030204" pitchFamily="34" charset="0"/>
                        <a:cs typeface="Cordia New" panose="020B0304020202020204" pitchFamily="34" charset="-34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133350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311140" algn="l"/>
                        </a:tabLst>
                      </a:pPr>
                      <a:r>
                        <a:rPr lang="th-TH" sz="2800" b="1" dirty="0">
                          <a:solidFill>
                            <a:srgbClr val="002060"/>
                          </a:solidFill>
                          <a:effectLst/>
                          <a:latin typeface="Cordia New" panose="020B0304020202020204" pitchFamily="34" charset="-34"/>
                          <a:cs typeface="Cordia New" panose="020B0304020202020204" pitchFamily="34" charset="-34"/>
                        </a:rPr>
                        <a:t>2. โรงแรม/รี</a:t>
                      </a:r>
                      <a:r>
                        <a:rPr lang="th-TH" sz="2800" b="1" dirty="0" err="1">
                          <a:solidFill>
                            <a:srgbClr val="002060"/>
                          </a:solidFill>
                          <a:effectLst/>
                          <a:latin typeface="Cordia New" panose="020B0304020202020204" pitchFamily="34" charset="-34"/>
                          <a:cs typeface="Cordia New" panose="020B0304020202020204" pitchFamily="34" charset="-34"/>
                        </a:rPr>
                        <a:t>สอร์ท</a:t>
                      </a:r>
                      <a:endParaRPr lang="en-US" sz="2800" b="1" dirty="0">
                        <a:solidFill>
                          <a:srgbClr val="002060"/>
                        </a:solidFill>
                        <a:effectLst/>
                        <a:latin typeface="Cordia New" panose="020B0304020202020204" pitchFamily="34" charset="-34"/>
                        <a:cs typeface="Cordia New" panose="020B0304020202020204" pitchFamily="34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311140" algn="l"/>
                        </a:tabLst>
                      </a:pPr>
                      <a:r>
                        <a:rPr lang="th-TH" sz="3200" b="1" dirty="0">
                          <a:solidFill>
                            <a:srgbClr val="002060"/>
                          </a:solidFill>
                          <a:effectLst/>
                          <a:latin typeface="Cordia New" panose="020B0304020202020204" pitchFamily="34" charset="-34"/>
                          <a:cs typeface="Cordia New" panose="020B0304020202020204" pitchFamily="34" charset="-34"/>
                        </a:rPr>
                        <a:t>60 ตัวชี้วัด</a:t>
                      </a:r>
                      <a:endParaRPr lang="en-US" sz="3200" b="1" dirty="0">
                        <a:solidFill>
                          <a:srgbClr val="002060"/>
                        </a:solidFill>
                        <a:effectLst/>
                        <a:latin typeface="Cordia New" panose="020B0304020202020204" pitchFamily="34" charset="-34"/>
                        <a:ea typeface="Calibri" panose="020F0502020204030204" pitchFamily="34" charset="0"/>
                        <a:cs typeface="Cordia New" panose="020B0304020202020204" pitchFamily="34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311140" algn="l"/>
                        </a:tabLst>
                      </a:pPr>
                      <a:r>
                        <a:rPr lang="th-TH" sz="2800" b="1" dirty="0">
                          <a:solidFill>
                            <a:srgbClr val="002060"/>
                          </a:solidFill>
                          <a:effectLst/>
                          <a:latin typeface="Cordia New" panose="020B0304020202020204" pitchFamily="34" charset="-34"/>
                          <a:cs typeface="Cordia New" panose="020B0304020202020204" pitchFamily="34" charset="-34"/>
                        </a:rPr>
                        <a:t>ร้อยละ 100</a:t>
                      </a:r>
                      <a:endParaRPr lang="en-US" sz="2800" b="1" dirty="0">
                        <a:solidFill>
                          <a:srgbClr val="002060"/>
                        </a:solidFill>
                        <a:effectLst/>
                        <a:latin typeface="Cordia New" panose="020B0304020202020204" pitchFamily="34" charset="-34"/>
                        <a:cs typeface="Cordia New" panose="020B0304020202020204" pitchFamily="34" charset="-34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311140" algn="l"/>
                        </a:tabLst>
                      </a:pPr>
                      <a:r>
                        <a:rPr lang="th-TH" sz="2800" b="1" dirty="0">
                          <a:solidFill>
                            <a:srgbClr val="002060"/>
                          </a:solidFill>
                          <a:effectLst/>
                          <a:latin typeface="Cordia New" panose="020B0304020202020204" pitchFamily="34" charset="-34"/>
                          <a:cs typeface="Cordia New" panose="020B0304020202020204" pitchFamily="34" charset="-34"/>
                        </a:rPr>
                        <a:t>หรือ </a:t>
                      </a:r>
                      <a:r>
                        <a:rPr lang="en-US" sz="2800" b="1" dirty="0">
                          <a:solidFill>
                            <a:srgbClr val="002060"/>
                          </a:solidFill>
                          <a:effectLst/>
                          <a:latin typeface="Cordia New" panose="020B0304020202020204" pitchFamily="34" charset="-34"/>
                          <a:cs typeface="Cordia New" panose="020B0304020202020204" pitchFamily="34" charset="-34"/>
                        </a:rPr>
                        <a:t>234 </a:t>
                      </a:r>
                      <a:r>
                        <a:rPr lang="th-TH" sz="2800" b="1" dirty="0">
                          <a:solidFill>
                            <a:srgbClr val="002060"/>
                          </a:solidFill>
                          <a:effectLst/>
                          <a:latin typeface="Cordia New" panose="020B0304020202020204" pitchFamily="34" charset="-34"/>
                          <a:cs typeface="Cordia New" panose="020B0304020202020204" pitchFamily="34" charset="-34"/>
                        </a:rPr>
                        <a:t>คะแนน</a:t>
                      </a:r>
                      <a:endParaRPr lang="en-US" sz="2800" b="1" dirty="0">
                        <a:solidFill>
                          <a:srgbClr val="002060"/>
                        </a:solidFill>
                        <a:effectLst/>
                        <a:latin typeface="Cordia New" panose="020B0304020202020204" pitchFamily="34" charset="-34"/>
                        <a:ea typeface="Calibri" panose="020F0502020204030204" pitchFamily="34" charset="0"/>
                        <a:cs typeface="Cordia New" panose="020B0304020202020204" pitchFamily="34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311140" algn="l"/>
                        </a:tabLst>
                      </a:pPr>
                      <a:r>
                        <a:rPr lang="th-TH" sz="3200" b="1" dirty="0">
                          <a:solidFill>
                            <a:srgbClr val="002060"/>
                          </a:solidFill>
                          <a:effectLst/>
                          <a:latin typeface="Cordia New" panose="020B0304020202020204" pitchFamily="34" charset="-34"/>
                          <a:cs typeface="Cordia New" panose="020B0304020202020204" pitchFamily="34" charset="-34"/>
                        </a:rPr>
                        <a:t>ร้อยละ 85</a:t>
                      </a:r>
                      <a:endParaRPr lang="en-US" sz="3200" b="1" dirty="0">
                        <a:solidFill>
                          <a:srgbClr val="002060"/>
                        </a:solidFill>
                        <a:effectLst/>
                        <a:latin typeface="Cordia New" panose="020B0304020202020204" pitchFamily="34" charset="-34"/>
                        <a:cs typeface="Cordia New" panose="020B0304020202020204" pitchFamily="34" charset="-34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311140" algn="l"/>
                        </a:tabLst>
                      </a:pPr>
                      <a:r>
                        <a:rPr lang="th-TH" sz="2800" b="1" dirty="0">
                          <a:solidFill>
                            <a:srgbClr val="002060"/>
                          </a:solidFill>
                          <a:effectLst/>
                          <a:latin typeface="Cordia New" panose="020B0304020202020204" pitchFamily="34" charset="-34"/>
                          <a:cs typeface="Cordia New" panose="020B0304020202020204" pitchFamily="34" charset="-34"/>
                        </a:rPr>
                        <a:t>หรือ </a:t>
                      </a:r>
                      <a:r>
                        <a:rPr lang="en-US" sz="2800" b="1" dirty="0">
                          <a:solidFill>
                            <a:srgbClr val="002060"/>
                          </a:solidFill>
                          <a:effectLst/>
                          <a:latin typeface="Cordia New" panose="020B0304020202020204" pitchFamily="34" charset="-34"/>
                          <a:cs typeface="Cordia New" panose="020B0304020202020204" pitchFamily="34" charset="-34"/>
                        </a:rPr>
                        <a:t>198.90</a:t>
                      </a:r>
                      <a:r>
                        <a:rPr lang="th-TH" sz="2800" b="1" dirty="0">
                          <a:solidFill>
                            <a:srgbClr val="002060"/>
                          </a:solidFill>
                          <a:effectLst/>
                          <a:latin typeface="Cordia New" panose="020B0304020202020204" pitchFamily="34" charset="-34"/>
                          <a:cs typeface="Cordia New" panose="020B0304020202020204" pitchFamily="34" charset="-34"/>
                        </a:rPr>
                        <a:t> คะแนน</a:t>
                      </a:r>
                      <a:endParaRPr lang="en-US" sz="2800" b="1" dirty="0">
                        <a:solidFill>
                          <a:srgbClr val="002060"/>
                        </a:solidFill>
                        <a:effectLst/>
                        <a:latin typeface="Cordia New" panose="020B0304020202020204" pitchFamily="34" charset="-34"/>
                        <a:ea typeface="Calibri" panose="020F0502020204030204" pitchFamily="34" charset="0"/>
                        <a:cs typeface="Cordia New" panose="020B0304020202020204" pitchFamily="34" charset="-34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167169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311140" algn="l"/>
                        </a:tabLst>
                      </a:pPr>
                      <a:r>
                        <a:rPr lang="th-TH" sz="2800" b="1" dirty="0">
                          <a:solidFill>
                            <a:srgbClr val="002060"/>
                          </a:solidFill>
                          <a:effectLst/>
                          <a:latin typeface="Cordia New" panose="020B0304020202020204" pitchFamily="34" charset="-34"/>
                          <a:cs typeface="Cordia New" panose="020B0304020202020204" pitchFamily="34" charset="-34"/>
                        </a:rPr>
                        <a:t>3. ราชการ/เอกชน</a:t>
                      </a:r>
                      <a:endParaRPr lang="en-US" sz="2800" b="1" dirty="0">
                        <a:solidFill>
                          <a:srgbClr val="002060"/>
                        </a:solidFill>
                        <a:effectLst/>
                        <a:latin typeface="Cordia New" panose="020B0304020202020204" pitchFamily="34" charset="-34"/>
                        <a:cs typeface="Cordia New" panose="020B0304020202020204" pitchFamily="34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311140" algn="l"/>
                        </a:tabLst>
                      </a:pPr>
                      <a:r>
                        <a:rPr lang="en-US" sz="3200" b="1" dirty="0" smtClean="0">
                          <a:solidFill>
                            <a:srgbClr val="002060"/>
                          </a:solidFill>
                          <a:effectLst/>
                          <a:latin typeface="Cordia New" panose="020B0304020202020204" pitchFamily="34" charset="-34"/>
                          <a:cs typeface="Cordia New" panose="020B0304020202020204" pitchFamily="34" charset="-34"/>
                        </a:rPr>
                        <a:t>44</a:t>
                      </a:r>
                      <a:r>
                        <a:rPr lang="th-TH" sz="3200" b="1" dirty="0" smtClean="0">
                          <a:solidFill>
                            <a:srgbClr val="002060"/>
                          </a:solidFill>
                          <a:effectLst/>
                          <a:latin typeface="Cordia New" panose="020B0304020202020204" pitchFamily="34" charset="-34"/>
                          <a:cs typeface="Cordia New" panose="020B0304020202020204" pitchFamily="34" charset="-34"/>
                        </a:rPr>
                        <a:t> </a:t>
                      </a:r>
                      <a:r>
                        <a:rPr lang="th-TH" sz="3200" b="1" dirty="0">
                          <a:solidFill>
                            <a:srgbClr val="002060"/>
                          </a:solidFill>
                          <a:effectLst/>
                          <a:latin typeface="Cordia New" panose="020B0304020202020204" pitchFamily="34" charset="-34"/>
                          <a:cs typeface="Cordia New" panose="020B0304020202020204" pitchFamily="34" charset="-34"/>
                        </a:rPr>
                        <a:t>ตัวชี้วัด</a:t>
                      </a:r>
                      <a:endParaRPr lang="en-US" sz="3200" b="1" dirty="0">
                        <a:solidFill>
                          <a:srgbClr val="002060"/>
                        </a:solidFill>
                        <a:effectLst/>
                        <a:latin typeface="Cordia New" panose="020B0304020202020204" pitchFamily="34" charset="-34"/>
                        <a:ea typeface="Calibri" panose="020F0502020204030204" pitchFamily="34" charset="0"/>
                        <a:cs typeface="Cordia New" panose="020B0304020202020204" pitchFamily="34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311140" algn="l"/>
                        </a:tabLst>
                      </a:pPr>
                      <a:r>
                        <a:rPr lang="th-TH" sz="2800" b="1" dirty="0">
                          <a:solidFill>
                            <a:srgbClr val="002060"/>
                          </a:solidFill>
                          <a:effectLst/>
                          <a:latin typeface="Cordia New" panose="020B0304020202020204" pitchFamily="34" charset="-34"/>
                          <a:cs typeface="Cordia New" panose="020B0304020202020204" pitchFamily="34" charset="-34"/>
                        </a:rPr>
                        <a:t>ร้อยละ 100</a:t>
                      </a:r>
                      <a:endParaRPr lang="en-US" sz="2800" b="1" dirty="0">
                        <a:solidFill>
                          <a:srgbClr val="002060"/>
                        </a:solidFill>
                        <a:effectLst/>
                        <a:latin typeface="Cordia New" panose="020B0304020202020204" pitchFamily="34" charset="-34"/>
                        <a:cs typeface="Cordia New" panose="020B0304020202020204" pitchFamily="34" charset="-34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311140" algn="l"/>
                        </a:tabLst>
                      </a:pPr>
                      <a:r>
                        <a:rPr lang="th-TH" sz="2800" b="1" dirty="0">
                          <a:solidFill>
                            <a:srgbClr val="002060"/>
                          </a:solidFill>
                          <a:effectLst/>
                          <a:latin typeface="Cordia New" panose="020B0304020202020204" pitchFamily="34" charset="-34"/>
                          <a:cs typeface="Cordia New" panose="020B0304020202020204" pitchFamily="34" charset="-34"/>
                        </a:rPr>
                        <a:t>หรือ </a:t>
                      </a:r>
                      <a:r>
                        <a:rPr lang="en-US" sz="2800" b="1" dirty="0" smtClean="0">
                          <a:solidFill>
                            <a:srgbClr val="002060"/>
                          </a:solidFill>
                          <a:effectLst/>
                          <a:latin typeface="Cordia New" panose="020B0304020202020204" pitchFamily="34" charset="-34"/>
                          <a:cs typeface="Cordia New" panose="020B0304020202020204" pitchFamily="34" charset="-34"/>
                        </a:rPr>
                        <a:t>180</a:t>
                      </a:r>
                      <a:r>
                        <a:rPr lang="th-TH" sz="2800" b="1" dirty="0" smtClean="0">
                          <a:solidFill>
                            <a:srgbClr val="002060"/>
                          </a:solidFill>
                          <a:effectLst/>
                          <a:latin typeface="Cordia New" panose="020B0304020202020204" pitchFamily="34" charset="-34"/>
                          <a:cs typeface="Cordia New" panose="020B0304020202020204" pitchFamily="34" charset="-34"/>
                        </a:rPr>
                        <a:t> </a:t>
                      </a:r>
                      <a:r>
                        <a:rPr lang="th-TH" sz="2800" b="1" dirty="0">
                          <a:solidFill>
                            <a:srgbClr val="002060"/>
                          </a:solidFill>
                          <a:effectLst/>
                          <a:latin typeface="Cordia New" panose="020B0304020202020204" pitchFamily="34" charset="-34"/>
                          <a:cs typeface="Cordia New" panose="020B0304020202020204" pitchFamily="34" charset="-34"/>
                        </a:rPr>
                        <a:t>คะแนน</a:t>
                      </a:r>
                      <a:endParaRPr lang="en-US" sz="2800" b="1" dirty="0">
                        <a:solidFill>
                          <a:srgbClr val="002060"/>
                        </a:solidFill>
                        <a:effectLst/>
                        <a:latin typeface="Cordia New" panose="020B0304020202020204" pitchFamily="34" charset="-34"/>
                        <a:ea typeface="Calibri" panose="020F0502020204030204" pitchFamily="34" charset="0"/>
                        <a:cs typeface="Cordia New" panose="020B0304020202020204" pitchFamily="34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311140" algn="l"/>
                        </a:tabLst>
                      </a:pPr>
                      <a:r>
                        <a:rPr lang="th-TH" sz="3200" b="1" dirty="0">
                          <a:solidFill>
                            <a:srgbClr val="002060"/>
                          </a:solidFill>
                          <a:effectLst/>
                          <a:latin typeface="Cordia New" panose="020B0304020202020204" pitchFamily="34" charset="-34"/>
                          <a:cs typeface="Cordia New" panose="020B0304020202020204" pitchFamily="34" charset="-34"/>
                        </a:rPr>
                        <a:t>ร้อยละ 80</a:t>
                      </a:r>
                      <a:endParaRPr lang="en-US" sz="3200" b="1" dirty="0">
                        <a:solidFill>
                          <a:srgbClr val="002060"/>
                        </a:solidFill>
                        <a:effectLst/>
                        <a:latin typeface="Cordia New" panose="020B0304020202020204" pitchFamily="34" charset="-34"/>
                        <a:cs typeface="Cordia New" panose="020B0304020202020204" pitchFamily="34" charset="-34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311140" algn="l"/>
                        </a:tabLst>
                      </a:pPr>
                      <a:r>
                        <a:rPr lang="th-TH" sz="2800" b="1" dirty="0">
                          <a:solidFill>
                            <a:srgbClr val="002060"/>
                          </a:solidFill>
                          <a:effectLst/>
                          <a:latin typeface="Cordia New" panose="020B0304020202020204" pitchFamily="34" charset="-34"/>
                          <a:cs typeface="Cordia New" panose="020B0304020202020204" pitchFamily="34" charset="-34"/>
                        </a:rPr>
                        <a:t>หรือ </a:t>
                      </a:r>
                      <a:r>
                        <a:rPr lang="en-US" sz="2800" b="1" dirty="0" smtClean="0">
                          <a:solidFill>
                            <a:srgbClr val="002060"/>
                          </a:solidFill>
                          <a:effectLst/>
                          <a:latin typeface="Cordia New" panose="020B0304020202020204" pitchFamily="34" charset="-34"/>
                          <a:cs typeface="Cordia New" panose="020B0304020202020204" pitchFamily="34" charset="-34"/>
                        </a:rPr>
                        <a:t>144.00</a:t>
                      </a:r>
                      <a:r>
                        <a:rPr lang="th-TH" sz="2800" b="1" dirty="0" smtClean="0">
                          <a:solidFill>
                            <a:srgbClr val="002060"/>
                          </a:solidFill>
                          <a:effectLst/>
                          <a:latin typeface="Cordia New" panose="020B0304020202020204" pitchFamily="34" charset="-34"/>
                          <a:cs typeface="Cordia New" panose="020B0304020202020204" pitchFamily="34" charset="-34"/>
                        </a:rPr>
                        <a:t> </a:t>
                      </a:r>
                      <a:r>
                        <a:rPr lang="th-TH" sz="2800" b="1" dirty="0">
                          <a:solidFill>
                            <a:srgbClr val="002060"/>
                          </a:solidFill>
                          <a:effectLst/>
                          <a:latin typeface="Cordia New" panose="020B0304020202020204" pitchFamily="34" charset="-34"/>
                          <a:cs typeface="Cordia New" panose="020B0304020202020204" pitchFamily="34" charset="-34"/>
                        </a:rPr>
                        <a:t>คะแนน</a:t>
                      </a:r>
                      <a:endParaRPr lang="en-US" sz="2800" b="1" dirty="0">
                        <a:solidFill>
                          <a:srgbClr val="002060"/>
                        </a:solidFill>
                        <a:effectLst/>
                        <a:latin typeface="Cordia New" panose="020B0304020202020204" pitchFamily="34" charset="-34"/>
                        <a:ea typeface="Calibri" panose="020F0502020204030204" pitchFamily="34" charset="0"/>
                        <a:cs typeface="Cordia New" panose="020B0304020202020204" pitchFamily="34" charset="-34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1238865" y="371310"/>
            <a:ext cx="399179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sz="3200" b="1" dirty="0" smtClean="0">
                <a:latin typeface="Cordia New" panose="020B0304020202020204" pitchFamily="34" charset="-34"/>
                <a:cs typeface="Cordia New" panose="020B0304020202020204" pitchFamily="34" charset="-34"/>
              </a:rPr>
              <a:t>เกณฑ์คะแนนการตรวจประเมิน</a:t>
            </a:r>
            <a:endParaRPr lang="en-US" sz="3200" b="1" dirty="0">
              <a:latin typeface="Cordia New" panose="020B0304020202020204" pitchFamily="34" charset="-34"/>
              <a:cs typeface="Cordia New" panose="020B0304020202020204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42768016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ICONSIAM : You Drive, We Park!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32922" y="4151227"/>
            <a:ext cx="3656862" cy="24365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Content Placeholder 9"/>
          <p:cNvSpPr>
            <a:spLocks noGrp="1"/>
          </p:cNvSpPr>
          <p:nvPr>
            <p:ph idx="1"/>
          </p:nvPr>
        </p:nvSpPr>
        <p:spPr>
          <a:xfrm>
            <a:off x="761514" y="1072985"/>
            <a:ext cx="11278085" cy="4012361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th-TH" sz="2600" b="1" dirty="0">
                <a:solidFill>
                  <a:prstClr val="black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หมายถึง การจัดพนักงานทำหน้าที่ให้บริการตามจุดบริการ แก่ผู้เข้าประชุม ซึ่งประกอบด้วยรายการดังนี้</a:t>
            </a:r>
          </a:p>
          <a:p>
            <a:r>
              <a:rPr lang="th-TH" sz="2600" b="1" dirty="0">
                <a:solidFill>
                  <a:prstClr val="black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1. มีพนักงานบริการ ณ จุดจอดรถรับ/ส่ง ผู้เข้าประชุม </a:t>
            </a:r>
          </a:p>
          <a:p>
            <a:r>
              <a:rPr lang="th-TH" sz="2600" b="1" dirty="0">
                <a:solidFill>
                  <a:prstClr val="black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2. มีพนักงานบริการในพื้นที่บริการอาหารว่างและห้องอาหาร </a:t>
            </a:r>
          </a:p>
          <a:p>
            <a:r>
              <a:rPr lang="th-TH" sz="2600" b="1" dirty="0">
                <a:solidFill>
                  <a:prstClr val="black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3. มีพนักงานบริการ ณ จุด ขนถ่ายอุปกรณ์ของฝ่ายจัดประชุม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761514" y="26826"/>
            <a:ext cx="11430485" cy="823217"/>
          </a:xfrm>
        </p:spPr>
        <p:txBody>
          <a:bodyPr>
            <a:noAutofit/>
          </a:bodyPr>
          <a:lstStyle/>
          <a:p>
            <a:pPr algn="ctr"/>
            <a:r>
              <a:rPr lang="en-US" sz="4800" b="1" kern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dia New" panose="020B0304020202020204" pitchFamily="34" charset="-34"/>
                <a:cs typeface="Cordia New" panose="020B0304020202020204" pitchFamily="34" charset="-34"/>
              </a:rPr>
              <a:t>Sv07 </a:t>
            </a:r>
            <a:r>
              <a:rPr lang="th-TH" sz="4800" b="1" kern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dia New" panose="020B0304020202020204" pitchFamily="34" charset="-34"/>
                <a:cs typeface="Cordia New" panose="020B0304020202020204" pitchFamily="34" charset="-34"/>
              </a:rPr>
              <a:t>พนักงาน</a:t>
            </a:r>
            <a:r>
              <a:rPr lang="th-TH" sz="4800" b="1" kern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dia New" panose="020B0304020202020204" pitchFamily="34" charset="-34"/>
                <a:cs typeface="Cordia New" panose="020B0304020202020204" pitchFamily="34" charset="-34"/>
              </a:rPr>
              <a:t>ให้บริการตามจุดบริการ </a:t>
            </a:r>
            <a:r>
              <a:rPr lang="th-TH" sz="4800" b="1" kern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dia New" panose="020B0304020202020204" pitchFamily="34" charset="-34"/>
                <a:cs typeface="Cordia New" panose="020B0304020202020204" pitchFamily="34" charset="-34"/>
              </a:rPr>
              <a:t>(</a:t>
            </a:r>
            <a:r>
              <a:rPr lang="th-TH" sz="4800" b="1" kern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dia New" panose="020B0304020202020204" pitchFamily="34" charset="-34"/>
                <a:cs typeface="Cordia New" panose="020B0304020202020204" pitchFamily="34" charset="-34"/>
              </a:rPr>
              <a:t>ค่าน้ำหนัก 1)</a:t>
            </a:r>
          </a:p>
        </p:txBody>
      </p:sp>
      <p:sp>
        <p:nvSpPr>
          <p:cNvPr id="13" name="Rectangle 12"/>
          <p:cNvSpPr/>
          <p:nvPr/>
        </p:nvSpPr>
        <p:spPr>
          <a:xfrm>
            <a:off x="8382000" y="4157541"/>
            <a:ext cx="3657600" cy="2430270"/>
          </a:xfrm>
          <a:prstGeom prst="rect">
            <a:avLst/>
          </a:prstGeom>
          <a:noFill/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4591050" y="4161466"/>
            <a:ext cx="3657600" cy="2430270"/>
          </a:xfrm>
          <a:prstGeom prst="rect">
            <a:avLst/>
          </a:prstGeom>
          <a:noFill/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8718907" y="4474877"/>
            <a:ext cx="3185487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th-TH" sz="5400" b="1" dirty="0" smtClean="0">
                <a:ln w="6600">
                  <a:solidFill>
                    <a:srgbClr val="FF0000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พนักงานบริการ</a:t>
            </a:r>
          </a:p>
          <a:p>
            <a:pPr algn="ctr"/>
            <a:r>
              <a:rPr lang="th-TH" sz="5400" b="1" cap="none" spc="0" dirty="0" smtClean="0">
                <a:ln w="6600">
                  <a:solidFill>
                    <a:srgbClr val="FF0000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ณ จุดขนถ่าย</a:t>
            </a:r>
            <a:endParaRPr lang="en-US" sz="4800" b="1" cap="none" spc="0" dirty="0">
              <a:ln w="6600">
                <a:solidFill>
                  <a:srgbClr val="FF0000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4726862" y="4506091"/>
            <a:ext cx="3347391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th-TH" sz="5400" b="1" dirty="0" smtClean="0">
                <a:ln w="6600">
                  <a:solidFill>
                    <a:srgbClr val="FF0000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พนักงานบริการ</a:t>
            </a:r>
          </a:p>
          <a:p>
            <a:pPr algn="ctr"/>
            <a:r>
              <a:rPr lang="th-TH" sz="5400" b="1" cap="none" spc="0" dirty="0" smtClean="0">
                <a:ln w="6600">
                  <a:solidFill>
                    <a:srgbClr val="FF0000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ณ จุดอาหารว่าง</a:t>
            </a:r>
            <a:endParaRPr lang="en-US" sz="5400" b="1" cap="none" spc="0" dirty="0">
              <a:ln w="6600">
                <a:solidFill>
                  <a:srgbClr val="FF0000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1823751" y="3981128"/>
            <a:ext cx="180850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th-TH" sz="5400" b="1" cap="none" spc="0" dirty="0" smtClean="0">
                <a:ln w="6600">
                  <a:solidFill>
                    <a:srgbClr val="FF0000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ตัวอย่าง</a:t>
            </a:r>
            <a:endParaRPr lang="en-US" sz="5400" b="1" cap="none" spc="0" dirty="0">
              <a:ln w="6600">
                <a:solidFill>
                  <a:srgbClr val="FF0000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7805804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พาไปบุก ห้องเรียนสุดเจ๋ง นิเทศศาสตร์ ม.กรุงเทพ - มหาวิทยาลัยกรุงเทพ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41685" y="4159578"/>
            <a:ext cx="3669194" cy="24282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Content Placeholder 9"/>
          <p:cNvSpPr>
            <a:spLocks noGrp="1"/>
          </p:cNvSpPr>
          <p:nvPr>
            <p:ph idx="1"/>
          </p:nvPr>
        </p:nvSpPr>
        <p:spPr>
          <a:xfrm>
            <a:off x="761514" y="1072985"/>
            <a:ext cx="11278085" cy="4012361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th-TH" sz="2600" b="1" dirty="0">
                <a:solidFill>
                  <a:prstClr val="black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หมายถึง มีเจ้าหน้าที่ควบคุมอุปกรณ์โสตทัศนูปกรณ์ประจำห้องประชุม ซึ่งประกอบด้วยรายการดังนี้</a:t>
            </a:r>
          </a:p>
          <a:p>
            <a:r>
              <a:rPr lang="th-TH" sz="2600" b="1" dirty="0">
                <a:solidFill>
                  <a:prstClr val="black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1. มีเจ้าหน้าที่โสตฯ ประจำห้องประชุม</a:t>
            </a:r>
          </a:p>
          <a:p>
            <a:r>
              <a:rPr lang="th-TH" sz="2600" b="1" dirty="0">
                <a:solidFill>
                  <a:prstClr val="black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2. เจ้าหน้าที่โสตฯ มีความรู้ ความเชี่ยวชาญ หรือมีประสบการณ์ในติดตั้ง การใช้ และการแก้ปัญหาโสตทัศนูปกรณ์ทุกประเภทที่</a:t>
            </a:r>
            <a:r>
              <a:rPr lang="th-TH" sz="2600" b="1" dirty="0" smtClean="0">
                <a:solidFill>
                  <a:prstClr val="black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มี</a:t>
            </a:r>
            <a:r>
              <a:rPr lang="en-US" sz="2600" b="1" dirty="0" smtClean="0">
                <a:solidFill>
                  <a:prstClr val="black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 </a:t>
            </a:r>
            <a:r>
              <a:rPr lang="th-TH" sz="2600" b="1" i="1" u="sng" dirty="0">
                <a:solidFill>
                  <a:srgbClr val="008000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(แนบเอกสารเพิ่มเติม)</a:t>
            </a:r>
            <a:endParaRPr lang="th-TH" sz="2600" b="1" dirty="0">
              <a:solidFill>
                <a:prstClr val="black"/>
              </a:solidFill>
              <a:latin typeface="Cordia New" panose="020B0304020202020204" pitchFamily="34" charset="-34"/>
              <a:cs typeface="Cordia New" panose="020B0304020202020204" pitchFamily="34" charset="-34"/>
            </a:endParaRPr>
          </a:p>
          <a:p>
            <a:r>
              <a:rPr lang="th-TH" sz="2600" b="1" dirty="0">
                <a:solidFill>
                  <a:prstClr val="black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3. ในกรณีเจ้าหน้าที่โสตฯ ไม่เพียงพอ สามารถจัดหา หรือหมุนเวียนเจ้าหน้าที่ให้บริการได้ทันความต้องการ โดยไม่ทำให้การประชุม</a:t>
            </a:r>
            <a:r>
              <a:rPr lang="th-TH" sz="2600" b="1" dirty="0" smtClean="0">
                <a:solidFill>
                  <a:prstClr val="black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เสียหาย</a:t>
            </a:r>
            <a:r>
              <a:rPr lang="en-US" sz="2600" b="1" dirty="0" smtClean="0">
                <a:solidFill>
                  <a:prstClr val="black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 </a:t>
            </a:r>
            <a:r>
              <a:rPr lang="th-TH" sz="2600" b="1" i="1" u="sng" dirty="0">
                <a:solidFill>
                  <a:srgbClr val="008000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(แนบเอกสารเพิ่มเติม)</a:t>
            </a:r>
            <a:endParaRPr lang="th-TH" sz="2600" b="1" dirty="0">
              <a:solidFill>
                <a:prstClr val="black"/>
              </a:solidFill>
              <a:latin typeface="Cordia New" panose="020B0304020202020204" pitchFamily="34" charset="-34"/>
              <a:cs typeface="Cordia New" panose="020B0304020202020204" pitchFamily="34" charset="-34"/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761514" y="26826"/>
            <a:ext cx="11430485" cy="823217"/>
          </a:xfrm>
        </p:spPr>
        <p:txBody>
          <a:bodyPr>
            <a:noAutofit/>
          </a:bodyPr>
          <a:lstStyle/>
          <a:p>
            <a:pPr algn="ctr"/>
            <a:r>
              <a:rPr lang="en-US" sz="4800" b="1" kern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dia New" panose="020B0304020202020204" pitchFamily="34" charset="-34"/>
                <a:cs typeface="Cordia New" panose="020B0304020202020204" pitchFamily="34" charset="-34"/>
              </a:rPr>
              <a:t>Sv08 </a:t>
            </a:r>
            <a:r>
              <a:rPr lang="th-TH" sz="4800" b="1" kern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dia New" panose="020B0304020202020204" pitchFamily="34" charset="-34"/>
                <a:cs typeface="Cordia New" panose="020B0304020202020204" pitchFamily="34" charset="-34"/>
              </a:rPr>
              <a:t>เจ้าหน้าที่</a:t>
            </a:r>
            <a:r>
              <a:rPr lang="th-TH" sz="4800" b="1" kern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dia New" panose="020B0304020202020204" pitchFamily="34" charset="-34"/>
                <a:cs typeface="Cordia New" panose="020B0304020202020204" pitchFamily="34" charset="-34"/>
              </a:rPr>
              <a:t>โสตทัศนูปกรณ์ </a:t>
            </a:r>
            <a:r>
              <a:rPr lang="th-TH" sz="4800" b="1" kern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dia New" panose="020B0304020202020204" pitchFamily="34" charset="-34"/>
                <a:cs typeface="Cordia New" panose="020B0304020202020204" pitchFamily="34" charset="-34"/>
              </a:rPr>
              <a:t>(</a:t>
            </a:r>
            <a:r>
              <a:rPr lang="th-TH" sz="4800" b="1" kern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dia New" panose="020B0304020202020204" pitchFamily="34" charset="-34"/>
                <a:cs typeface="Cordia New" panose="020B0304020202020204" pitchFamily="34" charset="-34"/>
              </a:rPr>
              <a:t>ค่าน้ำหนัก 1)</a:t>
            </a:r>
          </a:p>
        </p:txBody>
      </p:sp>
      <p:sp>
        <p:nvSpPr>
          <p:cNvPr id="13" name="Rectangle 12"/>
          <p:cNvSpPr/>
          <p:nvPr/>
        </p:nvSpPr>
        <p:spPr>
          <a:xfrm>
            <a:off x="8382000" y="4157541"/>
            <a:ext cx="3657600" cy="2430270"/>
          </a:xfrm>
          <a:prstGeom prst="rect">
            <a:avLst/>
          </a:prstGeom>
          <a:noFill/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4591050" y="4161466"/>
            <a:ext cx="3657600" cy="2430270"/>
          </a:xfrm>
          <a:prstGeom prst="rect">
            <a:avLst/>
          </a:prstGeom>
          <a:noFill/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/>
          <p:cNvSpPr/>
          <p:nvPr/>
        </p:nvSpPr>
        <p:spPr>
          <a:xfrm>
            <a:off x="1823751" y="3981128"/>
            <a:ext cx="180850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th-TH" sz="5400" b="1" cap="none" spc="0" dirty="0" smtClean="0">
                <a:ln w="6600">
                  <a:solidFill>
                    <a:srgbClr val="FF0000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ตัวอย่าง</a:t>
            </a:r>
            <a:endParaRPr lang="en-US" sz="5400" b="1" cap="none" spc="0" dirty="0">
              <a:ln w="6600">
                <a:solidFill>
                  <a:srgbClr val="FF0000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4952942" y="4846623"/>
            <a:ext cx="293381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th-TH" sz="5400" b="1" dirty="0" smtClean="0">
                <a:ln w="6600">
                  <a:solidFill>
                    <a:srgbClr val="FF0000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เจ้าหน้าที่โสตฯ</a:t>
            </a:r>
            <a:endParaRPr lang="en-US" sz="5400" b="1" cap="none" spc="0" dirty="0">
              <a:ln w="6600">
                <a:solidFill>
                  <a:srgbClr val="FF0000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8824063" y="4846623"/>
            <a:ext cx="293381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th-TH" sz="5400" b="1" dirty="0" smtClean="0">
                <a:ln w="6600">
                  <a:solidFill>
                    <a:srgbClr val="FF0000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เจ้าหน้าที่โสตฯ</a:t>
            </a:r>
            <a:endParaRPr lang="en-US" sz="5400" b="1" cap="none" spc="0" dirty="0">
              <a:ln w="6600">
                <a:solidFill>
                  <a:srgbClr val="FF0000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967297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พนักงานรักษาความปลอดภัย / รปภ. (Sentry Guard) - THAI SECO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12297" y="4157541"/>
            <a:ext cx="3645404" cy="24302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Content Placeholder 9"/>
          <p:cNvSpPr>
            <a:spLocks noGrp="1"/>
          </p:cNvSpPr>
          <p:nvPr>
            <p:ph idx="1"/>
          </p:nvPr>
        </p:nvSpPr>
        <p:spPr>
          <a:xfrm>
            <a:off x="761514" y="1005750"/>
            <a:ext cx="11278085" cy="4012361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th-TH" sz="2600" b="1" dirty="0">
                <a:solidFill>
                  <a:prstClr val="black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หมายถึง มีเจ้าหน้าที่รักษาความปลอดภัยที่มี ความรู้ ความสามารถ และมีประสิทธิภาพในการปฏิบัติงานรักษาความปลอดภัย ซึ่งประกอบด้วยรายการดังนี้</a:t>
            </a:r>
          </a:p>
          <a:p>
            <a:r>
              <a:rPr lang="th-TH" sz="2600" b="1" dirty="0">
                <a:solidFill>
                  <a:prstClr val="black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1. ผ่านการฝึกอบรมหลักสูตรการรักษาความ</a:t>
            </a:r>
            <a:r>
              <a:rPr lang="th-TH" sz="2600" b="1" dirty="0" smtClean="0">
                <a:solidFill>
                  <a:prstClr val="black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ปลอดภัย</a:t>
            </a:r>
            <a:r>
              <a:rPr lang="en-US" sz="2600" b="1" dirty="0" smtClean="0">
                <a:solidFill>
                  <a:prstClr val="black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 </a:t>
            </a:r>
            <a:r>
              <a:rPr lang="th-TH" sz="2800" b="1" i="1" u="sng" dirty="0">
                <a:solidFill>
                  <a:srgbClr val="008000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(แนบเอกสารเพิ่มเติม)</a:t>
            </a:r>
            <a:endParaRPr lang="th-TH" sz="2600" b="1" dirty="0">
              <a:solidFill>
                <a:prstClr val="black"/>
              </a:solidFill>
              <a:latin typeface="Cordia New" panose="020B0304020202020204" pitchFamily="34" charset="-34"/>
              <a:cs typeface="Cordia New" panose="020B0304020202020204" pitchFamily="34" charset="-34"/>
            </a:endParaRPr>
          </a:p>
          <a:p>
            <a:r>
              <a:rPr lang="th-TH" sz="2600" b="1" dirty="0">
                <a:solidFill>
                  <a:prstClr val="black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2. ผ่านการฝึกอบรมหลักสูตรการ</a:t>
            </a:r>
            <a:r>
              <a:rPr lang="th-TH" sz="2600" b="1" dirty="0" smtClean="0">
                <a:solidFill>
                  <a:prstClr val="black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ดับเพลิง</a:t>
            </a:r>
            <a:r>
              <a:rPr lang="en-US" sz="2600" b="1" dirty="0" smtClean="0">
                <a:solidFill>
                  <a:prstClr val="black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 </a:t>
            </a:r>
            <a:r>
              <a:rPr lang="th-TH" sz="2800" b="1" i="1" u="sng" dirty="0">
                <a:solidFill>
                  <a:srgbClr val="008000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(แนบเอกสารเพิ่มเติม)</a:t>
            </a:r>
            <a:endParaRPr lang="th-TH" sz="2600" b="1" dirty="0">
              <a:solidFill>
                <a:prstClr val="black"/>
              </a:solidFill>
              <a:latin typeface="Cordia New" panose="020B0304020202020204" pitchFamily="34" charset="-34"/>
              <a:cs typeface="Cordia New" panose="020B0304020202020204" pitchFamily="34" charset="-34"/>
            </a:endParaRPr>
          </a:p>
          <a:p>
            <a:r>
              <a:rPr lang="th-TH" sz="2600" b="1" dirty="0">
                <a:solidFill>
                  <a:prstClr val="black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3. สามารถสื่อสารภาษาต่างประเทศได้พอเข้าใจ</a:t>
            </a:r>
          </a:p>
          <a:p>
            <a:r>
              <a:rPr lang="th-TH" sz="2600" b="1" dirty="0">
                <a:solidFill>
                  <a:prstClr val="black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4. ไม่เคยมีประวัติถูกร้องเรียนจากผู้เข้าประชุม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761514" y="26826"/>
            <a:ext cx="11430485" cy="823217"/>
          </a:xfrm>
        </p:spPr>
        <p:txBody>
          <a:bodyPr>
            <a:noAutofit/>
          </a:bodyPr>
          <a:lstStyle/>
          <a:p>
            <a:pPr algn="ctr"/>
            <a:r>
              <a:rPr lang="en-US" sz="4800" b="1" kern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dia New" panose="020B0304020202020204" pitchFamily="34" charset="-34"/>
                <a:cs typeface="Cordia New" panose="020B0304020202020204" pitchFamily="34" charset="-34"/>
              </a:rPr>
              <a:t>Sv09 </a:t>
            </a:r>
            <a:r>
              <a:rPr lang="th-TH" sz="4800" b="1" kern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dia New" panose="020B0304020202020204" pitchFamily="34" charset="-34"/>
                <a:cs typeface="Cordia New" panose="020B0304020202020204" pitchFamily="34" charset="-34"/>
              </a:rPr>
              <a:t>เจ้าหน้าที่</a:t>
            </a:r>
            <a:r>
              <a:rPr lang="th-TH" sz="4800" b="1" kern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dia New" panose="020B0304020202020204" pitchFamily="34" charset="-34"/>
                <a:cs typeface="Cordia New" panose="020B0304020202020204" pitchFamily="34" charset="-34"/>
              </a:rPr>
              <a:t>รักษาความปลอดภัย </a:t>
            </a:r>
            <a:r>
              <a:rPr lang="th-TH" sz="4800" b="1" kern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dia New" panose="020B0304020202020204" pitchFamily="34" charset="-34"/>
                <a:cs typeface="Cordia New" panose="020B0304020202020204" pitchFamily="34" charset="-34"/>
              </a:rPr>
              <a:t>(</a:t>
            </a:r>
            <a:r>
              <a:rPr lang="th-TH" sz="4800" b="1" kern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dia New" panose="020B0304020202020204" pitchFamily="34" charset="-34"/>
                <a:cs typeface="Cordia New" panose="020B0304020202020204" pitchFamily="34" charset="-34"/>
              </a:rPr>
              <a:t>ค่าน้ำหนัก 1)</a:t>
            </a:r>
          </a:p>
        </p:txBody>
      </p:sp>
      <p:sp>
        <p:nvSpPr>
          <p:cNvPr id="13" name="Rectangle 12"/>
          <p:cNvSpPr/>
          <p:nvPr/>
        </p:nvSpPr>
        <p:spPr>
          <a:xfrm>
            <a:off x="8382000" y="4157541"/>
            <a:ext cx="3657600" cy="2430270"/>
          </a:xfrm>
          <a:prstGeom prst="rect">
            <a:avLst/>
          </a:prstGeom>
          <a:noFill/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4591050" y="4161466"/>
            <a:ext cx="3657600" cy="2430270"/>
          </a:xfrm>
          <a:prstGeom prst="rect">
            <a:avLst/>
          </a:prstGeom>
          <a:noFill/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/>
          <p:cNvSpPr/>
          <p:nvPr/>
        </p:nvSpPr>
        <p:spPr>
          <a:xfrm>
            <a:off x="1823751" y="3981128"/>
            <a:ext cx="180850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th-TH" sz="5400" b="1" cap="none" spc="0" dirty="0" smtClean="0">
                <a:ln w="6600">
                  <a:solidFill>
                    <a:srgbClr val="FF0000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ตัวอย่าง</a:t>
            </a:r>
            <a:endParaRPr lang="en-US" sz="5400" b="1" cap="none" spc="0" dirty="0">
              <a:ln w="6600">
                <a:solidFill>
                  <a:srgbClr val="FF0000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4695430" y="4573326"/>
            <a:ext cx="3437159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th-TH" sz="4800" b="1" dirty="0" smtClean="0">
                <a:ln w="6600">
                  <a:solidFill>
                    <a:srgbClr val="FF0000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ภาพเจ้าหน้าที่รักษา</a:t>
            </a:r>
          </a:p>
          <a:p>
            <a:pPr algn="ctr"/>
            <a:r>
              <a:rPr lang="th-TH" sz="4800" b="1" dirty="0" smtClean="0">
                <a:ln w="6600">
                  <a:solidFill>
                    <a:srgbClr val="FF0000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ความปลอดภัย</a:t>
            </a:r>
            <a:endParaRPr lang="en-US" sz="4800" b="1" cap="none" spc="0" dirty="0">
              <a:ln w="6600">
                <a:solidFill>
                  <a:srgbClr val="FF0000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8476128" y="4559879"/>
            <a:ext cx="3437159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th-TH" sz="4800" b="1" dirty="0" smtClean="0">
                <a:ln w="6600">
                  <a:solidFill>
                    <a:srgbClr val="FF0000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ภาพเจ้าหน้าที่รักษา</a:t>
            </a:r>
          </a:p>
          <a:p>
            <a:pPr algn="ctr"/>
            <a:r>
              <a:rPr lang="th-TH" sz="4800" b="1" dirty="0" smtClean="0">
                <a:ln w="6600">
                  <a:solidFill>
                    <a:srgbClr val="FF0000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ความปลอดภัย</a:t>
            </a:r>
            <a:endParaRPr lang="en-US" sz="4800" b="1" cap="none" spc="0" dirty="0">
              <a:ln w="6600">
                <a:solidFill>
                  <a:srgbClr val="FF0000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1444887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ภาพการบริการการจัดการโรงแรมพนักงานต้อนรับ ดาวน์โหลดรูปภาพ (รหัส 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09495" y="4157541"/>
            <a:ext cx="3647525" cy="24302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Content Placeholder 9"/>
          <p:cNvSpPr>
            <a:spLocks noGrp="1"/>
          </p:cNvSpPr>
          <p:nvPr>
            <p:ph idx="1"/>
          </p:nvPr>
        </p:nvSpPr>
        <p:spPr>
          <a:xfrm>
            <a:off x="761514" y="1072985"/>
            <a:ext cx="11278085" cy="4012361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th-TH" sz="2600" b="1" dirty="0">
                <a:solidFill>
                  <a:prstClr val="black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หมายถึง ท่าทางและการแสดงออกของพนักงานผู้ให้บริการกลุ่มประชุม ซึ่งประกอบด้วยรายการดังนี้</a:t>
            </a:r>
          </a:p>
          <a:p>
            <a:r>
              <a:rPr lang="th-TH" sz="2600" b="1" dirty="0">
                <a:solidFill>
                  <a:prstClr val="black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1. มีกิริยามารยาทดี น้ำเสียงและการพูดจาสุภาพ</a:t>
            </a:r>
          </a:p>
          <a:p>
            <a:r>
              <a:rPr lang="th-TH" sz="2600" b="1" dirty="0">
                <a:solidFill>
                  <a:prstClr val="black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2. มีอัธยาศัยไมตรี และมีความกระตือรือร้นในการให้บริการ</a:t>
            </a:r>
          </a:p>
          <a:p>
            <a:r>
              <a:rPr lang="th-TH" sz="2600" b="1" dirty="0">
                <a:solidFill>
                  <a:prstClr val="black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3. มีการแต่งเครื่องแบบเฉพาะ ที่มีลักษณะสุภาพเรียบร้อย เหมาะสม และสะดวกต่อการปฏิบัติหน้าที่</a:t>
            </a:r>
          </a:p>
          <a:p>
            <a:r>
              <a:rPr lang="th-TH" sz="2600" b="1" dirty="0">
                <a:solidFill>
                  <a:prstClr val="black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4. มีความเคารพในความแตกต่างของเชื้อชาติ ศาสนา วัฒนธรรม เพศและวัย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761514" y="26826"/>
            <a:ext cx="11430485" cy="823217"/>
          </a:xfrm>
        </p:spPr>
        <p:txBody>
          <a:bodyPr>
            <a:noAutofit/>
          </a:bodyPr>
          <a:lstStyle/>
          <a:p>
            <a:pPr algn="ctr"/>
            <a:r>
              <a:rPr lang="en-US" b="1" kern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dia New" panose="020B0304020202020204" pitchFamily="34" charset="-34"/>
                <a:cs typeface="Cordia New" panose="020B0304020202020204" pitchFamily="34" charset="-34"/>
              </a:rPr>
              <a:t>Sv10 </a:t>
            </a:r>
            <a:r>
              <a:rPr lang="th-TH" b="1" kern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dia New" panose="020B0304020202020204" pitchFamily="34" charset="-34"/>
                <a:cs typeface="Cordia New" panose="020B0304020202020204" pitchFamily="34" charset="-34"/>
              </a:rPr>
              <a:t>บุคลิกภาพของพนักงานบริการกลุ่มประชุม </a:t>
            </a:r>
            <a:r>
              <a:rPr lang="th-TH" b="1" kern="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dia New" panose="020B0304020202020204" pitchFamily="34" charset="-34"/>
                <a:cs typeface="Cordia New" panose="020B0304020202020204" pitchFamily="34" charset="-34"/>
              </a:rPr>
              <a:t>(</a:t>
            </a:r>
            <a:r>
              <a:rPr lang="th-TH" b="1" kern="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dia New" panose="020B0304020202020204" pitchFamily="34" charset="-34"/>
                <a:cs typeface="Cordia New" panose="020B0304020202020204" pitchFamily="34" charset="-34"/>
              </a:rPr>
              <a:t>ค่าน้ำหนัก </a:t>
            </a:r>
            <a:r>
              <a:rPr lang="en-US" b="1" kern="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dia New" panose="020B0304020202020204" pitchFamily="34" charset="-34"/>
                <a:cs typeface="Cordia New" panose="020B0304020202020204" pitchFamily="34" charset="-34"/>
              </a:rPr>
              <a:t>2</a:t>
            </a:r>
            <a:r>
              <a:rPr lang="th-TH" b="1" kern="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dia New" panose="020B0304020202020204" pitchFamily="34" charset="-34"/>
                <a:cs typeface="Cordia New" panose="020B0304020202020204" pitchFamily="34" charset="-34"/>
              </a:rPr>
              <a:t>)</a:t>
            </a:r>
            <a:endParaRPr lang="th-TH" b="1" kern="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rdia New" panose="020B0304020202020204" pitchFamily="34" charset="-34"/>
              <a:cs typeface="Cordia New" panose="020B0304020202020204" pitchFamily="34" charset="-34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8382000" y="4157541"/>
            <a:ext cx="3657600" cy="2430270"/>
          </a:xfrm>
          <a:prstGeom prst="rect">
            <a:avLst/>
          </a:prstGeom>
          <a:noFill/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4591050" y="4161466"/>
            <a:ext cx="3657600" cy="2430270"/>
          </a:xfrm>
          <a:prstGeom prst="rect">
            <a:avLst/>
          </a:prstGeom>
          <a:noFill/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/>
          <p:cNvSpPr/>
          <p:nvPr/>
        </p:nvSpPr>
        <p:spPr>
          <a:xfrm>
            <a:off x="1823751" y="3981128"/>
            <a:ext cx="180850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th-TH" sz="5400" b="1" cap="none" spc="0" dirty="0" smtClean="0">
                <a:ln w="6600">
                  <a:solidFill>
                    <a:srgbClr val="FF0000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ตัวอย่าง</a:t>
            </a:r>
            <a:endParaRPr lang="en-US" sz="5400" b="1" cap="none" spc="0" dirty="0">
              <a:ln w="6600">
                <a:solidFill>
                  <a:srgbClr val="FF0000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4637099" y="4506091"/>
            <a:ext cx="3526927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th-TH" sz="5400" b="1" dirty="0" smtClean="0">
                <a:ln w="6600">
                  <a:solidFill>
                    <a:srgbClr val="FF0000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ภาพพนักงาน</a:t>
            </a:r>
          </a:p>
          <a:p>
            <a:pPr algn="ctr"/>
            <a:r>
              <a:rPr lang="th-TH" sz="5400" b="1" dirty="0" smtClean="0">
                <a:ln w="6600">
                  <a:solidFill>
                    <a:srgbClr val="FF0000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บริการกลุ่มประชุม</a:t>
            </a:r>
            <a:endParaRPr lang="en-US" sz="5400" b="1" cap="none" spc="0" dirty="0">
              <a:ln w="6600">
                <a:solidFill>
                  <a:srgbClr val="FF0000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8382000" y="4506091"/>
            <a:ext cx="3526927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th-TH" sz="5400" b="1" dirty="0" smtClean="0">
                <a:ln w="6600">
                  <a:solidFill>
                    <a:srgbClr val="FF0000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ภาพพนักงาน</a:t>
            </a:r>
          </a:p>
          <a:p>
            <a:pPr algn="ctr"/>
            <a:r>
              <a:rPr lang="th-TH" sz="5400" b="1" dirty="0" smtClean="0">
                <a:ln w="6600">
                  <a:solidFill>
                    <a:srgbClr val="FF0000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บริการกลุ่มประชุม</a:t>
            </a:r>
            <a:endParaRPr lang="en-US" sz="5400" b="1" cap="none" spc="0" dirty="0">
              <a:ln w="6600">
                <a:solidFill>
                  <a:srgbClr val="FF0000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7256270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staff traini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71931" y="4138863"/>
            <a:ext cx="3485769" cy="24489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Content Placeholder 9"/>
          <p:cNvSpPr>
            <a:spLocks noGrp="1"/>
          </p:cNvSpPr>
          <p:nvPr>
            <p:ph idx="1"/>
          </p:nvPr>
        </p:nvSpPr>
        <p:spPr>
          <a:xfrm>
            <a:off x="761514" y="992303"/>
            <a:ext cx="11278085" cy="4012361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th-TH" sz="2600" b="1" dirty="0">
                <a:solidFill>
                  <a:prstClr val="black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หมายถึง ความรู้ที่พนักงานผู้ให้บริการกลุ่มประชุมพึงมี ซึ่งประกอบด้วยรายการดังนี้</a:t>
            </a:r>
          </a:p>
          <a:p>
            <a:r>
              <a:rPr lang="th-TH" sz="2600" b="1" dirty="0">
                <a:solidFill>
                  <a:prstClr val="black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1. ความรู้เกี่ยวกับหลักการ</a:t>
            </a:r>
            <a:r>
              <a:rPr lang="th-TH" sz="2600" b="1" dirty="0" smtClean="0">
                <a:solidFill>
                  <a:prstClr val="black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ให้บริการ</a:t>
            </a:r>
            <a:r>
              <a:rPr lang="en-US" sz="2600" b="1" dirty="0" smtClean="0">
                <a:solidFill>
                  <a:prstClr val="black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 </a:t>
            </a:r>
            <a:r>
              <a:rPr lang="th-TH" sz="2600" b="1" i="1" u="sng" dirty="0">
                <a:solidFill>
                  <a:srgbClr val="008000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(แนบเอกสารเพิ่มเติม)</a:t>
            </a:r>
            <a:endParaRPr lang="th-TH" sz="2600" b="1" dirty="0">
              <a:solidFill>
                <a:prstClr val="black"/>
              </a:solidFill>
              <a:latin typeface="Cordia New" panose="020B0304020202020204" pitchFamily="34" charset="-34"/>
              <a:cs typeface="Cordia New" panose="020B0304020202020204" pitchFamily="34" charset="-34"/>
            </a:endParaRPr>
          </a:p>
          <a:p>
            <a:r>
              <a:rPr lang="th-TH" sz="2600" b="1" dirty="0">
                <a:solidFill>
                  <a:prstClr val="black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2. ความรู้เกี่ยวกับการจัด</a:t>
            </a:r>
            <a:r>
              <a:rPr lang="th-TH" sz="2600" b="1" dirty="0" smtClean="0">
                <a:solidFill>
                  <a:prstClr val="black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ประชุม</a:t>
            </a:r>
            <a:r>
              <a:rPr lang="en-US" sz="2600" b="1" dirty="0" smtClean="0">
                <a:solidFill>
                  <a:prstClr val="black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 </a:t>
            </a:r>
            <a:r>
              <a:rPr lang="th-TH" sz="2600" b="1" i="1" u="sng" dirty="0">
                <a:solidFill>
                  <a:srgbClr val="008000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(แนบเอกสารเพิ่มเติม)</a:t>
            </a:r>
            <a:endParaRPr lang="th-TH" sz="2600" b="1" dirty="0">
              <a:solidFill>
                <a:prstClr val="black"/>
              </a:solidFill>
              <a:latin typeface="Cordia New" panose="020B0304020202020204" pitchFamily="34" charset="-34"/>
              <a:cs typeface="Cordia New" panose="020B0304020202020204" pitchFamily="34" charset="-34"/>
            </a:endParaRPr>
          </a:p>
          <a:p>
            <a:r>
              <a:rPr lang="th-TH" sz="2600" b="1" dirty="0">
                <a:solidFill>
                  <a:prstClr val="black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3. ความรู้เกี่ยวกับการป้องกันอัคคีภัยและสาธารณ</a:t>
            </a:r>
            <a:r>
              <a:rPr lang="th-TH" sz="2600" b="1" dirty="0" smtClean="0">
                <a:solidFill>
                  <a:prstClr val="black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ภัย</a:t>
            </a:r>
            <a:r>
              <a:rPr lang="en-US" sz="2600" b="1" dirty="0" smtClean="0">
                <a:solidFill>
                  <a:prstClr val="black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 </a:t>
            </a:r>
            <a:r>
              <a:rPr lang="th-TH" sz="2600" b="1" i="1" u="sng" dirty="0">
                <a:solidFill>
                  <a:srgbClr val="008000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(แนบเอกสารเพิ่มเติม</a:t>
            </a:r>
            <a:r>
              <a:rPr lang="th-TH" sz="2600" b="1" i="1" u="sng" dirty="0" smtClean="0">
                <a:solidFill>
                  <a:srgbClr val="008000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)</a:t>
            </a:r>
            <a:endParaRPr lang="th-TH" sz="2600" b="1" dirty="0">
              <a:solidFill>
                <a:prstClr val="black"/>
              </a:solidFill>
              <a:latin typeface="Cordia New" panose="020B0304020202020204" pitchFamily="34" charset="-34"/>
              <a:cs typeface="Cordia New" panose="020B0304020202020204" pitchFamily="34" charset="-34"/>
            </a:endParaRPr>
          </a:p>
          <a:p>
            <a:r>
              <a:rPr lang="th-TH" sz="2600" b="1" dirty="0">
                <a:solidFill>
                  <a:prstClr val="black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4. ความรู้เกี่ยวกับท้องถิ่นที่สถานประกอบการ</a:t>
            </a:r>
            <a:r>
              <a:rPr lang="th-TH" sz="2600" b="1" dirty="0" smtClean="0">
                <a:solidFill>
                  <a:prstClr val="black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ตั้งอยู่</a:t>
            </a:r>
            <a:r>
              <a:rPr lang="en-US" sz="2600" b="1" dirty="0" smtClean="0">
                <a:solidFill>
                  <a:prstClr val="black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 </a:t>
            </a:r>
            <a:r>
              <a:rPr lang="th-TH" sz="2600" b="1" i="1" u="sng" dirty="0">
                <a:solidFill>
                  <a:srgbClr val="008000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(แนบเอกสารเพิ่มเติม)</a:t>
            </a:r>
            <a:endParaRPr lang="th-TH" sz="2600" b="1" dirty="0">
              <a:solidFill>
                <a:prstClr val="black"/>
              </a:solidFill>
              <a:latin typeface="Cordia New" panose="020B0304020202020204" pitchFamily="34" charset="-34"/>
              <a:cs typeface="Cordia New" panose="020B0304020202020204" pitchFamily="34" charset="-34"/>
            </a:endParaRPr>
          </a:p>
          <a:p>
            <a:r>
              <a:rPr lang="th-TH" sz="2600" b="1" dirty="0">
                <a:solidFill>
                  <a:prstClr val="black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5. ความรู้เกี่ยวกับความแตกต่างทางวัฒนธรรมและ</a:t>
            </a:r>
            <a:r>
              <a:rPr lang="th-TH" sz="2600" b="1" dirty="0" smtClean="0">
                <a:solidFill>
                  <a:prstClr val="black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ศาสนา</a:t>
            </a:r>
            <a:r>
              <a:rPr lang="en-US" sz="2600" b="1" dirty="0" smtClean="0">
                <a:solidFill>
                  <a:prstClr val="black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 </a:t>
            </a:r>
            <a:r>
              <a:rPr lang="th-TH" sz="2600" b="1" i="1" u="sng" dirty="0">
                <a:solidFill>
                  <a:srgbClr val="008000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(แนบเอกสารเพิ่มเติม)</a:t>
            </a:r>
            <a:endParaRPr lang="th-TH" sz="2600" b="1" dirty="0">
              <a:solidFill>
                <a:prstClr val="black"/>
              </a:solidFill>
              <a:latin typeface="Cordia New" panose="020B0304020202020204" pitchFamily="34" charset="-34"/>
              <a:cs typeface="Cordia New" panose="020B0304020202020204" pitchFamily="34" charset="-34"/>
            </a:endParaRPr>
          </a:p>
          <a:p>
            <a:endParaRPr lang="th-TH" sz="2600" b="1" dirty="0">
              <a:solidFill>
                <a:prstClr val="black"/>
              </a:solidFill>
              <a:latin typeface="Cordia New" panose="020B0304020202020204" pitchFamily="34" charset="-34"/>
              <a:cs typeface="Cordia New" panose="020B0304020202020204" pitchFamily="34" charset="-34"/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761514" y="26826"/>
            <a:ext cx="11430485" cy="823217"/>
          </a:xfrm>
        </p:spPr>
        <p:txBody>
          <a:bodyPr>
            <a:noAutofit/>
          </a:bodyPr>
          <a:lstStyle/>
          <a:p>
            <a:pPr algn="ctr"/>
            <a:r>
              <a:rPr lang="en-US" b="1" kern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dia New" panose="020B0304020202020204" pitchFamily="34" charset="-34"/>
                <a:cs typeface="Cordia New" panose="020B0304020202020204" pitchFamily="34" charset="-34"/>
              </a:rPr>
              <a:t>Sv11 </a:t>
            </a:r>
            <a:r>
              <a:rPr lang="th-TH" b="1" kern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dia New" panose="020B0304020202020204" pitchFamily="34" charset="-34"/>
                <a:cs typeface="Cordia New" panose="020B0304020202020204" pitchFamily="34" charset="-34"/>
              </a:rPr>
              <a:t>ความรู้</a:t>
            </a:r>
            <a:r>
              <a:rPr lang="th-TH" b="1" kern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dia New" panose="020B0304020202020204" pitchFamily="34" charset="-34"/>
                <a:cs typeface="Cordia New" panose="020B0304020202020204" pitchFamily="34" charset="-34"/>
              </a:rPr>
              <a:t>ของพนักงานบริการกลุ่ม</a:t>
            </a:r>
            <a:r>
              <a:rPr lang="th-TH" b="1" kern="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dia New" panose="020B0304020202020204" pitchFamily="34" charset="-34"/>
                <a:cs typeface="Cordia New" panose="020B0304020202020204" pitchFamily="34" charset="-34"/>
              </a:rPr>
              <a:t>ประชุม </a:t>
            </a:r>
            <a:r>
              <a:rPr lang="th-TH" b="1" kern="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dia New" panose="020B0304020202020204" pitchFamily="34" charset="-34"/>
                <a:cs typeface="Cordia New" panose="020B0304020202020204" pitchFamily="34" charset="-34"/>
              </a:rPr>
              <a:t>(</a:t>
            </a:r>
            <a:r>
              <a:rPr lang="th-TH" b="1" kern="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dia New" panose="020B0304020202020204" pitchFamily="34" charset="-34"/>
                <a:cs typeface="Cordia New" panose="020B0304020202020204" pitchFamily="34" charset="-34"/>
              </a:rPr>
              <a:t>ค่าน้ำหนัก </a:t>
            </a:r>
            <a:r>
              <a:rPr lang="en-US" b="1" kern="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dia New" panose="020B0304020202020204" pitchFamily="34" charset="-34"/>
                <a:cs typeface="Cordia New" panose="020B0304020202020204" pitchFamily="34" charset="-34"/>
              </a:rPr>
              <a:t>1</a:t>
            </a:r>
            <a:r>
              <a:rPr lang="th-TH" b="1" kern="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dia New" panose="020B0304020202020204" pitchFamily="34" charset="-34"/>
                <a:cs typeface="Cordia New" panose="020B0304020202020204" pitchFamily="34" charset="-34"/>
              </a:rPr>
              <a:t>)</a:t>
            </a:r>
            <a:endParaRPr lang="th-TH" b="1" kern="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rdia New" panose="020B0304020202020204" pitchFamily="34" charset="-34"/>
              <a:cs typeface="Cordia New" panose="020B0304020202020204" pitchFamily="34" charset="-34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8382000" y="4157541"/>
            <a:ext cx="3657600" cy="2430270"/>
          </a:xfrm>
          <a:prstGeom prst="rect">
            <a:avLst/>
          </a:prstGeom>
          <a:noFill/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4591050" y="4161466"/>
            <a:ext cx="3657600" cy="2430270"/>
          </a:xfrm>
          <a:prstGeom prst="rect">
            <a:avLst/>
          </a:prstGeom>
          <a:noFill/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/>
          <p:cNvSpPr/>
          <p:nvPr/>
        </p:nvSpPr>
        <p:spPr>
          <a:xfrm>
            <a:off x="1823751" y="3981128"/>
            <a:ext cx="180850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th-TH" sz="5400" b="1" cap="none" spc="0" dirty="0" smtClean="0">
                <a:ln w="6600">
                  <a:solidFill>
                    <a:srgbClr val="FF0000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ตัวอย่าง</a:t>
            </a:r>
            <a:endParaRPr lang="en-US" sz="5400" b="1" cap="none" spc="0" dirty="0">
              <a:ln w="6600">
                <a:solidFill>
                  <a:srgbClr val="FF0000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4807816" y="4479197"/>
            <a:ext cx="3185488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th-TH" sz="5400" b="1" dirty="0" smtClean="0">
                <a:ln w="6600">
                  <a:solidFill>
                    <a:srgbClr val="FF0000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ความรู้ของ</a:t>
            </a:r>
          </a:p>
          <a:p>
            <a:pPr algn="ctr"/>
            <a:r>
              <a:rPr lang="th-TH" sz="5400" b="1" dirty="0" smtClean="0">
                <a:ln w="6600">
                  <a:solidFill>
                    <a:srgbClr val="FF0000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พนักงานบริการ</a:t>
            </a:r>
            <a:endParaRPr lang="en-US" sz="5400" b="1" cap="none" spc="0" dirty="0">
              <a:ln w="6600">
                <a:solidFill>
                  <a:srgbClr val="FF0000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8618056" y="4442793"/>
            <a:ext cx="3185488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th-TH" sz="5400" b="1" dirty="0" smtClean="0">
                <a:ln w="6600">
                  <a:solidFill>
                    <a:srgbClr val="FF0000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ความรู้ของ</a:t>
            </a:r>
          </a:p>
          <a:p>
            <a:pPr algn="ctr"/>
            <a:r>
              <a:rPr lang="th-TH" sz="5400" b="1" dirty="0" smtClean="0">
                <a:ln w="6600">
                  <a:solidFill>
                    <a:srgbClr val="FF0000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พนักงานบริการ</a:t>
            </a:r>
            <a:endParaRPr lang="en-US" sz="5400" b="1" cap="none" spc="0" dirty="0">
              <a:ln w="6600">
                <a:solidFill>
                  <a:srgbClr val="FF0000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2799844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อบรมภาษาญี่ปุ่น สำหรับพนักงานบริษัท | เรียนพิเศษที่บ้าน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51"/>
          <a:stretch/>
        </p:blipFill>
        <p:spPr bwMode="auto">
          <a:xfrm>
            <a:off x="882317" y="4157541"/>
            <a:ext cx="3575384" cy="24302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Content Placeholder 9"/>
          <p:cNvSpPr>
            <a:spLocks noGrp="1"/>
          </p:cNvSpPr>
          <p:nvPr>
            <p:ph idx="1"/>
          </p:nvPr>
        </p:nvSpPr>
        <p:spPr>
          <a:xfrm>
            <a:off x="761514" y="1361741"/>
            <a:ext cx="11278085" cy="4012361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th-TH" sz="2600" b="1" dirty="0">
                <a:solidFill>
                  <a:prstClr val="black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หมายถึง ทักษะและมาตรการส่งเสริมภาษาต่างประเทศของพนักงานบริการกลุ่มประชุม ซึ่งประกอบด้วยรายการดังนี้</a:t>
            </a:r>
          </a:p>
          <a:p>
            <a:r>
              <a:rPr lang="th-TH" sz="2600" b="1" dirty="0">
                <a:solidFill>
                  <a:prstClr val="black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1. พนักงานบริการกลุ่มประชุมส่วนใหญ่สามารถสื่อสารภาษาต่างประเทศได้อย่างน้อย 1 ภาษา</a:t>
            </a:r>
          </a:p>
          <a:p>
            <a:r>
              <a:rPr lang="th-TH" sz="2600" b="1" dirty="0">
                <a:solidFill>
                  <a:prstClr val="black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2. มีนโยบายในการรับสมัครพนักงานบริการกลุ่มประชุมที่มีทักษะ</a:t>
            </a:r>
            <a:r>
              <a:rPr lang="th-TH" sz="2600" b="1" dirty="0" smtClean="0">
                <a:solidFill>
                  <a:prstClr val="black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ภาษาต่างประเทศ</a:t>
            </a:r>
            <a:r>
              <a:rPr lang="en-US" sz="2600" b="1" dirty="0" smtClean="0">
                <a:solidFill>
                  <a:prstClr val="black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 </a:t>
            </a:r>
            <a:r>
              <a:rPr lang="th-TH" sz="2600" b="1" i="1" u="sng" dirty="0">
                <a:solidFill>
                  <a:srgbClr val="008000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(แนบเอกสารเพิ่มเติม)</a:t>
            </a:r>
            <a:endParaRPr lang="th-TH" sz="2600" b="1" dirty="0">
              <a:solidFill>
                <a:prstClr val="black"/>
              </a:solidFill>
              <a:latin typeface="Cordia New" panose="020B0304020202020204" pitchFamily="34" charset="-34"/>
              <a:cs typeface="Cordia New" panose="020B0304020202020204" pitchFamily="34" charset="-34"/>
            </a:endParaRPr>
          </a:p>
          <a:p>
            <a:r>
              <a:rPr lang="th-TH" sz="2600" b="1" dirty="0">
                <a:solidFill>
                  <a:prstClr val="black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3. มีการจัดฝึกอบรมภาษาต่างประเทศให้แก่พนักงานบริการกลุ่มประชุมเป็น</a:t>
            </a:r>
            <a:r>
              <a:rPr lang="th-TH" sz="2600" b="1" dirty="0" smtClean="0">
                <a:solidFill>
                  <a:prstClr val="black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ประจำ</a:t>
            </a:r>
            <a:r>
              <a:rPr lang="en-US" sz="2600" b="1" dirty="0" smtClean="0">
                <a:solidFill>
                  <a:prstClr val="black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 </a:t>
            </a:r>
            <a:r>
              <a:rPr lang="th-TH" sz="2600" b="1" i="1" u="sng" dirty="0">
                <a:solidFill>
                  <a:srgbClr val="008000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(แนบเอกสารเพิ่มเติม)</a:t>
            </a:r>
            <a:endParaRPr lang="th-TH" sz="2600" b="1" dirty="0">
              <a:solidFill>
                <a:prstClr val="black"/>
              </a:solidFill>
              <a:latin typeface="Cordia New" panose="020B0304020202020204" pitchFamily="34" charset="-34"/>
              <a:cs typeface="Cordia New" panose="020B0304020202020204" pitchFamily="34" charset="-34"/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761514" y="26826"/>
            <a:ext cx="11430485" cy="823217"/>
          </a:xfrm>
        </p:spPr>
        <p:txBody>
          <a:bodyPr>
            <a:noAutofit/>
          </a:bodyPr>
          <a:lstStyle/>
          <a:p>
            <a:pPr algn="ctr"/>
            <a:r>
              <a:rPr lang="en-US" b="1" kern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dia New" panose="020B0304020202020204" pitchFamily="34" charset="-34"/>
                <a:cs typeface="Cordia New" panose="020B0304020202020204" pitchFamily="34" charset="-34"/>
              </a:rPr>
              <a:t>Sv12 </a:t>
            </a:r>
            <a:r>
              <a:rPr lang="th-TH" b="1" kern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dia New" panose="020B0304020202020204" pitchFamily="34" charset="-34"/>
                <a:cs typeface="Cordia New" panose="020B0304020202020204" pitchFamily="34" charset="-34"/>
              </a:rPr>
              <a:t>ทักษะและมาตรการส่งเสริม</a:t>
            </a:r>
            <a:r>
              <a:rPr lang="th-TH" b="1" kern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dia New" panose="020B0304020202020204" pitchFamily="34" charset="-34"/>
                <a:cs typeface="Cordia New" panose="020B0304020202020204" pitchFamily="34" charset="-34"/>
              </a:rPr>
              <a:t>ภาษาต่างประเทศ</a:t>
            </a:r>
            <a:br>
              <a:rPr lang="th-TH" b="1" kern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dia New" panose="020B0304020202020204" pitchFamily="34" charset="-34"/>
                <a:cs typeface="Cordia New" panose="020B0304020202020204" pitchFamily="34" charset="-34"/>
              </a:rPr>
            </a:br>
            <a:r>
              <a:rPr lang="th-TH" b="1" kern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dia New" panose="020B0304020202020204" pitchFamily="34" charset="-34"/>
                <a:cs typeface="Cordia New" panose="020B0304020202020204" pitchFamily="34" charset="-34"/>
              </a:rPr>
              <a:t>ของ</a:t>
            </a:r>
            <a:r>
              <a:rPr lang="th-TH" b="1" kern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dia New" panose="020B0304020202020204" pitchFamily="34" charset="-34"/>
                <a:cs typeface="Cordia New" panose="020B0304020202020204" pitchFamily="34" charset="-34"/>
              </a:rPr>
              <a:t>พนักงานบริการกลุ่มประชุม </a:t>
            </a:r>
            <a:r>
              <a:rPr lang="th-TH" b="1" kern="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dia New" panose="020B0304020202020204" pitchFamily="34" charset="-34"/>
                <a:cs typeface="Cordia New" panose="020B0304020202020204" pitchFamily="34" charset="-34"/>
              </a:rPr>
              <a:t>(ค่าน้ำหนัก 2) </a:t>
            </a:r>
          </a:p>
        </p:txBody>
      </p:sp>
      <p:sp>
        <p:nvSpPr>
          <p:cNvPr id="13" name="Rectangle 12"/>
          <p:cNvSpPr/>
          <p:nvPr/>
        </p:nvSpPr>
        <p:spPr>
          <a:xfrm>
            <a:off x="8382000" y="4157541"/>
            <a:ext cx="3657600" cy="2430270"/>
          </a:xfrm>
          <a:prstGeom prst="rect">
            <a:avLst/>
          </a:prstGeom>
          <a:noFill/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4591050" y="4161466"/>
            <a:ext cx="3657600" cy="2430270"/>
          </a:xfrm>
          <a:prstGeom prst="rect">
            <a:avLst/>
          </a:prstGeom>
          <a:noFill/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/>
          <p:cNvSpPr/>
          <p:nvPr/>
        </p:nvSpPr>
        <p:spPr>
          <a:xfrm>
            <a:off x="1811613" y="5798752"/>
            <a:ext cx="180850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th-TH" sz="5400" b="1" cap="none" spc="0" dirty="0" smtClean="0">
                <a:ln w="6600">
                  <a:solidFill>
                    <a:srgbClr val="FF0000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ตัวอย่าง</a:t>
            </a:r>
            <a:endParaRPr lang="en-US" sz="5400" b="1" cap="none" spc="0" dirty="0">
              <a:ln w="6600">
                <a:solidFill>
                  <a:srgbClr val="FF0000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4572979" y="4479197"/>
            <a:ext cx="3655167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th-TH" sz="5400" b="1" dirty="0" smtClean="0">
                <a:ln w="6600">
                  <a:solidFill>
                    <a:srgbClr val="FF0000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ทักษะและมาตรการ</a:t>
            </a:r>
          </a:p>
          <a:p>
            <a:pPr algn="ctr"/>
            <a:r>
              <a:rPr lang="th-TH" sz="5400" b="1" cap="none" spc="0" dirty="0" smtClean="0">
                <a:ln w="6600">
                  <a:solidFill>
                    <a:srgbClr val="FF0000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ส่งเสริมภาษาฯ</a:t>
            </a:r>
            <a:endParaRPr lang="en-US" sz="5400" b="1" cap="none" spc="0" dirty="0">
              <a:ln w="6600">
                <a:solidFill>
                  <a:srgbClr val="FF0000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8383216" y="4483134"/>
            <a:ext cx="3655168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th-TH" sz="5400" b="1" dirty="0">
                <a:ln w="6600">
                  <a:solidFill>
                    <a:srgbClr val="FF0000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ทักษะและมาตรการ</a:t>
            </a:r>
          </a:p>
          <a:p>
            <a:pPr algn="ctr"/>
            <a:r>
              <a:rPr lang="th-TH" sz="5400" b="1" dirty="0">
                <a:ln w="6600">
                  <a:solidFill>
                    <a:srgbClr val="FF0000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ส่งเสริมภาษาฯ</a:t>
            </a:r>
            <a:endParaRPr lang="en-US" sz="5400" b="1" dirty="0">
              <a:ln w="6600">
                <a:solidFill>
                  <a:srgbClr val="FF0000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3963192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กฟน. มอบรางวัลพนักงานดีเด่น ประจำปี 2560 สร้างความผูกพันต่อองค์กร 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28986" y="4157540"/>
            <a:ext cx="3628714" cy="24311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Content Placeholder 9"/>
          <p:cNvSpPr>
            <a:spLocks noGrp="1"/>
          </p:cNvSpPr>
          <p:nvPr>
            <p:ph idx="1"/>
          </p:nvPr>
        </p:nvSpPr>
        <p:spPr>
          <a:xfrm>
            <a:off x="761514" y="880481"/>
            <a:ext cx="11278085" cy="4012361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th-TH" sz="2600" b="1" dirty="0">
                <a:solidFill>
                  <a:prstClr val="black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หมายถึง มาตรการในการพัฒนา และรักษาคุณภาพในการให้บริการของพนักงาน ซึ่งประกอบด้วยรายการดังนี้</a:t>
            </a:r>
          </a:p>
          <a:p>
            <a:r>
              <a:rPr lang="th-TH" sz="2600" b="1" dirty="0">
                <a:solidFill>
                  <a:prstClr val="black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1. มีนโยบายการคัดเลือกพนักงานที่เน้นคุณภาพการให้บริการ </a:t>
            </a:r>
            <a:r>
              <a:rPr lang="th-TH" sz="2600" b="1" i="1" u="sng" dirty="0">
                <a:solidFill>
                  <a:srgbClr val="008000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(แนบเอกสารเพิ่มเติม)</a:t>
            </a:r>
            <a:endParaRPr lang="th-TH" sz="2600" b="1" dirty="0">
              <a:solidFill>
                <a:prstClr val="black"/>
              </a:solidFill>
              <a:latin typeface="Cordia New" panose="020B0304020202020204" pitchFamily="34" charset="-34"/>
              <a:cs typeface="Cordia New" panose="020B0304020202020204" pitchFamily="34" charset="-34"/>
            </a:endParaRPr>
          </a:p>
          <a:p>
            <a:r>
              <a:rPr lang="th-TH" sz="2600" b="1" dirty="0">
                <a:solidFill>
                  <a:prstClr val="black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2. มีการอบรมหลักสูตรการให้บริการแก่พนักงานเป็นประจำ </a:t>
            </a:r>
            <a:r>
              <a:rPr lang="th-TH" sz="2600" b="1" i="1" u="sng" dirty="0">
                <a:solidFill>
                  <a:srgbClr val="008000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(แนบเอกสารเพิ่มเติม)</a:t>
            </a:r>
            <a:endParaRPr lang="th-TH" sz="2600" b="1" dirty="0">
              <a:solidFill>
                <a:prstClr val="black"/>
              </a:solidFill>
              <a:latin typeface="Cordia New" panose="020B0304020202020204" pitchFamily="34" charset="-34"/>
              <a:cs typeface="Cordia New" panose="020B0304020202020204" pitchFamily="34" charset="-34"/>
            </a:endParaRPr>
          </a:p>
          <a:p>
            <a:r>
              <a:rPr lang="th-TH" sz="2600" b="1" dirty="0">
                <a:solidFill>
                  <a:prstClr val="black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3. มีการประเมินการปฏิบัติงานของ</a:t>
            </a:r>
            <a:r>
              <a:rPr lang="th-TH" sz="2600" b="1" dirty="0" smtClean="0">
                <a:solidFill>
                  <a:prstClr val="black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พนักงาน</a:t>
            </a:r>
            <a:r>
              <a:rPr lang="en-US" sz="2600" b="1" dirty="0" smtClean="0">
                <a:solidFill>
                  <a:prstClr val="black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 </a:t>
            </a:r>
            <a:r>
              <a:rPr lang="th-TH" sz="2600" b="1" i="1" u="sng" dirty="0">
                <a:solidFill>
                  <a:srgbClr val="008000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(แนบเอกสารเพิ่มเติม)</a:t>
            </a:r>
            <a:endParaRPr lang="th-TH" sz="2600" b="1" dirty="0">
              <a:solidFill>
                <a:prstClr val="black"/>
              </a:solidFill>
              <a:latin typeface="Cordia New" panose="020B0304020202020204" pitchFamily="34" charset="-34"/>
              <a:cs typeface="Cordia New" panose="020B0304020202020204" pitchFamily="34" charset="-34"/>
            </a:endParaRPr>
          </a:p>
          <a:p>
            <a:r>
              <a:rPr lang="th-TH" sz="2600" b="1" dirty="0">
                <a:solidFill>
                  <a:prstClr val="black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4. มีการมอบรางวัลหรือยกย่องพนักงานที่ปฏิบัติงานดีเด่นทุก</a:t>
            </a:r>
            <a:r>
              <a:rPr lang="th-TH" sz="2600" b="1" dirty="0" smtClean="0">
                <a:solidFill>
                  <a:prstClr val="black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ปี</a:t>
            </a:r>
            <a:r>
              <a:rPr lang="en-US" sz="2600" b="1" dirty="0" smtClean="0">
                <a:solidFill>
                  <a:prstClr val="black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 </a:t>
            </a:r>
            <a:r>
              <a:rPr lang="th-TH" sz="2600" b="1" i="1" u="sng" dirty="0">
                <a:solidFill>
                  <a:srgbClr val="008000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(แนบเอกสารเพิ่มเติม)</a:t>
            </a:r>
            <a:endParaRPr lang="th-TH" sz="2600" b="1" dirty="0">
              <a:solidFill>
                <a:prstClr val="black"/>
              </a:solidFill>
              <a:latin typeface="Cordia New" panose="020B0304020202020204" pitchFamily="34" charset="-34"/>
              <a:cs typeface="Cordia New" panose="020B0304020202020204" pitchFamily="34" charset="-34"/>
            </a:endParaRPr>
          </a:p>
          <a:p>
            <a:r>
              <a:rPr lang="th-TH" sz="2600" b="1" dirty="0">
                <a:solidFill>
                  <a:prstClr val="black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5. มีคำชมเชยจากผู้รับบริการหลาย</a:t>
            </a:r>
            <a:r>
              <a:rPr lang="th-TH" sz="2600" b="1" dirty="0" smtClean="0">
                <a:solidFill>
                  <a:prstClr val="black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ครั้ง</a:t>
            </a:r>
            <a:r>
              <a:rPr lang="en-US" sz="2600" b="1" dirty="0" smtClean="0">
                <a:solidFill>
                  <a:prstClr val="black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 </a:t>
            </a:r>
            <a:r>
              <a:rPr lang="th-TH" sz="2600" b="1" i="1" u="sng" dirty="0">
                <a:solidFill>
                  <a:srgbClr val="008000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(แนบเอกสารเพิ่มเติม)</a:t>
            </a:r>
            <a:endParaRPr lang="th-TH" sz="2600" b="1" dirty="0">
              <a:solidFill>
                <a:prstClr val="black"/>
              </a:solidFill>
              <a:latin typeface="Cordia New" panose="020B0304020202020204" pitchFamily="34" charset="-34"/>
              <a:cs typeface="Cordia New" panose="020B0304020202020204" pitchFamily="34" charset="-34"/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761514" y="26826"/>
            <a:ext cx="11430485" cy="823217"/>
          </a:xfrm>
        </p:spPr>
        <p:txBody>
          <a:bodyPr>
            <a:noAutofit/>
          </a:bodyPr>
          <a:lstStyle/>
          <a:p>
            <a:pPr algn="ctr"/>
            <a:r>
              <a:rPr lang="en-US" sz="4000" b="1" kern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dia New" panose="020B0304020202020204" pitchFamily="34" charset="-34"/>
                <a:cs typeface="Cordia New" panose="020B0304020202020204" pitchFamily="34" charset="-34"/>
              </a:rPr>
              <a:t>Sv13 </a:t>
            </a:r>
            <a:r>
              <a:rPr lang="th-TH" sz="4000" b="1" kern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dia New" panose="020B0304020202020204" pitchFamily="34" charset="-34"/>
                <a:cs typeface="Cordia New" panose="020B0304020202020204" pitchFamily="34" charset="-34"/>
              </a:rPr>
              <a:t>การ</a:t>
            </a:r>
            <a:r>
              <a:rPr lang="th-TH" sz="4000" b="1" kern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dia New" panose="020B0304020202020204" pitchFamily="34" charset="-34"/>
                <a:cs typeface="Cordia New" panose="020B0304020202020204" pitchFamily="34" charset="-34"/>
              </a:rPr>
              <a:t>จัดการ</a:t>
            </a:r>
            <a:r>
              <a:rPr lang="th-TH" sz="4000" b="1" kern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dia New" panose="020B0304020202020204" pitchFamily="34" charset="-34"/>
                <a:cs typeface="Cordia New" panose="020B0304020202020204" pitchFamily="34" charset="-34"/>
              </a:rPr>
              <a:t>บุคลากร</a:t>
            </a:r>
            <a:r>
              <a:rPr lang="th-TH" sz="4000" b="1" kern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dia New" panose="020B0304020202020204" pitchFamily="34" charset="-34"/>
                <a:cs typeface="Cordia New" panose="020B0304020202020204" pitchFamily="34" charset="-34"/>
              </a:rPr>
              <a:t>ในด้านการบริการกลุ่มประชุม </a:t>
            </a:r>
            <a:r>
              <a:rPr lang="th-TH" sz="4000" b="1" kern="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dia New" panose="020B0304020202020204" pitchFamily="34" charset="-34"/>
                <a:cs typeface="Cordia New" panose="020B0304020202020204" pitchFamily="34" charset="-34"/>
              </a:rPr>
              <a:t>(ค่าน้ำหนัก 2) </a:t>
            </a:r>
            <a:endParaRPr lang="th-TH" sz="4000" b="1" kern="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rdia New" panose="020B0304020202020204" pitchFamily="34" charset="-34"/>
              <a:cs typeface="Cordia New" panose="020B0304020202020204" pitchFamily="34" charset="-34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8382000" y="4157541"/>
            <a:ext cx="3657600" cy="2430270"/>
          </a:xfrm>
          <a:prstGeom prst="rect">
            <a:avLst/>
          </a:prstGeom>
          <a:noFill/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4591050" y="4161466"/>
            <a:ext cx="3657600" cy="2430270"/>
          </a:xfrm>
          <a:prstGeom prst="rect">
            <a:avLst/>
          </a:prstGeom>
          <a:noFill/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/>
          <p:cNvSpPr/>
          <p:nvPr/>
        </p:nvSpPr>
        <p:spPr>
          <a:xfrm>
            <a:off x="1811613" y="5798752"/>
            <a:ext cx="180850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th-TH" sz="5400" b="1" cap="none" spc="0" dirty="0" smtClean="0">
                <a:ln w="6600">
                  <a:solidFill>
                    <a:srgbClr val="FF0000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ตัวอย่าง</a:t>
            </a:r>
            <a:endParaRPr lang="en-US" sz="5400" b="1" cap="none" spc="0" dirty="0">
              <a:ln w="6600">
                <a:solidFill>
                  <a:srgbClr val="FF0000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5247844" y="4479197"/>
            <a:ext cx="2305438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th-TH" sz="5400" b="1" dirty="0" smtClean="0">
                <a:ln w="6600">
                  <a:solidFill>
                    <a:srgbClr val="FF0000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การจัดการ</a:t>
            </a:r>
          </a:p>
          <a:p>
            <a:pPr algn="ctr"/>
            <a:r>
              <a:rPr lang="th-TH" sz="5400" b="1" cap="none" spc="0" dirty="0" smtClean="0">
                <a:ln w="6600">
                  <a:solidFill>
                    <a:srgbClr val="FF0000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บุคลากร</a:t>
            </a:r>
            <a:endParaRPr lang="en-US" sz="5400" b="1" cap="none" spc="0" dirty="0">
              <a:ln w="6600">
                <a:solidFill>
                  <a:srgbClr val="FF0000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9058080" y="4483134"/>
            <a:ext cx="2305439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th-TH" sz="5400" b="1" dirty="0">
                <a:ln w="6600">
                  <a:solidFill>
                    <a:srgbClr val="FF0000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การจัดการ</a:t>
            </a:r>
          </a:p>
          <a:p>
            <a:pPr algn="ctr"/>
            <a:r>
              <a:rPr lang="th-TH" sz="5400" b="1" dirty="0">
                <a:ln w="6600">
                  <a:solidFill>
                    <a:srgbClr val="FF0000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บุคลากร</a:t>
            </a:r>
            <a:endParaRPr lang="en-US" sz="5400" b="1" dirty="0">
              <a:ln w="6600">
                <a:solidFill>
                  <a:srgbClr val="FF0000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3487771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9"/>
          <p:cNvSpPr>
            <a:spLocks noGrp="1"/>
          </p:cNvSpPr>
          <p:nvPr>
            <p:ph idx="1"/>
          </p:nvPr>
        </p:nvSpPr>
        <p:spPr>
          <a:xfrm>
            <a:off x="761514" y="1169239"/>
            <a:ext cx="11278085" cy="2712951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th-TH" sz="2600" b="1" dirty="0">
                <a:solidFill>
                  <a:prstClr val="black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หมายถึง มีการจัดสวัสดิการขั้นพื้นฐานให้พนักงาน ซึ่งประกอบด้วยรายการดังนี้</a:t>
            </a:r>
          </a:p>
          <a:p>
            <a:r>
              <a:rPr lang="th-TH" sz="2600" b="1" dirty="0">
                <a:solidFill>
                  <a:prstClr val="black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1. ได้ค่าแรงขั้นต่ำตาม</a:t>
            </a:r>
            <a:r>
              <a:rPr lang="th-TH" sz="2600" b="1" dirty="0" smtClean="0">
                <a:solidFill>
                  <a:prstClr val="black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กฎหมาย</a:t>
            </a:r>
            <a:r>
              <a:rPr lang="en-US" sz="2600" b="1" dirty="0" smtClean="0">
                <a:solidFill>
                  <a:prstClr val="black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 </a:t>
            </a:r>
            <a:r>
              <a:rPr lang="th-TH" sz="2600" b="1" i="1" u="sng" dirty="0">
                <a:solidFill>
                  <a:srgbClr val="008000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(แนบเอกสารเพิ่มเติม)</a:t>
            </a:r>
            <a:endParaRPr lang="th-TH" sz="2600" b="1" dirty="0">
              <a:solidFill>
                <a:prstClr val="black"/>
              </a:solidFill>
              <a:latin typeface="Cordia New" panose="020B0304020202020204" pitchFamily="34" charset="-34"/>
              <a:cs typeface="Cordia New" panose="020B0304020202020204" pitchFamily="34" charset="-34"/>
            </a:endParaRPr>
          </a:p>
          <a:p>
            <a:r>
              <a:rPr lang="th-TH" sz="2600" b="1" dirty="0">
                <a:solidFill>
                  <a:prstClr val="black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2. ทำประกันสังคมให้พนักงานทุก</a:t>
            </a:r>
            <a:r>
              <a:rPr lang="th-TH" sz="2600" b="1" dirty="0" smtClean="0">
                <a:solidFill>
                  <a:prstClr val="black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คน</a:t>
            </a:r>
            <a:r>
              <a:rPr lang="en-US" sz="2600" b="1" dirty="0" smtClean="0">
                <a:solidFill>
                  <a:prstClr val="black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 </a:t>
            </a:r>
            <a:r>
              <a:rPr lang="th-TH" sz="2600" b="1" i="1" u="sng" dirty="0">
                <a:solidFill>
                  <a:srgbClr val="008000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(แนบเอกสารเพิ่มเติม)</a:t>
            </a:r>
            <a:endParaRPr lang="th-TH" sz="2600" b="1" dirty="0">
              <a:solidFill>
                <a:prstClr val="black"/>
              </a:solidFill>
              <a:latin typeface="Cordia New" panose="020B0304020202020204" pitchFamily="34" charset="-34"/>
              <a:cs typeface="Cordia New" panose="020B0304020202020204" pitchFamily="34" charset="-34"/>
            </a:endParaRPr>
          </a:p>
          <a:p>
            <a:r>
              <a:rPr lang="th-TH" sz="2600" b="1" dirty="0">
                <a:solidFill>
                  <a:prstClr val="black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3. มีวันหยุดตามที่กฎหมาย</a:t>
            </a:r>
            <a:r>
              <a:rPr lang="th-TH" sz="2600" b="1" dirty="0" smtClean="0">
                <a:solidFill>
                  <a:prstClr val="black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กำหนด</a:t>
            </a:r>
            <a:r>
              <a:rPr lang="en-US" sz="2600" b="1" dirty="0" smtClean="0">
                <a:solidFill>
                  <a:prstClr val="black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 </a:t>
            </a:r>
            <a:r>
              <a:rPr lang="th-TH" sz="2600" b="1" i="1" u="sng" dirty="0">
                <a:solidFill>
                  <a:srgbClr val="008000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(แนบเอกสารเพิ่มเติม)</a:t>
            </a:r>
            <a:endParaRPr lang="th-TH" sz="2600" b="1" dirty="0">
              <a:solidFill>
                <a:prstClr val="black"/>
              </a:solidFill>
              <a:latin typeface="Cordia New" panose="020B0304020202020204" pitchFamily="34" charset="-34"/>
              <a:cs typeface="Cordia New" panose="020B0304020202020204" pitchFamily="34" charset="-34"/>
            </a:endParaRPr>
          </a:p>
          <a:p>
            <a:r>
              <a:rPr lang="th-TH" sz="2600" b="1" dirty="0">
                <a:solidFill>
                  <a:prstClr val="black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4. มีการตรวจสุขภาพ</a:t>
            </a:r>
            <a:r>
              <a:rPr lang="th-TH" sz="2600" b="1" dirty="0" smtClean="0">
                <a:solidFill>
                  <a:prstClr val="black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ประจำปี</a:t>
            </a:r>
            <a:r>
              <a:rPr lang="en-US" sz="2600" b="1" dirty="0" smtClean="0">
                <a:solidFill>
                  <a:prstClr val="black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 </a:t>
            </a:r>
            <a:r>
              <a:rPr lang="th-TH" sz="2600" b="1" i="1" u="sng" dirty="0">
                <a:solidFill>
                  <a:srgbClr val="008000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(แนบเอกสารเพิ่มเติม)</a:t>
            </a:r>
            <a:endParaRPr lang="th-TH" sz="2600" b="1" dirty="0">
              <a:solidFill>
                <a:prstClr val="black"/>
              </a:solidFill>
              <a:latin typeface="Cordia New" panose="020B0304020202020204" pitchFamily="34" charset="-34"/>
              <a:cs typeface="Cordia New" panose="020B0304020202020204" pitchFamily="34" charset="-34"/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761514" y="26826"/>
            <a:ext cx="11430485" cy="823217"/>
          </a:xfrm>
        </p:spPr>
        <p:txBody>
          <a:bodyPr>
            <a:noAutofit/>
          </a:bodyPr>
          <a:lstStyle/>
          <a:p>
            <a:pPr algn="ctr"/>
            <a:r>
              <a:rPr lang="en-US" sz="4800" b="1" kern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dia New" panose="020B0304020202020204" pitchFamily="34" charset="-34"/>
                <a:cs typeface="Cordia New" panose="020B0304020202020204" pitchFamily="34" charset="-34"/>
              </a:rPr>
              <a:t>Sv1</a:t>
            </a:r>
            <a:r>
              <a:rPr lang="en-US" sz="4800" b="1" kern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dia New" panose="020B0304020202020204" pitchFamily="34" charset="-34"/>
                <a:cs typeface="Cordia New" panose="020B0304020202020204" pitchFamily="34" charset="-34"/>
              </a:rPr>
              <a:t>4</a:t>
            </a:r>
            <a:r>
              <a:rPr lang="en-US" sz="4800" b="1" kern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dia New" panose="020B0304020202020204" pitchFamily="34" charset="-34"/>
                <a:cs typeface="Cordia New" panose="020B0304020202020204" pitchFamily="34" charset="-34"/>
              </a:rPr>
              <a:t> </a:t>
            </a:r>
            <a:r>
              <a:rPr lang="th-TH" sz="4800" b="1" kern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dia New" panose="020B0304020202020204" pitchFamily="34" charset="-34"/>
                <a:cs typeface="Cordia New" panose="020B0304020202020204" pitchFamily="34" charset="-34"/>
              </a:rPr>
              <a:t>ระบบสวัสดิการ</a:t>
            </a:r>
            <a:r>
              <a:rPr lang="th-TH" sz="4800" b="1" kern="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dia New" panose="020B0304020202020204" pitchFamily="34" charset="-34"/>
                <a:cs typeface="Cordia New" panose="020B0304020202020204" pitchFamily="34" charset="-34"/>
              </a:rPr>
              <a:t>พนักงาน </a:t>
            </a:r>
            <a:r>
              <a:rPr lang="th-TH" sz="4800" b="1" kern="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dia New" panose="020B0304020202020204" pitchFamily="34" charset="-34"/>
                <a:cs typeface="Cordia New" panose="020B0304020202020204" pitchFamily="34" charset="-34"/>
              </a:rPr>
              <a:t>(ค่าน้ำหนัก </a:t>
            </a:r>
            <a:r>
              <a:rPr lang="en-US" sz="4800" b="1" kern="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dia New" panose="020B0304020202020204" pitchFamily="34" charset="-34"/>
                <a:cs typeface="Cordia New" panose="020B0304020202020204" pitchFamily="34" charset="-34"/>
              </a:rPr>
              <a:t>1</a:t>
            </a:r>
            <a:r>
              <a:rPr lang="th-TH" sz="4800" b="1" kern="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dia New" panose="020B0304020202020204" pitchFamily="34" charset="-34"/>
                <a:cs typeface="Cordia New" panose="020B0304020202020204" pitchFamily="34" charset="-34"/>
              </a:rPr>
              <a:t>) </a:t>
            </a:r>
            <a:endParaRPr lang="th-TH" sz="4800" b="1" kern="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rdia New" panose="020B0304020202020204" pitchFamily="34" charset="-34"/>
              <a:cs typeface="Cordia New" panose="020B0304020202020204" pitchFamily="34" charset="-34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8382000" y="4157541"/>
            <a:ext cx="3657600" cy="2430270"/>
          </a:xfrm>
          <a:prstGeom prst="rect">
            <a:avLst/>
          </a:prstGeom>
          <a:noFill/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/>
          <p:cNvSpPr/>
          <p:nvPr/>
        </p:nvSpPr>
        <p:spPr>
          <a:xfrm>
            <a:off x="1145425" y="4522608"/>
            <a:ext cx="3009157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th-TH" sz="5400" b="1" cap="none" spc="0" dirty="0" smtClean="0">
                <a:ln w="6600">
                  <a:solidFill>
                    <a:srgbClr val="FF0000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ระบบสวัสดิการ</a:t>
            </a:r>
          </a:p>
          <a:p>
            <a:pPr algn="ctr"/>
            <a:r>
              <a:rPr lang="th-TH" sz="5400" b="1" dirty="0" smtClean="0">
                <a:ln w="6600">
                  <a:solidFill>
                    <a:srgbClr val="FF0000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พนักงาน</a:t>
            </a:r>
            <a:endParaRPr lang="en-US" sz="5400" b="1" cap="none" spc="0" dirty="0">
              <a:ln w="6600">
                <a:solidFill>
                  <a:srgbClr val="FF0000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4591050" y="4161466"/>
            <a:ext cx="3657600" cy="2430270"/>
          </a:xfrm>
          <a:prstGeom prst="rect">
            <a:avLst/>
          </a:prstGeom>
          <a:noFill/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800100" y="4157541"/>
            <a:ext cx="3657600" cy="2430270"/>
          </a:xfrm>
          <a:prstGeom prst="rect">
            <a:avLst/>
          </a:prstGeom>
          <a:noFill/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4895977" y="4522608"/>
            <a:ext cx="3009157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th-TH" sz="5400" b="1" cap="none" spc="0" dirty="0" smtClean="0">
                <a:ln w="6600">
                  <a:solidFill>
                    <a:srgbClr val="FF0000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ระบบสวัสดิการ</a:t>
            </a:r>
          </a:p>
          <a:p>
            <a:pPr algn="ctr"/>
            <a:r>
              <a:rPr lang="th-TH" sz="5400" b="1" dirty="0" smtClean="0">
                <a:ln w="6600">
                  <a:solidFill>
                    <a:srgbClr val="FF0000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พนักงาน</a:t>
            </a:r>
            <a:endParaRPr lang="en-US" sz="5400" b="1" cap="none" spc="0" dirty="0">
              <a:ln w="6600">
                <a:solidFill>
                  <a:srgbClr val="FF0000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8728388" y="4522608"/>
            <a:ext cx="3009157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th-TH" sz="5400" b="1" cap="none" spc="0" dirty="0" smtClean="0">
                <a:ln w="6600">
                  <a:solidFill>
                    <a:srgbClr val="FF0000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ระบบสวัสดิการ</a:t>
            </a:r>
          </a:p>
          <a:p>
            <a:pPr algn="ctr"/>
            <a:r>
              <a:rPr lang="th-TH" sz="5400" b="1" dirty="0" smtClean="0">
                <a:ln w="6600">
                  <a:solidFill>
                    <a:srgbClr val="FF0000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พนักงาน</a:t>
            </a:r>
            <a:endParaRPr lang="en-US" sz="5400" b="1" cap="none" spc="0" dirty="0">
              <a:ln w="6600">
                <a:solidFill>
                  <a:srgbClr val="FF0000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0084674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4" descr="https://cdn2.hubspot.net/hub/50878/file-14391698-jpg/images/customer_service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03752" y="4157541"/>
            <a:ext cx="3659058" cy="24302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Content Placeholder 9"/>
          <p:cNvSpPr>
            <a:spLocks noGrp="1"/>
          </p:cNvSpPr>
          <p:nvPr>
            <p:ph idx="1"/>
          </p:nvPr>
        </p:nvSpPr>
        <p:spPr>
          <a:xfrm>
            <a:off x="761514" y="1522164"/>
            <a:ext cx="11278085" cy="2119394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th-TH" sz="2600" b="1" dirty="0">
                <a:solidFill>
                  <a:prstClr val="black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หมายถึง มีระบบการจัดการข้อร้องเรียนต่างๆ และระบบการประเมินผลการบริการ ซึ่งประกอบด้วยรายการดังนี้</a:t>
            </a:r>
          </a:p>
          <a:p>
            <a:r>
              <a:rPr lang="th-TH" sz="2600" b="1" dirty="0">
                <a:solidFill>
                  <a:prstClr val="black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1. มีระบบรับเรื่องร้องเรียนเกี่ยวกับการให้บริการ</a:t>
            </a:r>
          </a:p>
          <a:p>
            <a:r>
              <a:rPr lang="th-TH" sz="2600" b="1" dirty="0">
                <a:solidFill>
                  <a:prstClr val="black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2. มีการตอบสนองข้อร้องเรียนอย่างรวดเร็ว</a:t>
            </a:r>
          </a:p>
          <a:p>
            <a:r>
              <a:rPr lang="th-TH" sz="2600" b="1" dirty="0">
                <a:solidFill>
                  <a:prstClr val="black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3. มีการประเมินคุณภาพการบริการโดย</a:t>
            </a:r>
            <a:r>
              <a:rPr lang="th-TH" sz="2600" b="1" dirty="0" smtClean="0">
                <a:solidFill>
                  <a:prstClr val="black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ลูกค้า</a:t>
            </a:r>
            <a:r>
              <a:rPr lang="en-US" sz="2600" b="1" dirty="0" smtClean="0">
                <a:solidFill>
                  <a:prstClr val="black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 </a:t>
            </a:r>
            <a:r>
              <a:rPr lang="th-TH" sz="2600" b="1" i="1" u="sng" dirty="0">
                <a:solidFill>
                  <a:srgbClr val="008000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(แนบเอกสารเพิ่มเติม)</a:t>
            </a:r>
            <a:endParaRPr lang="th-TH" sz="2600" b="1" dirty="0">
              <a:solidFill>
                <a:prstClr val="black"/>
              </a:solidFill>
              <a:latin typeface="Cordia New" panose="020B0304020202020204" pitchFamily="34" charset="-34"/>
              <a:cs typeface="Cordia New" panose="020B0304020202020204" pitchFamily="34" charset="-34"/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761514" y="26826"/>
            <a:ext cx="11430485" cy="823217"/>
          </a:xfrm>
        </p:spPr>
        <p:txBody>
          <a:bodyPr>
            <a:noAutofit/>
          </a:bodyPr>
          <a:lstStyle/>
          <a:p>
            <a:pPr algn="ctr"/>
            <a:r>
              <a:rPr lang="en-US" sz="4800" b="1" kern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dia New" panose="020B0304020202020204" pitchFamily="34" charset="-34"/>
                <a:cs typeface="Cordia New" panose="020B0304020202020204" pitchFamily="34" charset="-34"/>
              </a:rPr>
              <a:t>Sv15 </a:t>
            </a:r>
            <a:r>
              <a:rPr lang="th-TH" sz="4800" b="1" kern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dia New" panose="020B0304020202020204" pitchFamily="34" charset="-34"/>
                <a:cs typeface="Cordia New" panose="020B0304020202020204" pitchFamily="34" charset="-34"/>
              </a:rPr>
              <a:t>การร้องเรียนและการประเมินผลการบริการ </a:t>
            </a:r>
            <a:r>
              <a:rPr lang="en-US" sz="4800" b="1" kern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dia New" panose="020B0304020202020204" pitchFamily="34" charset="-34"/>
                <a:cs typeface="Cordia New" panose="020B0304020202020204" pitchFamily="34" charset="-34"/>
              </a:rPr>
              <a:t/>
            </a:r>
            <a:br>
              <a:rPr lang="en-US" sz="4800" b="1" kern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dia New" panose="020B0304020202020204" pitchFamily="34" charset="-34"/>
                <a:cs typeface="Cordia New" panose="020B0304020202020204" pitchFamily="34" charset="-34"/>
              </a:rPr>
            </a:br>
            <a:r>
              <a:rPr lang="th-TH" sz="4800" b="1" kern="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dia New" panose="020B0304020202020204" pitchFamily="34" charset="-34"/>
                <a:cs typeface="Cordia New" panose="020B0304020202020204" pitchFamily="34" charset="-34"/>
              </a:rPr>
              <a:t>(</a:t>
            </a:r>
            <a:r>
              <a:rPr lang="th-TH" sz="4800" b="1" kern="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dia New" panose="020B0304020202020204" pitchFamily="34" charset="-34"/>
                <a:cs typeface="Cordia New" panose="020B0304020202020204" pitchFamily="34" charset="-34"/>
              </a:rPr>
              <a:t>ค่าน้ำหนัก 2) </a:t>
            </a:r>
          </a:p>
        </p:txBody>
      </p:sp>
      <p:sp>
        <p:nvSpPr>
          <p:cNvPr id="13" name="Rectangle 12"/>
          <p:cNvSpPr/>
          <p:nvPr/>
        </p:nvSpPr>
        <p:spPr>
          <a:xfrm>
            <a:off x="8382000" y="4157541"/>
            <a:ext cx="3657600" cy="2430270"/>
          </a:xfrm>
          <a:prstGeom prst="rect">
            <a:avLst/>
          </a:prstGeom>
          <a:noFill/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/>
          <p:cNvSpPr/>
          <p:nvPr/>
        </p:nvSpPr>
        <p:spPr>
          <a:xfrm>
            <a:off x="1801282" y="5798752"/>
            <a:ext cx="180850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th-TH" sz="5400" b="1" cap="none" spc="0" dirty="0" smtClean="0">
                <a:ln w="6600">
                  <a:solidFill>
                    <a:srgbClr val="FF0000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ตัวอย่าง</a:t>
            </a:r>
            <a:endParaRPr lang="en-US" sz="5400" b="1" cap="none" spc="0" dirty="0">
              <a:ln w="6600">
                <a:solidFill>
                  <a:srgbClr val="FF0000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4591050" y="4161466"/>
            <a:ext cx="3657600" cy="2430270"/>
          </a:xfrm>
          <a:prstGeom prst="rect">
            <a:avLst/>
          </a:prstGeom>
          <a:noFill/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5069903" y="4522608"/>
            <a:ext cx="2661306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th-TH" sz="5400" b="1" cap="none" spc="0" dirty="0" smtClean="0">
                <a:ln w="6600">
                  <a:solidFill>
                    <a:srgbClr val="FF0000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การร้องเรียน</a:t>
            </a:r>
          </a:p>
          <a:p>
            <a:pPr algn="ctr"/>
            <a:r>
              <a:rPr lang="th-TH" sz="5400" b="1" dirty="0" smtClean="0">
                <a:ln w="6600">
                  <a:solidFill>
                    <a:srgbClr val="FF0000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การบริการ</a:t>
            </a:r>
            <a:endParaRPr lang="en-US" sz="5400" b="1" cap="none" spc="0" dirty="0">
              <a:ln w="6600">
                <a:solidFill>
                  <a:srgbClr val="FF0000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8757244" y="4522608"/>
            <a:ext cx="2951449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th-TH" sz="5400" b="1" cap="none" spc="0" dirty="0" smtClean="0">
                <a:ln w="6600">
                  <a:solidFill>
                    <a:srgbClr val="FF0000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การประเมินผล</a:t>
            </a:r>
          </a:p>
          <a:p>
            <a:pPr algn="ctr"/>
            <a:r>
              <a:rPr lang="th-TH" sz="5400" b="1" dirty="0" smtClean="0">
                <a:ln w="6600">
                  <a:solidFill>
                    <a:srgbClr val="FF0000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การบริการ</a:t>
            </a:r>
            <a:endParaRPr lang="en-US" sz="5400" b="1" cap="none" spc="0" dirty="0">
              <a:ln w="6600">
                <a:solidFill>
                  <a:srgbClr val="FF0000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1184098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หนังสือพิมพ์ภูเก็ตโพสต์ : ศูนย์ควบคุมการบินภูเก็ต ซ้อมดับเพลิงและ 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03752" y="4155016"/>
            <a:ext cx="3647369" cy="24327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Content Placeholder 9"/>
          <p:cNvSpPr>
            <a:spLocks noGrp="1"/>
          </p:cNvSpPr>
          <p:nvPr>
            <p:ph idx="1"/>
          </p:nvPr>
        </p:nvSpPr>
        <p:spPr>
          <a:xfrm>
            <a:off x="803752" y="998259"/>
            <a:ext cx="11278085" cy="294503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th-TH" sz="2600" b="1" dirty="0">
                <a:solidFill>
                  <a:prstClr val="black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หมายถึง มีการกำหนดมาตรการป้องกันอัคคีภัยไว้อย่างเป็นระบบ ซึ่งประกอบด้วยรายการดังนี้</a:t>
            </a:r>
          </a:p>
          <a:p>
            <a:r>
              <a:rPr lang="th-TH" sz="2600" b="1" dirty="0">
                <a:solidFill>
                  <a:prstClr val="black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1. </a:t>
            </a:r>
            <a:r>
              <a:rPr lang="th-TH" sz="2600" b="1" dirty="0" smtClean="0">
                <a:solidFill>
                  <a:prstClr val="black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มี</a:t>
            </a:r>
            <a:r>
              <a:rPr lang="th-TH" sz="2600" b="1" dirty="0">
                <a:solidFill>
                  <a:prstClr val="black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แผนป้องกันและระงับ</a:t>
            </a:r>
            <a:r>
              <a:rPr lang="th-TH" sz="2600" b="1" dirty="0" smtClean="0">
                <a:solidFill>
                  <a:prstClr val="black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อัคคีภัย</a:t>
            </a:r>
            <a:r>
              <a:rPr lang="en-US" sz="2600" b="1" dirty="0" smtClean="0">
                <a:solidFill>
                  <a:prstClr val="black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 </a:t>
            </a:r>
            <a:r>
              <a:rPr lang="th-TH" sz="2600" b="1" i="1" u="sng" dirty="0">
                <a:solidFill>
                  <a:srgbClr val="008000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(แนบเอกสารเพิ่มเติม)</a:t>
            </a:r>
            <a:endParaRPr lang="th-TH" sz="2600" b="1" dirty="0">
              <a:solidFill>
                <a:prstClr val="black"/>
              </a:solidFill>
              <a:latin typeface="Cordia New" panose="020B0304020202020204" pitchFamily="34" charset="-34"/>
              <a:cs typeface="Cordia New" panose="020B0304020202020204" pitchFamily="34" charset="-34"/>
            </a:endParaRPr>
          </a:p>
          <a:p>
            <a:r>
              <a:rPr lang="en-US" sz="2600" b="1" dirty="0">
                <a:solidFill>
                  <a:prstClr val="black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2</a:t>
            </a:r>
            <a:r>
              <a:rPr lang="th-TH" sz="2600" b="1" dirty="0" smtClean="0">
                <a:solidFill>
                  <a:prstClr val="black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. มีการฝึกซ้อม</a:t>
            </a:r>
            <a:r>
              <a:rPr lang="th-TH" sz="2600" b="1" dirty="0">
                <a:solidFill>
                  <a:prstClr val="black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ดับเพลิงและฝึกซ้อมอพยพหนีไฟพร้อม</a:t>
            </a:r>
            <a:r>
              <a:rPr lang="th-TH" sz="2600" b="1" dirty="0" smtClean="0">
                <a:solidFill>
                  <a:prstClr val="black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กัน สำหรับเจ้าหน้าที่ที่ดูแลห้องประชุม </a:t>
            </a:r>
          </a:p>
          <a:p>
            <a:pPr marL="0" indent="0">
              <a:buNone/>
            </a:pPr>
            <a:r>
              <a:rPr lang="th-TH" sz="2600" b="1" dirty="0" smtClean="0">
                <a:solidFill>
                  <a:prstClr val="black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        อย่าง</a:t>
            </a:r>
            <a:r>
              <a:rPr lang="th-TH" sz="2600" b="1" dirty="0">
                <a:solidFill>
                  <a:prstClr val="black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น้อยปี</a:t>
            </a:r>
            <a:r>
              <a:rPr lang="th-TH" sz="2600" b="1" dirty="0" smtClean="0">
                <a:solidFill>
                  <a:prstClr val="black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ละ</a:t>
            </a:r>
            <a:r>
              <a:rPr lang="en-US" sz="2600" b="1" dirty="0" smtClean="0">
                <a:solidFill>
                  <a:prstClr val="black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 1</a:t>
            </a:r>
            <a:r>
              <a:rPr lang="th-TH" sz="2600" b="1" dirty="0" smtClean="0">
                <a:solidFill>
                  <a:prstClr val="black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 ครั้ง</a:t>
            </a:r>
            <a:r>
              <a:rPr lang="en-US" sz="2600" b="1" dirty="0" smtClean="0">
                <a:solidFill>
                  <a:prstClr val="black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 </a:t>
            </a:r>
            <a:r>
              <a:rPr lang="th-TH" sz="2600" b="1" i="1" u="sng" dirty="0">
                <a:solidFill>
                  <a:srgbClr val="008000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(แนบเอกสารเพิ่มเติม)</a:t>
            </a:r>
            <a:endParaRPr lang="th-TH" sz="2600" b="1" dirty="0">
              <a:solidFill>
                <a:prstClr val="black"/>
              </a:solidFill>
              <a:latin typeface="Cordia New" panose="020B0304020202020204" pitchFamily="34" charset="-34"/>
              <a:cs typeface="Cordia New" panose="020B0304020202020204" pitchFamily="34" charset="-34"/>
            </a:endParaRPr>
          </a:p>
          <a:p>
            <a:r>
              <a:rPr lang="en-US" sz="2600" b="1" dirty="0" smtClean="0">
                <a:solidFill>
                  <a:prstClr val="black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3</a:t>
            </a:r>
            <a:r>
              <a:rPr lang="th-TH" sz="2600" b="1" dirty="0" smtClean="0">
                <a:solidFill>
                  <a:prstClr val="black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. </a:t>
            </a:r>
            <a:r>
              <a:rPr lang="th-TH" sz="2600" b="1" dirty="0">
                <a:solidFill>
                  <a:prstClr val="black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มีการ</a:t>
            </a:r>
            <a:r>
              <a:rPr lang="th-TH" sz="2600" b="1" dirty="0" smtClean="0">
                <a:solidFill>
                  <a:prstClr val="black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ฝึกอบรมดับเพลิงขั้นต้นตามกฎหมายกำหนด </a:t>
            </a:r>
            <a:r>
              <a:rPr lang="th-TH" sz="2600" b="1" i="1" u="sng" dirty="0">
                <a:solidFill>
                  <a:srgbClr val="008000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(แนบเอกสารเพิ่มเติม)</a:t>
            </a:r>
            <a:endParaRPr lang="th-TH" sz="2600" b="1" dirty="0">
              <a:solidFill>
                <a:prstClr val="black"/>
              </a:solidFill>
              <a:latin typeface="Cordia New" panose="020B0304020202020204" pitchFamily="34" charset="-34"/>
              <a:cs typeface="Cordia New" panose="020B0304020202020204" pitchFamily="34" charset="-34"/>
            </a:endParaRPr>
          </a:p>
          <a:p>
            <a:r>
              <a:rPr lang="en-US" sz="2600" b="1" dirty="0" smtClean="0">
                <a:solidFill>
                  <a:prstClr val="black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4</a:t>
            </a:r>
            <a:r>
              <a:rPr lang="th-TH" sz="2600" b="1" dirty="0" smtClean="0">
                <a:solidFill>
                  <a:prstClr val="black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. มี</a:t>
            </a:r>
            <a:r>
              <a:rPr lang="th-TH" sz="2600" b="1" dirty="0">
                <a:solidFill>
                  <a:prstClr val="black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การกำหนดจุดรวมพล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761514" y="26826"/>
            <a:ext cx="11430485" cy="823217"/>
          </a:xfrm>
        </p:spPr>
        <p:txBody>
          <a:bodyPr>
            <a:noAutofit/>
          </a:bodyPr>
          <a:lstStyle/>
          <a:p>
            <a:pPr algn="ctr"/>
            <a:r>
              <a:rPr lang="en-US" sz="4800" b="1" kern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dia New" panose="020B0304020202020204" pitchFamily="34" charset="-34"/>
                <a:cs typeface="Cordia New" panose="020B0304020202020204" pitchFamily="34" charset="-34"/>
              </a:rPr>
              <a:t>Sv16 </a:t>
            </a:r>
            <a:r>
              <a:rPr lang="th-TH" sz="4800" b="1" kern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dia New" panose="020B0304020202020204" pitchFamily="34" charset="-34"/>
                <a:cs typeface="Cordia New" panose="020B0304020202020204" pitchFamily="34" charset="-34"/>
              </a:rPr>
              <a:t>แผนป้องกัน</a:t>
            </a:r>
            <a:r>
              <a:rPr lang="th-TH" sz="4800" b="1" kern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dia New" panose="020B0304020202020204" pitchFamily="34" charset="-34"/>
                <a:cs typeface="Cordia New" panose="020B0304020202020204" pitchFamily="34" charset="-34"/>
              </a:rPr>
              <a:t>และระงับ</a:t>
            </a:r>
            <a:r>
              <a:rPr lang="th-TH" sz="4800" b="1" kern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dia New" panose="020B0304020202020204" pitchFamily="34" charset="-34"/>
                <a:cs typeface="Cordia New" panose="020B0304020202020204" pitchFamily="34" charset="-34"/>
              </a:rPr>
              <a:t>อัคคีภัย</a:t>
            </a:r>
            <a:r>
              <a:rPr lang="en-US" sz="4800" b="1" kern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dia New" panose="020B0304020202020204" pitchFamily="34" charset="-34"/>
                <a:cs typeface="Cordia New" panose="020B0304020202020204" pitchFamily="34" charset="-34"/>
              </a:rPr>
              <a:t> </a:t>
            </a:r>
            <a:r>
              <a:rPr lang="th-TH" sz="4800" b="1" kern="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dia New" panose="020B0304020202020204" pitchFamily="34" charset="-34"/>
                <a:cs typeface="Cordia New" panose="020B0304020202020204" pitchFamily="34" charset="-34"/>
              </a:rPr>
              <a:t>(</a:t>
            </a:r>
            <a:r>
              <a:rPr lang="th-TH" sz="4800" b="1" kern="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dia New" panose="020B0304020202020204" pitchFamily="34" charset="-34"/>
                <a:cs typeface="Cordia New" panose="020B0304020202020204" pitchFamily="34" charset="-34"/>
              </a:rPr>
              <a:t>ค่าน้ำหนัก 2) </a:t>
            </a:r>
          </a:p>
        </p:txBody>
      </p:sp>
      <p:sp>
        <p:nvSpPr>
          <p:cNvPr id="13" name="Rectangle 12"/>
          <p:cNvSpPr/>
          <p:nvPr/>
        </p:nvSpPr>
        <p:spPr>
          <a:xfrm>
            <a:off x="8382000" y="4157541"/>
            <a:ext cx="3657600" cy="2430270"/>
          </a:xfrm>
          <a:prstGeom prst="rect">
            <a:avLst/>
          </a:prstGeom>
          <a:noFill/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/>
          <p:cNvSpPr/>
          <p:nvPr/>
        </p:nvSpPr>
        <p:spPr>
          <a:xfrm>
            <a:off x="1801282" y="5798752"/>
            <a:ext cx="180850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th-TH" sz="5400" b="1" cap="none" spc="0" dirty="0" smtClean="0">
                <a:ln w="6600">
                  <a:solidFill>
                    <a:srgbClr val="FF0000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ตัวอย่าง</a:t>
            </a:r>
            <a:endParaRPr lang="en-US" sz="5400" b="1" cap="none" spc="0" dirty="0">
              <a:ln w="6600">
                <a:solidFill>
                  <a:srgbClr val="FF0000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68514" y="4155015"/>
            <a:ext cx="3671473" cy="2432795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>
          <a:xfrm>
            <a:off x="5526616" y="5808973"/>
            <a:ext cx="180850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th-TH" sz="5400" b="1" cap="none" spc="0" dirty="0" smtClean="0">
                <a:ln w="6600">
                  <a:solidFill>
                    <a:srgbClr val="FF0000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ตัวอย่าง</a:t>
            </a:r>
            <a:endParaRPr lang="en-US" sz="5400" b="1" cap="none" spc="0" dirty="0">
              <a:ln w="6600">
                <a:solidFill>
                  <a:srgbClr val="FF0000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8380813" y="4875422"/>
            <a:ext cx="365997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th-TH" sz="5400" b="1" dirty="0" smtClean="0">
                <a:ln w="6600">
                  <a:solidFill>
                    <a:srgbClr val="FF0000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กำหนดจุดรวมพล</a:t>
            </a:r>
            <a:endParaRPr lang="en-US" sz="5400" b="1" cap="none" spc="0" dirty="0">
              <a:ln w="6600">
                <a:solidFill>
                  <a:srgbClr val="FF0000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6099735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267385" y="720091"/>
            <a:ext cx="10014154" cy="54784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3200" b="1" u="sng" dirty="0" smtClean="0">
                <a:solidFill>
                  <a:srgbClr val="002060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ค่าน้ำหนัก</a:t>
            </a:r>
          </a:p>
          <a:p>
            <a:endParaRPr lang="th-TH" sz="3200" b="1" dirty="0" smtClean="0">
              <a:solidFill>
                <a:srgbClr val="002060"/>
              </a:solidFill>
              <a:latin typeface="Cordia New" panose="020B0304020202020204" pitchFamily="34" charset="-34"/>
              <a:cs typeface="Cordia New" panose="020B0304020202020204" pitchFamily="34" charset="-34"/>
            </a:endParaRPr>
          </a:p>
          <a:p>
            <a:pPr marL="342900" indent="-3429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th-TH" sz="3200" b="1" dirty="0" smtClean="0">
                <a:solidFill>
                  <a:srgbClr val="002060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ตัวชี้วัด</a:t>
            </a:r>
            <a:r>
              <a:rPr lang="th-TH" sz="3200" b="1" dirty="0">
                <a:solidFill>
                  <a:srgbClr val="002060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มีค่าน้ำหนักคะแนนต่างกันเป็น 2 ระดับ คือ </a:t>
            </a:r>
            <a:r>
              <a:rPr lang="th-TH" sz="3200" b="1" dirty="0">
                <a:solidFill>
                  <a:srgbClr val="FF0000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1 และ </a:t>
            </a:r>
            <a:r>
              <a:rPr lang="th-TH" sz="3200" b="1" dirty="0" smtClean="0">
                <a:solidFill>
                  <a:srgbClr val="FF0000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2</a:t>
            </a:r>
          </a:p>
          <a:p>
            <a:pPr marL="342900" indent="-3429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th-TH" sz="3200" b="1" dirty="0">
                <a:solidFill>
                  <a:srgbClr val="002060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ตัวชี้วัดที่มีค่าน้ำหนักเท่ากับ 2 ทุกตัว </a:t>
            </a:r>
            <a:r>
              <a:rPr lang="th-TH" sz="3200" b="1" dirty="0" smtClean="0">
                <a:solidFill>
                  <a:srgbClr val="002060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จะต้องได้</a:t>
            </a:r>
            <a:r>
              <a:rPr lang="th-TH" sz="3200" b="1" dirty="0">
                <a:solidFill>
                  <a:srgbClr val="002060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คะแนนการประเมิน (เมื่อคูณค่าน้ำหนักแล้ว) </a:t>
            </a:r>
            <a:r>
              <a:rPr lang="th-TH" sz="3200" b="1" dirty="0" smtClean="0">
                <a:solidFill>
                  <a:srgbClr val="FF0000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ไม่</a:t>
            </a:r>
            <a:r>
              <a:rPr lang="th-TH" sz="3200" b="1" dirty="0">
                <a:solidFill>
                  <a:srgbClr val="FF0000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ต่ำกว่า 4 คะแนน </a:t>
            </a:r>
          </a:p>
          <a:p>
            <a:pPr marL="342900" indent="-3429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th-TH" sz="3200" b="1" dirty="0">
                <a:solidFill>
                  <a:srgbClr val="002060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หากกรณีที่ตัวใดได้คะแนน (เมื่อคูณค่าน้ำหนักแล้ว) ต่ำกว่า 4 คะแนน ผู้ตรวจประเมินจะแจ้งให้สถานประกอบการ</a:t>
            </a:r>
            <a:r>
              <a:rPr lang="th-TH" sz="3200" b="1" dirty="0">
                <a:solidFill>
                  <a:srgbClr val="FF0000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ดำเนินการปรับปรุง แก้ไข ภายในระยะเวลา 30 วัน </a:t>
            </a:r>
            <a:r>
              <a:rPr lang="th-TH" sz="3200" b="1" dirty="0">
                <a:solidFill>
                  <a:srgbClr val="002060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ทั้งนี้สถานประกอบการ</a:t>
            </a:r>
            <a:r>
              <a:rPr lang="th-TH" sz="3200" b="1" i="1" dirty="0">
                <a:solidFill>
                  <a:srgbClr val="002060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ต้องส่งเอกสารหลักฐานการดำเนินการปรับปรุง แก้ไข</a:t>
            </a:r>
            <a:endParaRPr lang="th-TH" sz="3200" b="1" dirty="0">
              <a:solidFill>
                <a:srgbClr val="FF0000"/>
              </a:solidFill>
              <a:latin typeface="Cordia New" panose="020B0304020202020204" pitchFamily="34" charset="-34"/>
              <a:cs typeface="Cordia New" panose="020B0304020202020204" pitchFamily="34" charset="-34"/>
            </a:endParaRPr>
          </a:p>
          <a:p>
            <a:endParaRPr lang="en-US" sz="3200" dirty="0">
              <a:latin typeface="Cordia New" panose="020B0304020202020204" pitchFamily="34" charset="-34"/>
              <a:cs typeface="Cordia New" panose="020B0304020202020204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7557671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80" name="Picture 4" descr="พร้อมแล้ว ”คอนเสิร์ตการเมืองอุดรฯ” เชื่อตำรวจ-ทหารคุ้มกันเต็มที่มี 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43151" y="4155016"/>
            <a:ext cx="3752147" cy="24327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578" name="Picture 2" descr="ITBT BODYGUARD THAILAND ดูแลรักษาความปลอดภัย/อารักขา บุคคลสำคัญ ...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19795" y="4155015"/>
            <a:ext cx="3607864" cy="24633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Content Placeholder 9"/>
          <p:cNvSpPr>
            <a:spLocks noGrp="1"/>
          </p:cNvSpPr>
          <p:nvPr>
            <p:ph idx="1"/>
          </p:nvPr>
        </p:nvSpPr>
        <p:spPr>
          <a:xfrm>
            <a:off x="803752" y="957918"/>
            <a:ext cx="11278085" cy="294503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th-TH" sz="2600" b="1" dirty="0">
                <a:solidFill>
                  <a:prstClr val="black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หมายถึง การให้ความร่วมมือของสถานประกอบการ ให้กับฝ่ายจัดประชุมในกรณีที่ฝ่ายจัดประชุมร้องขอให้มีบริการรักษาความปลอดภัยแก่แขกพิเศษ ซึ่งประกอบด้วยรายการดังนี้</a:t>
            </a:r>
          </a:p>
          <a:p>
            <a:r>
              <a:rPr lang="th-TH" sz="2600" b="1" dirty="0">
                <a:solidFill>
                  <a:prstClr val="black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1. สามารถเพิ่มกำลังเจ้าหน้าที่รักษาความปลอดภัย ให้เข้ามาสนับสนุนการรักษาความปลอดภัยแก่แขกพิเศษเป็นการเฉพาะ</a:t>
            </a:r>
            <a:r>
              <a:rPr lang="th-TH" sz="2600" b="1" dirty="0" smtClean="0">
                <a:solidFill>
                  <a:prstClr val="black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ได้</a:t>
            </a:r>
            <a:r>
              <a:rPr lang="en-US" sz="2600" b="1" dirty="0" smtClean="0">
                <a:solidFill>
                  <a:prstClr val="black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 </a:t>
            </a:r>
            <a:r>
              <a:rPr lang="th-TH" sz="2600" b="1" i="1" u="sng" dirty="0">
                <a:solidFill>
                  <a:srgbClr val="008000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(แนบเอกสารเพิ่มเติม)</a:t>
            </a:r>
            <a:endParaRPr lang="th-TH" sz="2600" b="1" dirty="0">
              <a:solidFill>
                <a:prstClr val="black"/>
              </a:solidFill>
              <a:latin typeface="Cordia New" panose="020B0304020202020204" pitchFamily="34" charset="-34"/>
              <a:cs typeface="Cordia New" panose="020B0304020202020204" pitchFamily="34" charset="-34"/>
            </a:endParaRPr>
          </a:p>
          <a:p>
            <a:r>
              <a:rPr lang="th-TH" sz="2600" b="1" dirty="0">
                <a:solidFill>
                  <a:prstClr val="black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2. สามารถจัดเตรียมพื้นที่ให้สะดวกต่อการรักษาความปลอดภัยแก่แขกพิเศษ</a:t>
            </a:r>
            <a:r>
              <a:rPr lang="th-TH" sz="2600" b="1" dirty="0" smtClean="0">
                <a:solidFill>
                  <a:prstClr val="black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ได้</a:t>
            </a:r>
            <a:r>
              <a:rPr lang="en-US" sz="2600" b="1" dirty="0" smtClean="0">
                <a:solidFill>
                  <a:prstClr val="black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 </a:t>
            </a:r>
            <a:endParaRPr lang="th-TH" sz="2600" b="1" dirty="0">
              <a:solidFill>
                <a:prstClr val="black"/>
              </a:solidFill>
              <a:latin typeface="Cordia New" panose="020B0304020202020204" pitchFamily="34" charset="-34"/>
              <a:cs typeface="Cordia New" panose="020B0304020202020204" pitchFamily="34" charset="-34"/>
            </a:endParaRPr>
          </a:p>
          <a:p>
            <a:r>
              <a:rPr lang="th-TH" sz="2600" b="1" dirty="0">
                <a:solidFill>
                  <a:prstClr val="black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3. สามารถเพิ่มอุปกรณ์การรักษาความปลอดภัยให้แก่แขกพิเศษได้ </a:t>
            </a:r>
            <a:r>
              <a:rPr lang="th-TH" sz="2600" b="1" dirty="0" smtClean="0">
                <a:solidFill>
                  <a:prstClr val="black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(</a:t>
            </a:r>
            <a:r>
              <a:rPr lang="th-TH" sz="2600" b="1" dirty="0">
                <a:solidFill>
                  <a:prstClr val="black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เช่น กล้องวงจรปิด อุปกรณ์ตรวจจับโลหะ ฯลฯ</a:t>
            </a:r>
            <a:r>
              <a:rPr lang="th-TH" sz="2600" b="1" dirty="0" smtClean="0">
                <a:solidFill>
                  <a:prstClr val="black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)</a:t>
            </a:r>
            <a:r>
              <a:rPr lang="en-US" sz="2600" b="1" dirty="0" smtClean="0">
                <a:solidFill>
                  <a:prstClr val="black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 </a:t>
            </a:r>
            <a:r>
              <a:rPr lang="th-TH" sz="2600" b="1" i="1" u="sng" dirty="0">
                <a:solidFill>
                  <a:srgbClr val="008000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(แนบเอกสารเพิ่มเติม)</a:t>
            </a:r>
            <a:endParaRPr lang="th-TH" sz="2600" b="1" dirty="0">
              <a:solidFill>
                <a:prstClr val="black"/>
              </a:solidFill>
              <a:latin typeface="Cordia New" panose="020B0304020202020204" pitchFamily="34" charset="-34"/>
              <a:cs typeface="Cordia New" panose="020B0304020202020204" pitchFamily="34" charset="-34"/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761514" y="26826"/>
            <a:ext cx="11430485" cy="823217"/>
          </a:xfrm>
        </p:spPr>
        <p:txBody>
          <a:bodyPr>
            <a:noAutofit/>
          </a:bodyPr>
          <a:lstStyle/>
          <a:p>
            <a:pPr algn="ctr"/>
            <a:r>
              <a:rPr lang="en-US" b="1" kern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dia New" panose="020B0304020202020204" pitchFamily="34" charset="-34"/>
                <a:cs typeface="Cordia New" panose="020B0304020202020204" pitchFamily="34" charset="-34"/>
              </a:rPr>
              <a:t>Sv17 </a:t>
            </a:r>
            <a:r>
              <a:rPr lang="th-TH" b="1" kern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dia New" panose="020B0304020202020204" pitchFamily="34" charset="-34"/>
                <a:cs typeface="Cordia New" panose="020B0304020202020204" pitchFamily="34" charset="-34"/>
              </a:rPr>
              <a:t>บริการ</a:t>
            </a:r>
            <a:r>
              <a:rPr lang="th-TH" b="1" kern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dia New" panose="020B0304020202020204" pitchFamily="34" charset="-34"/>
                <a:cs typeface="Cordia New" panose="020B0304020202020204" pitchFamily="34" charset="-34"/>
              </a:rPr>
              <a:t>รักษาความปลอดภัยให้แก่แขกพิเศษ</a:t>
            </a:r>
            <a:r>
              <a:rPr lang="en-US" b="1" kern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dia New" panose="020B0304020202020204" pitchFamily="34" charset="-34"/>
                <a:cs typeface="Cordia New" panose="020B0304020202020204" pitchFamily="34" charset="-34"/>
              </a:rPr>
              <a:t> </a:t>
            </a:r>
            <a:r>
              <a:rPr lang="th-TH" b="1" kern="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dia New" panose="020B0304020202020204" pitchFamily="34" charset="-34"/>
                <a:cs typeface="Cordia New" panose="020B0304020202020204" pitchFamily="34" charset="-34"/>
              </a:rPr>
              <a:t>(</a:t>
            </a:r>
            <a:r>
              <a:rPr lang="th-TH" b="1" kern="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dia New" panose="020B0304020202020204" pitchFamily="34" charset="-34"/>
                <a:cs typeface="Cordia New" panose="020B0304020202020204" pitchFamily="34" charset="-34"/>
              </a:rPr>
              <a:t>ค่าน้ำหนัก </a:t>
            </a:r>
            <a:r>
              <a:rPr lang="en-US" b="1" kern="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dia New" panose="020B0304020202020204" pitchFamily="34" charset="-34"/>
                <a:cs typeface="Cordia New" panose="020B0304020202020204" pitchFamily="34" charset="-34"/>
              </a:rPr>
              <a:t>1</a:t>
            </a:r>
            <a:r>
              <a:rPr lang="th-TH" b="1" kern="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dia New" panose="020B0304020202020204" pitchFamily="34" charset="-34"/>
                <a:cs typeface="Cordia New" panose="020B0304020202020204" pitchFamily="34" charset="-34"/>
              </a:rPr>
              <a:t>) </a:t>
            </a:r>
            <a:endParaRPr lang="th-TH" b="1" kern="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rdia New" panose="020B0304020202020204" pitchFamily="34" charset="-34"/>
              <a:cs typeface="Cordia New" panose="020B0304020202020204" pitchFamily="34" charset="-34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1801282" y="5798752"/>
            <a:ext cx="180850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th-TH" sz="5400" b="1" cap="none" spc="0" dirty="0" smtClean="0">
                <a:ln w="6600">
                  <a:solidFill>
                    <a:srgbClr val="FF0000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ตัวอย่าง</a:t>
            </a:r>
            <a:endParaRPr lang="en-US" sz="5400" b="1" cap="none" spc="0" dirty="0">
              <a:ln w="6600">
                <a:solidFill>
                  <a:srgbClr val="FF0000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5526616" y="5808973"/>
            <a:ext cx="180850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th-TH" sz="5400" b="1" cap="none" spc="0" dirty="0" smtClean="0">
                <a:ln w="6600">
                  <a:solidFill>
                    <a:srgbClr val="FF0000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ตัวอย่าง</a:t>
            </a:r>
            <a:endParaRPr lang="en-US" sz="5400" b="1" cap="none" spc="0" dirty="0">
              <a:ln w="6600">
                <a:solidFill>
                  <a:srgbClr val="FF0000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8382000" y="4157541"/>
            <a:ext cx="3657600" cy="2430270"/>
          </a:xfrm>
          <a:prstGeom prst="rect">
            <a:avLst/>
          </a:prstGeom>
          <a:noFill/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8685387" y="4498906"/>
            <a:ext cx="3050835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th-TH" sz="5400" b="1" dirty="0" smtClean="0">
                <a:ln w="6600">
                  <a:solidFill>
                    <a:srgbClr val="FF0000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บริการรักษา</a:t>
            </a:r>
          </a:p>
          <a:p>
            <a:pPr algn="ctr"/>
            <a:r>
              <a:rPr lang="th-TH" sz="5400" b="1" dirty="0" smtClean="0">
                <a:ln w="6600">
                  <a:solidFill>
                    <a:srgbClr val="FF0000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ความปลอดภัย</a:t>
            </a:r>
            <a:endParaRPr lang="en-US" sz="5400" b="1" cap="none" spc="0" dirty="0">
              <a:ln w="6600">
                <a:solidFill>
                  <a:srgbClr val="FF0000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2374005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73876" y="4155016"/>
            <a:ext cx="3655723" cy="2432795"/>
          </a:xfrm>
          <a:prstGeom prst="rect">
            <a:avLst/>
          </a:prstGeom>
        </p:spPr>
      </p:pic>
      <p:pic>
        <p:nvPicPr>
          <p:cNvPr id="11" name="Picture 2" descr="https://s3.kaercher-media.com/asset/706/1401456265/gesundheitswesen.jpg?bp=l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03752" y="4155016"/>
            <a:ext cx="3652697" cy="24327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Content Placeholder 9"/>
          <p:cNvSpPr>
            <a:spLocks noGrp="1"/>
          </p:cNvSpPr>
          <p:nvPr>
            <p:ph idx="1"/>
          </p:nvPr>
        </p:nvSpPr>
        <p:spPr>
          <a:xfrm>
            <a:off x="803752" y="1065494"/>
            <a:ext cx="11278085" cy="294503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th-TH" sz="2600" b="1" dirty="0">
                <a:solidFill>
                  <a:prstClr val="black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หมายถึง มีการทำความสะอาดและจัดการขยะ ซึ่งประกอบด้วยรายการดังนี้</a:t>
            </a:r>
          </a:p>
          <a:p>
            <a:r>
              <a:rPr lang="th-TH" sz="2600" b="1" dirty="0">
                <a:solidFill>
                  <a:prstClr val="black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1. มีพนักงานทำความสะอาดพื้นที่การประชุมก่อนเริ่มประชุมทุก</a:t>
            </a:r>
            <a:r>
              <a:rPr lang="th-TH" sz="2600" b="1" dirty="0" smtClean="0">
                <a:solidFill>
                  <a:prstClr val="black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วัน</a:t>
            </a:r>
            <a:r>
              <a:rPr lang="en-US" sz="2600" b="1" dirty="0" smtClean="0">
                <a:solidFill>
                  <a:prstClr val="black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 </a:t>
            </a:r>
            <a:r>
              <a:rPr lang="th-TH" sz="2600" b="1" i="1" u="sng" dirty="0">
                <a:solidFill>
                  <a:srgbClr val="008000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(แนบเอกสารเพิ่มเติม)</a:t>
            </a:r>
            <a:endParaRPr lang="th-TH" sz="2600" b="1" dirty="0">
              <a:solidFill>
                <a:prstClr val="black"/>
              </a:solidFill>
              <a:latin typeface="Cordia New" panose="020B0304020202020204" pitchFamily="34" charset="-34"/>
              <a:cs typeface="Cordia New" panose="020B0304020202020204" pitchFamily="34" charset="-34"/>
            </a:endParaRPr>
          </a:p>
          <a:p>
            <a:r>
              <a:rPr lang="th-TH" sz="2600" b="1" dirty="0">
                <a:solidFill>
                  <a:prstClr val="black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2. มีพนักงานทำความสะอาดทันที กรณีเกิดสิ่งสกปรกในสถานที่ประชุม  </a:t>
            </a:r>
          </a:p>
          <a:p>
            <a:r>
              <a:rPr lang="th-TH" sz="2600" b="1" dirty="0">
                <a:solidFill>
                  <a:prstClr val="black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3. มีถังขยะที่เพียงพอ  </a:t>
            </a:r>
          </a:p>
          <a:p>
            <a:r>
              <a:rPr lang="th-TH" sz="2600" b="1" dirty="0">
                <a:solidFill>
                  <a:prstClr val="black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4. มีการคัดแยกและจัดเก็บขยะอย่างเป็นสัดส่วน ไม่รบกวนสิ่งแวดล้อม</a:t>
            </a:r>
          </a:p>
          <a:p>
            <a:r>
              <a:rPr lang="th-TH" sz="2600" b="1" dirty="0">
                <a:solidFill>
                  <a:prstClr val="black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5. มีการทำความสะอาดใหญ่ประจำปี </a:t>
            </a:r>
            <a:r>
              <a:rPr lang="th-TH" sz="2600" b="1" i="1" u="sng" dirty="0">
                <a:solidFill>
                  <a:srgbClr val="008000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(แนบเอกสารเพิ่มเติม)</a:t>
            </a:r>
            <a:endParaRPr lang="th-TH" sz="2600" b="1" dirty="0">
              <a:solidFill>
                <a:prstClr val="black"/>
              </a:solidFill>
              <a:latin typeface="Cordia New" panose="020B0304020202020204" pitchFamily="34" charset="-34"/>
              <a:cs typeface="Cordia New" panose="020B0304020202020204" pitchFamily="34" charset="-34"/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761514" y="26826"/>
            <a:ext cx="11430485" cy="823217"/>
          </a:xfrm>
        </p:spPr>
        <p:txBody>
          <a:bodyPr>
            <a:noAutofit/>
          </a:bodyPr>
          <a:lstStyle/>
          <a:p>
            <a:pPr algn="ctr"/>
            <a:r>
              <a:rPr lang="en-US" sz="4800" b="1" kern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dia New" panose="020B0304020202020204" pitchFamily="34" charset="-34"/>
                <a:cs typeface="Cordia New" panose="020B0304020202020204" pitchFamily="34" charset="-34"/>
              </a:rPr>
              <a:t>Sv18 </a:t>
            </a:r>
            <a:r>
              <a:rPr lang="th-TH" sz="4800" b="1" kern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dia New" panose="020B0304020202020204" pitchFamily="34" charset="-34"/>
                <a:cs typeface="Cordia New" panose="020B0304020202020204" pitchFamily="34" charset="-34"/>
              </a:rPr>
              <a:t>การ</a:t>
            </a:r>
            <a:r>
              <a:rPr lang="th-TH" sz="4800" b="1" kern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dia New" panose="020B0304020202020204" pitchFamily="34" charset="-34"/>
                <a:cs typeface="Cordia New" panose="020B0304020202020204" pitchFamily="34" charset="-34"/>
              </a:rPr>
              <a:t>จัดการความสะอาดและขยะ</a:t>
            </a:r>
            <a:r>
              <a:rPr lang="en-US" sz="4800" b="1" kern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dia New" panose="020B0304020202020204" pitchFamily="34" charset="-34"/>
                <a:cs typeface="Cordia New" panose="020B0304020202020204" pitchFamily="34" charset="-34"/>
              </a:rPr>
              <a:t> </a:t>
            </a:r>
            <a:r>
              <a:rPr lang="th-TH" sz="4800" b="1" kern="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dia New" panose="020B0304020202020204" pitchFamily="34" charset="-34"/>
                <a:cs typeface="Cordia New" panose="020B0304020202020204" pitchFamily="34" charset="-34"/>
              </a:rPr>
              <a:t>(</a:t>
            </a:r>
            <a:r>
              <a:rPr lang="th-TH" sz="4800" b="1" kern="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dia New" panose="020B0304020202020204" pitchFamily="34" charset="-34"/>
                <a:cs typeface="Cordia New" panose="020B0304020202020204" pitchFamily="34" charset="-34"/>
              </a:rPr>
              <a:t>ค่าน้ำหนัก </a:t>
            </a:r>
            <a:r>
              <a:rPr lang="en-US" sz="4800" b="1" kern="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dia New" panose="020B0304020202020204" pitchFamily="34" charset="-34"/>
                <a:cs typeface="Cordia New" panose="020B0304020202020204" pitchFamily="34" charset="-34"/>
              </a:rPr>
              <a:t>1</a:t>
            </a:r>
            <a:r>
              <a:rPr lang="th-TH" sz="4800" b="1" kern="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dia New" panose="020B0304020202020204" pitchFamily="34" charset="-34"/>
                <a:cs typeface="Cordia New" panose="020B0304020202020204" pitchFamily="34" charset="-34"/>
              </a:rPr>
              <a:t>) </a:t>
            </a:r>
            <a:endParaRPr lang="th-TH" sz="4800" b="1" kern="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rdia New" panose="020B0304020202020204" pitchFamily="34" charset="-34"/>
              <a:cs typeface="Cordia New" panose="020B0304020202020204" pitchFamily="34" charset="-34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1801282" y="5798752"/>
            <a:ext cx="180850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th-TH" sz="5400" b="1" cap="none" spc="0" dirty="0" smtClean="0">
                <a:ln w="6600">
                  <a:solidFill>
                    <a:srgbClr val="FF0000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ตัวอย่าง</a:t>
            </a:r>
            <a:endParaRPr lang="en-US" sz="5400" b="1" cap="none" spc="0" dirty="0">
              <a:ln w="6600">
                <a:solidFill>
                  <a:srgbClr val="FF0000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5526616" y="5808973"/>
            <a:ext cx="180850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th-TH" sz="5400" b="1" cap="none" spc="0" dirty="0" smtClean="0">
                <a:ln w="6600">
                  <a:solidFill>
                    <a:srgbClr val="FF0000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ตัวอย่าง</a:t>
            </a:r>
            <a:endParaRPr lang="en-US" sz="5400" b="1" cap="none" spc="0" dirty="0">
              <a:ln w="6600">
                <a:solidFill>
                  <a:srgbClr val="FF0000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8382000" y="4157541"/>
            <a:ext cx="3657600" cy="2430270"/>
          </a:xfrm>
          <a:prstGeom prst="rect">
            <a:avLst/>
          </a:prstGeom>
          <a:noFill/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8479401" y="4606482"/>
            <a:ext cx="3462806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th-TH" sz="4800" b="1" dirty="0" smtClean="0">
                <a:ln w="6600">
                  <a:solidFill>
                    <a:srgbClr val="FF0000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การจัดความสะอาด</a:t>
            </a:r>
          </a:p>
          <a:p>
            <a:pPr algn="ctr"/>
            <a:r>
              <a:rPr lang="th-TH" sz="4800" b="1" dirty="0" smtClean="0">
                <a:ln w="6600">
                  <a:solidFill>
                    <a:srgbClr val="FF0000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และขยะ</a:t>
            </a:r>
          </a:p>
        </p:txBody>
      </p:sp>
    </p:spTree>
    <p:extLst>
      <p:ext uri="{BB962C8B-B14F-4D97-AF65-F5344CB8AC3E}">
        <p14:creationId xmlns:p14="http://schemas.microsoft.com/office/powerpoint/2010/main" val="26986973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 txBox="1">
            <a:spLocks/>
          </p:cNvSpPr>
          <p:nvPr/>
        </p:nvSpPr>
        <p:spPr>
          <a:xfrm>
            <a:off x="2866478" y="-53980"/>
            <a:ext cx="6114044" cy="617207"/>
          </a:xfrm>
          <a:prstGeom prst="rect">
            <a:avLst/>
          </a:prstGeom>
        </p:spPr>
        <p:txBody>
          <a:bodyPr>
            <a:no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ngsana New" pitchFamily="18" charset="-34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ngsana New" pitchFamily="18" charset="-34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ngsana New" pitchFamily="18" charset="-34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ngsana New" pitchFamily="18" charset="-34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ngsana New" pitchFamily="18" charset="-34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ngsana New" pitchFamily="18" charset="-34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ngsana New" pitchFamily="18" charset="-34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ngsana New" pitchFamily="18" charset="-34"/>
              </a:defRPr>
            </a:lvl9pPr>
          </a:lstStyle>
          <a:p>
            <a:endParaRPr lang="th-TH" sz="3600" kern="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138989" y="1202777"/>
            <a:ext cx="9865895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h-TH" sz="96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ด้านการจัดการอย่างยั่งยืน </a:t>
            </a:r>
            <a:r>
              <a:rPr lang="en-US" sz="96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– 6 </a:t>
            </a:r>
            <a:r>
              <a:rPr lang="th-TH" sz="96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ตัวชี้วัด </a:t>
            </a:r>
            <a:r>
              <a:rPr lang="th-TH" sz="96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/>
            </a:r>
            <a:br>
              <a:rPr lang="th-TH" sz="96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</a:br>
            <a:r>
              <a:rPr lang="th-TH" sz="96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(</a:t>
            </a:r>
            <a:r>
              <a:rPr lang="en-US" sz="96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SUSTAINABILITY)</a:t>
            </a:r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9937584" y="0"/>
            <a:ext cx="2134599" cy="1528796"/>
          </a:xfrm>
          <a:prstGeom prst="rect">
            <a:avLst/>
          </a:prstGeom>
        </p:spPr>
      </p:pic>
      <p:sp>
        <p:nvSpPr>
          <p:cNvPr id="5" name="Rectangle 2"/>
          <p:cNvSpPr>
            <a:spLocks noGrp="1" noChangeArrowheads="1"/>
          </p:cNvSpPr>
          <p:nvPr>
            <p:ph type="ctrTitle" idx="4294967295"/>
          </p:nvPr>
        </p:nvSpPr>
        <p:spPr>
          <a:xfrm>
            <a:off x="770792" y="5142868"/>
            <a:ext cx="6354980" cy="1373187"/>
          </a:xfrm>
        </p:spPr>
        <p:txBody>
          <a:bodyPr>
            <a:normAutofit/>
          </a:bodyPr>
          <a:lstStyle/>
          <a:p>
            <a:pPr>
              <a:lnSpc>
                <a:spcPct val="115000"/>
              </a:lnSpc>
            </a:pPr>
            <a:r>
              <a:rPr lang="en-US" sz="3200" b="1" dirty="0" smtClean="0">
                <a:solidFill>
                  <a:srgbClr val="0000FF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*** </a:t>
            </a:r>
            <a:r>
              <a:rPr lang="th-TH" sz="3200" b="1" dirty="0" smtClean="0">
                <a:solidFill>
                  <a:srgbClr val="0000FF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กรุณาแนบเอกสาร หรือบันทึกของแต่ละตัวชี้วัด </a:t>
            </a:r>
            <a:br>
              <a:rPr lang="th-TH" sz="3200" b="1" dirty="0" smtClean="0">
                <a:solidFill>
                  <a:srgbClr val="0000FF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</a:br>
            <a:r>
              <a:rPr lang="th-TH" sz="3200" b="1" dirty="0" smtClean="0">
                <a:solidFill>
                  <a:srgbClr val="0000FF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เพื่อประกอบการพิจารณาด้วย</a:t>
            </a:r>
            <a:endParaRPr lang="th-TH" sz="3200" b="1" dirty="0">
              <a:solidFill>
                <a:srgbClr val="0000FF"/>
              </a:solidFill>
              <a:latin typeface="Cordia New" panose="020B0304020202020204" pitchFamily="34" charset="-34"/>
              <a:cs typeface="Cordia New" panose="020B0304020202020204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22679816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2" descr="http://department.utcc.ac.th/ocs/images/stories/Image_Green/green_1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03752" y="4155016"/>
            <a:ext cx="3617723" cy="24004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Content Placeholder 9"/>
          <p:cNvSpPr>
            <a:spLocks noGrp="1"/>
          </p:cNvSpPr>
          <p:nvPr>
            <p:ph idx="1"/>
          </p:nvPr>
        </p:nvSpPr>
        <p:spPr>
          <a:xfrm>
            <a:off x="803752" y="1065493"/>
            <a:ext cx="11278085" cy="2922927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th-TH" sz="2600" b="1" dirty="0">
                <a:solidFill>
                  <a:prstClr val="black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หมายถึง สถานประกอบการ</a:t>
            </a:r>
            <a:r>
              <a:rPr lang="th-TH" sz="2600" b="1" dirty="0" smtClean="0">
                <a:solidFill>
                  <a:prstClr val="black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มีนโยบายด้านสิ่งแวดล้อมที่มีความเป็นปัจจุบัน หรือยังคงใช้อยู่ ณ ปัจจุบัน เช่น การประหยัดพลังงาน การใช้พลังงานทดแทน และการจัดการขยะและของเสีย เป็นต้น ซึ่ง</a:t>
            </a:r>
            <a:r>
              <a:rPr lang="th-TH" sz="2600" b="1" dirty="0">
                <a:solidFill>
                  <a:prstClr val="black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ประกอบด้วยรายการดังนี้</a:t>
            </a:r>
          </a:p>
          <a:p>
            <a:r>
              <a:rPr lang="th-TH" sz="2600" b="1" dirty="0">
                <a:solidFill>
                  <a:prstClr val="black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1. มีการกำหนดนโยบายด้านสิ่งแวดล้อมเป็นลายลักษณ์อักษรอย่าง</a:t>
            </a:r>
            <a:r>
              <a:rPr lang="th-TH" sz="2600" b="1" dirty="0" smtClean="0">
                <a:solidFill>
                  <a:prstClr val="black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ชัดเจน</a:t>
            </a:r>
            <a:r>
              <a:rPr lang="en-US" sz="2600" b="1" dirty="0" smtClean="0">
                <a:solidFill>
                  <a:prstClr val="black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 </a:t>
            </a:r>
            <a:r>
              <a:rPr lang="th-TH" sz="2600" b="1" i="1" u="sng" dirty="0">
                <a:solidFill>
                  <a:srgbClr val="008000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(แนบเอกสารเพิ่มเติม)</a:t>
            </a:r>
            <a:endParaRPr lang="th-TH" sz="2600" b="1" dirty="0">
              <a:solidFill>
                <a:prstClr val="black"/>
              </a:solidFill>
              <a:latin typeface="Cordia New" panose="020B0304020202020204" pitchFamily="34" charset="-34"/>
              <a:cs typeface="Cordia New" panose="020B0304020202020204" pitchFamily="34" charset="-34"/>
            </a:endParaRPr>
          </a:p>
          <a:p>
            <a:r>
              <a:rPr lang="th-TH" sz="2600" b="1" dirty="0">
                <a:solidFill>
                  <a:prstClr val="black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2. มีแผนปฏิบัติการที่สอดคล้องกับนโยบายด้าน</a:t>
            </a:r>
            <a:r>
              <a:rPr lang="th-TH" sz="2600" b="1" dirty="0" smtClean="0">
                <a:solidFill>
                  <a:prstClr val="black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สิ่งแวดล้อม</a:t>
            </a:r>
            <a:r>
              <a:rPr lang="en-US" sz="2600" b="1" dirty="0" smtClean="0">
                <a:solidFill>
                  <a:prstClr val="black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 </a:t>
            </a:r>
            <a:r>
              <a:rPr lang="th-TH" sz="2600" b="1" i="1" u="sng" dirty="0">
                <a:solidFill>
                  <a:srgbClr val="008000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(แนบเอกสารเพิ่มเติม)</a:t>
            </a:r>
            <a:endParaRPr lang="th-TH" sz="2600" b="1" dirty="0">
              <a:solidFill>
                <a:prstClr val="black"/>
              </a:solidFill>
              <a:latin typeface="Cordia New" panose="020B0304020202020204" pitchFamily="34" charset="-34"/>
              <a:cs typeface="Cordia New" panose="020B0304020202020204" pitchFamily="34" charset="-34"/>
            </a:endParaRPr>
          </a:p>
          <a:p>
            <a:r>
              <a:rPr lang="th-TH" sz="2600" b="1" dirty="0">
                <a:solidFill>
                  <a:prstClr val="black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3. มีการเผยแพร่นโยบายด้านสิ่งแวดล้อมให้ทราบโดยทั่วกันทั้งภายในองค์กรและภายนอก</a:t>
            </a:r>
            <a:r>
              <a:rPr lang="th-TH" sz="2600" b="1" dirty="0" smtClean="0">
                <a:solidFill>
                  <a:prstClr val="black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องค์กร</a:t>
            </a:r>
            <a:r>
              <a:rPr lang="en-US" sz="2600" b="1" dirty="0" smtClean="0">
                <a:solidFill>
                  <a:prstClr val="black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 </a:t>
            </a:r>
            <a:r>
              <a:rPr lang="th-TH" sz="2600" b="1" i="1" u="sng" dirty="0">
                <a:solidFill>
                  <a:srgbClr val="008000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(แนบเอกสารเพิ่มเติม)</a:t>
            </a:r>
            <a:endParaRPr lang="th-TH" sz="2600" b="1" dirty="0">
              <a:solidFill>
                <a:prstClr val="black"/>
              </a:solidFill>
              <a:latin typeface="Cordia New" panose="020B0304020202020204" pitchFamily="34" charset="-34"/>
              <a:cs typeface="Cordia New" panose="020B0304020202020204" pitchFamily="34" charset="-34"/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761514" y="26826"/>
            <a:ext cx="11430485" cy="823217"/>
          </a:xfrm>
        </p:spPr>
        <p:txBody>
          <a:bodyPr>
            <a:noAutofit/>
          </a:bodyPr>
          <a:lstStyle/>
          <a:p>
            <a:pPr algn="ctr"/>
            <a:r>
              <a:rPr lang="en-US" sz="4800" b="1" kern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dia New" panose="020B0304020202020204" pitchFamily="34" charset="-34"/>
                <a:cs typeface="Cordia New" panose="020B0304020202020204" pitchFamily="34" charset="-34"/>
              </a:rPr>
              <a:t>St01 </a:t>
            </a:r>
            <a:r>
              <a:rPr lang="th-TH" sz="4800" b="1" kern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dia New" panose="020B0304020202020204" pitchFamily="34" charset="-34"/>
                <a:cs typeface="Cordia New" panose="020B0304020202020204" pitchFamily="34" charset="-34"/>
              </a:rPr>
              <a:t>นโยบายด้านสิ่งแวดล้อม</a:t>
            </a:r>
            <a:r>
              <a:rPr lang="en-US" sz="4800" b="1" kern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dia New" panose="020B0304020202020204" pitchFamily="34" charset="-34"/>
                <a:cs typeface="Cordia New" panose="020B0304020202020204" pitchFamily="34" charset="-34"/>
              </a:rPr>
              <a:t> </a:t>
            </a:r>
            <a:r>
              <a:rPr lang="th-TH" sz="4800" b="1" kern="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dia New" panose="020B0304020202020204" pitchFamily="34" charset="-34"/>
                <a:cs typeface="Cordia New" panose="020B0304020202020204" pitchFamily="34" charset="-34"/>
              </a:rPr>
              <a:t>(</a:t>
            </a:r>
            <a:r>
              <a:rPr lang="th-TH" sz="4800" b="1" kern="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dia New" panose="020B0304020202020204" pitchFamily="34" charset="-34"/>
                <a:cs typeface="Cordia New" panose="020B0304020202020204" pitchFamily="34" charset="-34"/>
              </a:rPr>
              <a:t>ค่าน้ำหนัก </a:t>
            </a:r>
            <a:r>
              <a:rPr lang="en-US" sz="4800" b="1" kern="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dia New" panose="020B0304020202020204" pitchFamily="34" charset="-34"/>
                <a:cs typeface="Cordia New" panose="020B0304020202020204" pitchFamily="34" charset="-34"/>
              </a:rPr>
              <a:t>1</a:t>
            </a:r>
            <a:r>
              <a:rPr lang="th-TH" sz="4800" b="1" kern="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dia New" panose="020B0304020202020204" pitchFamily="34" charset="-34"/>
                <a:cs typeface="Cordia New" panose="020B0304020202020204" pitchFamily="34" charset="-34"/>
              </a:rPr>
              <a:t>) </a:t>
            </a:r>
            <a:endParaRPr lang="th-TH" sz="4800" b="1" kern="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rdia New" panose="020B0304020202020204" pitchFamily="34" charset="-34"/>
              <a:cs typeface="Cordia New" panose="020B0304020202020204" pitchFamily="34" charset="-34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1801282" y="5798752"/>
            <a:ext cx="180850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th-TH" sz="5400" b="1" cap="none" spc="0" dirty="0" smtClean="0">
                <a:ln w="6600">
                  <a:solidFill>
                    <a:srgbClr val="FF0000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ตัวอย่าง</a:t>
            </a:r>
            <a:endParaRPr lang="en-US" sz="5400" b="1" cap="none" spc="0" dirty="0">
              <a:ln w="6600">
                <a:solidFill>
                  <a:srgbClr val="FF0000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8382000" y="4157541"/>
            <a:ext cx="3657600" cy="2430270"/>
          </a:xfrm>
          <a:prstGeom prst="rect">
            <a:avLst/>
          </a:prstGeom>
          <a:noFill/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/>
          <p:cNvSpPr/>
          <p:nvPr/>
        </p:nvSpPr>
        <p:spPr>
          <a:xfrm>
            <a:off x="4554825" y="4506091"/>
            <a:ext cx="3605518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th-TH" sz="5400" b="1" dirty="0" smtClean="0">
                <a:ln w="6600">
                  <a:solidFill>
                    <a:srgbClr val="FF0000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เผยแพร่นโยบาย</a:t>
            </a:r>
          </a:p>
          <a:p>
            <a:pPr algn="ctr"/>
            <a:r>
              <a:rPr lang="th-TH" sz="5400" b="1" cap="none" spc="0" dirty="0" smtClean="0">
                <a:ln w="6600">
                  <a:solidFill>
                    <a:srgbClr val="FF0000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ภายใน ภายนอก</a:t>
            </a:r>
            <a:endParaRPr lang="en-US" sz="5400" b="1" cap="none" spc="0" dirty="0">
              <a:ln w="6600">
                <a:solidFill>
                  <a:srgbClr val="FF0000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4591050" y="4161466"/>
            <a:ext cx="3657600" cy="2430270"/>
          </a:xfrm>
          <a:prstGeom prst="rect">
            <a:avLst/>
          </a:prstGeom>
          <a:noFill/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8418225" y="4478088"/>
            <a:ext cx="3605518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th-TH" sz="5400" b="1" dirty="0" smtClean="0">
                <a:ln w="6600">
                  <a:solidFill>
                    <a:srgbClr val="FF0000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เผยแพร่นโยบาย</a:t>
            </a:r>
          </a:p>
          <a:p>
            <a:pPr algn="ctr"/>
            <a:r>
              <a:rPr lang="th-TH" sz="5400" b="1" cap="none" spc="0" dirty="0" smtClean="0">
                <a:ln w="6600">
                  <a:solidFill>
                    <a:srgbClr val="FF0000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ภายใน ภายนอก</a:t>
            </a:r>
            <a:endParaRPr lang="en-US" sz="5400" b="1" cap="none" spc="0" dirty="0">
              <a:ln w="6600">
                <a:solidFill>
                  <a:srgbClr val="FF0000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616680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 descr="ททท. เป๊ก ผลิตโชค แท็กทีมจิตอาสา เก็บขยะ ปลูกป่าชายเลน: คมชัดลึก 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79797" y="4157541"/>
            <a:ext cx="3709988" cy="24302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Content Placeholder 9"/>
          <p:cNvSpPr>
            <a:spLocks noGrp="1"/>
          </p:cNvSpPr>
          <p:nvPr>
            <p:ph idx="1"/>
          </p:nvPr>
        </p:nvSpPr>
        <p:spPr>
          <a:xfrm>
            <a:off x="803752" y="1065494"/>
            <a:ext cx="11278085" cy="252793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th-TH" sz="2600" b="1" dirty="0">
                <a:solidFill>
                  <a:prstClr val="black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หมายถึง สถาน</a:t>
            </a:r>
            <a:r>
              <a:rPr lang="th-TH" sz="2600" b="1" dirty="0" smtClean="0">
                <a:solidFill>
                  <a:prstClr val="black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ประกอบการนำแนวนโยบายด้านสิ่งแวดล้อมมาสู่การปฏิบัติให้เกิดผลตามแผน ซึ่ง</a:t>
            </a:r>
            <a:r>
              <a:rPr lang="th-TH" sz="2600" b="1" dirty="0">
                <a:solidFill>
                  <a:prstClr val="black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ประกอบด้วยรายการดังนี้</a:t>
            </a:r>
          </a:p>
          <a:p>
            <a:r>
              <a:rPr lang="th-TH" sz="2600" b="1" dirty="0">
                <a:solidFill>
                  <a:prstClr val="black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1. </a:t>
            </a:r>
            <a:r>
              <a:rPr lang="th-TH" sz="2600" b="1" dirty="0" smtClean="0">
                <a:solidFill>
                  <a:prstClr val="black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มีผลงาน ภาพถ่าย หรือหลักฐานแสดงการปฏิบัติการ</a:t>
            </a:r>
            <a:endParaRPr lang="th-TH" sz="2600" b="1" dirty="0">
              <a:solidFill>
                <a:prstClr val="black"/>
              </a:solidFill>
              <a:latin typeface="Cordia New" panose="020B0304020202020204" pitchFamily="34" charset="-34"/>
              <a:cs typeface="Cordia New" panose="020B0304020202020204" pitchFamily="34" charset="-34"/>
            </a:endParaRPr>
          </a:p>
          <a:p>
            <a:r>
              <a:rPr lang="th-TH" sz="2600" b="1" dirty="0">
                <a:solidFill>
                  <a:prstClr val="black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2. </a:t>
            </a:r>
            <a:r>
              <a:rPr lang="th-TH" sz="2600" b="1" dirty="0" smtClean="0">
                <a:solidFill>
                  <a:prstClr val="black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มีรายงานสรุปผลการปฏิบัติการ</a:t>
            </a:r>
            <a:r>
              <a:rPr lang="en-US" sz="2600" b="1" dirty="0" smtClean="0">
                <a:solidFill>
                  <a:prstClr val="black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 </a:t>
            </a:r>
            <a:r>
              <a:rPr lang="th-TH" sz="2600" b="1" i="1" u="sng" dirty="0">
                <a:solidFill>
                  <a:srgbClr val="008000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(แนบเอกสารเพิ่มเติม)</a:t>
            </a:r>
            <a:endParaRPr lang="th-TH" sz="2600" b="1" dirty="0">
              <a:solidFill>
                <a:prstClr val="black"/>
              </a:solidFill>
              <a:latin typeface="Cordia New" panose="020B0304020202020204" pitchFamily="34" charset="-34"/>
              <a:cs typeface="Cordia New" panose="020B0304020202020204" pitchFamily="34" charset="-34"/>
            </a:endParaRPr>
          </a:p>
          <a:p>
            <a:r>
              <a:rPr lang="th-TH" sz="2600" b="1" dirty="0">
                <a:solidFill>
                  <a:prstClr val="black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3. </a:t>
            </a:r>
            <a:r>
              <a:rPr lang="th-TH" sz="2600" b="1" dirty="0" smtClean="0">
                <a:solidFill>
                  <a:prstClr val="black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มีรายงานการติดตามผลหลังการปฏิบัติ</a:t>
            </a:r>
            <a:r>
              <a:rPr lang="en-US" sz="2600" b="1" dirty="0" smtClean="0">
                <a:solidFill>
                  <a:prstClr val="black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 </a:t>
            </a:r>
            <a:r>
              <a:rPr lang="th-TH" sz="2600" b="1" i="1" u="sng" dirty="0">
                <a:solidFill>
                  <a:srgbClr val="008000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(แนบเอกสารเพิ่มเติม)</a:t>
            </a:r>
            <a:endParaRPr lang="th-TH" sz="2600" b="1" dirty="0">
              <a:solidFill>
                <a:prstClr val="black"/>
              </a:solidFill>
              <a:latin typeface="Cordia New" panose="020B0304020202020204" pitchFamily="34" charset="-34"/>
              <a:cs typeface="Cordia New" panose="020B0304020202020204" pitchFamily="34" charset="-34"/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761514" y="26826"/>
            <a:ext cx="11430485" cy="823217"/>
          </a:xfrm>
        </p:spPr>
        <p:txBody>
          <a:bodyPr>
            <a:noAutofit/>
          </a:bodyPr>
          <a:lstStyle/>
          <a:p>
            <a:pPr algn="ctr"/>
            <a:r>
              <a:rPr lang="en-US" sz="4800" b="1" kern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dia New" panose="020B0304020202020204" pitchFamily="34" charset="-34"/>
                <a:cs typeface="Cordia New" panose="020B0304020202020204" pitchFamily="34" charset="-34"/>
              </a:rPr>
              <a:t>St0</a:t>
            </a:r>
            <a:r>
              <a:rPr lang="en-US" sz="4800" b="1" kern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dia New" panose="020B0304020202020204" pitchFamily="34" charset="-34"/>
                <a:cs typeface="Cordia New" panose="020B0304020202020204" pitchFamily="34" charset="-34"/>
              </a:rPr>
              <a:t>2</a:t>
            </a:r>
            <a:r>
              <a:rPr lang="en-US" sz="4800" b="1" kern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dia New" panose="020B0304020202020204" pitchFamily="34" charset="-34"/>
                <a:cs typeface="Cordia New" panose="020B0304020202020204" pitchFamily="34" charset="-34"/>
              </a:rPr>
              <a:t> </a:t>
            </a:r>
            <a:r>
              <a:rPr lang="th-TH" sz="4800" b="1" kern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dia New" panose="020B0304020202020204" pitchFamily="34" charset="-34"/>
                <a:cs typeface="Cordia New" panose="020B0304020202020204" pitchFamily="34" charset="-34"/>
              </a:rPr>
              <a:t>การปฏิบัติด้านสิ่งแวดล้อม</a:t>
            </a:r>
            <a:r>
              <a:rPr lang="en-US" sz="4800" b="1" kern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dia New" panose="020B0304020202020204" pitchFamily="34" charset="-34"/>
                <a:cs typeface="Cordia New" panose="020B0304020202020204" pitchFamily="34" charset="-34"/>
              </a:rPr>
              <a:t> </a:t>
            </a:r>
            <a:r>
              <a:rPr lang="th-TH" sz="4800" b="1" kern="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dia New" panose="020B0304020202020204" pitchFamily="34" charset="-34"/>
                <a:cs typeface="Cordia New" panose="020B0304020202020204" pitchFamily="34" charset="-34"/>
              </a:rPr>
              <a:t>(</a:t>
            </a:r>
            <a:r>
              <a:rPr lang="th-TH" sz="4800" b="1" kern="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dia New" panose="020B0304020202020204" pitchFamily="34" charset="-34"/>
                <a:cs typeface="Cordia New" panose="020B0304020202020204" pitchFamily="34" charset="-34"/>
              </a:rPr>
              <a:t>ค่าน้ำหนัก </a:t>
            </a:r>
            <a:r>
              <a:rPr lang="en-US" sz="4800" b="1" kern="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dia New" panose="020B0304020202020204" pitchFamily="34" charset="-34"/>
                <a:cs typeface="Cordia New" panose="020B0304020202020204" pitchFamily="34" charset="-34"/>
              </a:rPr>
              <a:t>1</a:t>
            </a:r>
            <a:r>
              <a:rPr lang="th-TH" sz="4800" b="1" kern="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dia New" panose="020B0304020202020204" pitchFamily="34" charset="-34"/>
                <a:cs typeface="Cordia New" panose="020B0304020202020204" pitchFamily="34" charset="-34"/>
              </a:rPr>
              <a:t>) </a:t>
            </a:r>
            <a:endParaRPr lang="th-TH" sz="4800" b="1" kern="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rdia New" panose="020B0304020202020204" pitchFamily="34" charset="-34"/>
              <a:cs typeface="Cordia New" panose="020B0304020202020204" pitchFamily="34" charset="-34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1801282" y="5798752"/>
            <a:ext cx="180850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th-TH" sz="5400" b="1" cap="none" spc="0" dirty="0" smtClean="0">
                <a:ln w="6600">
                  <a:solidFill>
                    <a:srgbClr val="FF0000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ตัวอย่าง</a:t>
            </a:r>
            <a:endParaRPr lang="en-US" sz="5400" b="1" cap="none" spc="0" dirty="0">
              <a:ln w="6600">
                <a:solidFill>
                  <a:srgbClr val="FF0000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8382000" y="4157541"/>
            <a:ext cx="3657600" cy="2430270"/>
          </a:xfrm>
          <a:prstGeom prst="rect">
            <a:avLst/>
          </a:prstGeom>
          <a:noFill/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4591050" y="4161466"/>
            <a:ext cx="3657600" cy="2430270"/>
          </a:xfrm>
          <a:prstGeom prst="rect">
            <a:avLst/>
          </a:prstGeom>
          <a:noFill/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8376932" y="4490851"/>
            <a:ext cx="3605518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th-TH" sz="5400" b="1" dirty="0" smtClean="0">
                <a:ln w="6600">
                  <a:solidFill>
                    <a:srgbClr val="FF0000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ผลงานด้านสิ่งแวดล้อม</a:t>
            </a:r>
            <a:endParaRPr lang="en-US" sz="5400" b="1" cap="none" spc="0" dirty="0">
              <a:ln w="6600">
                <a:solidFill>
                  <a:srgbClr val="FF0000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4478625" y="4490851"/>
            <a:ext cx="3605518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th-TH" sz="5400" b="1" dirty="0" smtClean="0">
                <a:ln w="6600">
                  <a:solidFill>
                    <a:srgbClr val="FF0000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ผลงานด้านสิ่งแวดล้อม</a:t>
            </a:r>
            <a:endParaRPr lang="en-US" sz="5400" b="1" cap="none" spc="0" dirty="0">
              <a:ln w="6600">
                <a:solidFill>
                  <a:srgbClr val="FF0000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1000986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 descr="INFOMA DOCULINK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92277" y="4161466"/>
            <a:ext cx="3495675" cy="2438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Content Placeholder 9"/>
          <p:cNvSpPr>
            <a:spLocks noGrp="1"/>
          </p:cNvSpPr>
          <p:nvPr>
            <p:ph idx="1"/>
          </p:nvPr>
        </p:nvSpPr>
        <p:spPr>
          <a:xfrm>
            <a:off x="803752" y="870157"/>
            <a:ext cx="11278085" cy="3165167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th-TH" sz="2600" b="1" dirty="0">
                <a:solidFill>
                  <a:prstClr val="black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หมายถึง สถานประกอบการ</a:t>
            </a:r>
            <a:r>
              <a:rPr lang="th-TH" sz="2600" b="1" dirty="0" smtClean="0">
                <a:solidFill>
                  <a:prstClr val="black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มีการดำเนินการในเรื่องนโยบายด้านอาชีวอนามัยและความปลอดภัยในการทำงาน ที่มีความเป็นปัจจุบัน หรือยังคงใช้อยู่ ณ ปัจจุบัน ซึ่ง</a:t>
            </a:r>
            <a:r>
              <a:rPr lang="th-TH" sz="2600" b="1" dirty="0">
                <a:solidFill>
                  <a:prstClr val="black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ประกอบด้วยรายการดังนี้</a:t>
            </a:r>
          </a:p>
          <a:p>
            <a:r>
              <a:rPr lang="th-TH" sz="2600" b="1" dirty="0">
                <a:solidFill>
                  <a:prstClr val="black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1. มีการกำหนดนโยบาย</a:t>
            </a:r>
            <a:r>
              <a:rPr lang="th-TH" sz="2600" b="1" dirty="0" smtClean="0">
                <a:solidFill>
                  <a:prstClr val="black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ด้านอาชีวอนามัยและความปลอดภัยเป็น</a:t>
            </a:r>
            <a:r>
              <a:rPr lang="th-TH" sz="2600" b="1" dirty="0">
                <a:solidFill>
                  <a:prstClr val="black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ลายลักษณ์อักษรอย่าง</a:t>
            </a:r>
            <a:r>
              <a:rPr lang="th-TH" sz="2600" b="1" dirty="0" smtClean="0">
                <a:solidFill>
                  <a:prstClr val="black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ชัดเจน</a:t>
            </a:r>
            <a:r>
              <a:rPr lang="en-US" sz="2600" b="1" dirty="0" smtClean="0">
                <a:solidFill>
                  <a:prstClr val="black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 </a:t>
            </a:r>
            <a:r>
              <a:rPr lang="th-TH" sz="2600" b="1" i="1" u="sng" dirty="0" smtClean="0">
                <a:solidFill>
                  <a:srgbClr val="008000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(</a:t>
            </a:r>
            <a:r>
              <a:rPr lang="th-TH" sz="2600" b="1" i="1" u="sng" dirty="0">
                <a:solidFill>
                  <a:srgbClr val="008000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แนบเอกสารเพิ่มเติม)</a:t>
            </a:r>
            <a:endParaRPr lang="th-TH" sz="2600" b="1" dirty="0">
              <a:solidFill>
                <a:prstClr val="black"/>
              </a:solidFill>
              <a:latin typeface="Cordia New" panose="020B0304020202020204" pitchFamily="34" charset="-34"/>
              <a:cs typeface="Cordia New" panose="020B0304020202020204" pitchFamily="34" charset="-34"/>
            </a:endParaRPr>
          </a:p>
          <a:p>
            <a:r>
              <a:rPr lang="th-TH" sz="2600" b="1" dirty="0">
                <a:solidFill>
                  <a:prstClr val="black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2. มีแผนปฏิบัติการที่สอดคล้องกับ</a:t>
            </a:r>
            <a:r>
              <a:rPr lang="th-TH" sz="2600" b="1" dirty="0" smtClean="0">
                <a:solidFill>
                  <a:prstClr val="black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นโยบายอาชีวอนามัยและความปลอดภัย</a:t>
            </a:r>
            <a:r>
              <a:rPr lang="en-US" sz="2600" b="1" dirty="0" smtClean="0">
                <a:solidFill>
                  <a:prstClr val="black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 </a:t>
            </a:r>
            <a:r>
              <a:rPr lang="th-TH" sz="2600" b="1" i="1" u="sng" dirty="0">
                <a:solidFill>
                  <a:srgbClr val="008000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(แนบเอกสารเพิ่มเติม)</a:t>
            </a:r>
            <a:endParaRPr lang="th-TH" sz="2600" b="1" dirty="0">
              <a:solidFill>
                <a:prstClr val="black"/>
              </a:solidFill>
              <a:latin typeface="Cordia New" panose="020B0304020202020204" pitchFamily="34" charset="-34"/>
              <a:cs typeface="Cordia New" panose="020B0304020202020204" pitchFamily="34" charset="-34"/>
            </a:endParaRPr>
          </a:p>
          <a:p>
            <a:r>
              <a:rPr lang="th-TH" sz="2600" b="1" dirty="0">
                <a:solidFill>
                  <a:prstClr val="black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3. มีการเผยแพร่นโยบาย</a:t>
            </a:r>
            <a:r>
              <a:rPr lang="th-TH" sz="2600" b="1" dirty="0" smtClean="0">
                <a:solidFill>
                  <a:prstClr val="black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ด้านอาชีวอนามัยและความปลอดภัยให้</a:t>
            </a:r>
            <a:r>
              <a:rPr lang="th-TH" sz="2600" b="1" dirty="0">
                <a:solidFill>
                  <a:prstClr val="black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ทราบโดยทั่วกันทั้งภายในองค์กรและภายนอก</a:t>
            </a:r>
            <a:r>
              <a:rPr lang="th-TH" sz="2600" b="1" dirty="0" smtClean="0">
                <a:solidFill>
                  <a:prstClr val="black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องค์กร</a:t>
            </a:r>
            <a:r>
              <a:rPr lang="en-US" sz="2600" b="1" dirty="0" smtClean="0">
                <a:solidFill>
                  <a:prstClr val="black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 </a:t>
            </a:r>
            <a:r>
              <a:rPr lang="th-TH" sz="2600" b="1" i="1" u="sng" dirty="0">
                <a:solidFill>
                  <a:srgbClr val="008000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(แนบเอกสารเพิ่มเติม)</a:t>
            </a:r>
            <a:endParaRPr lang="th-TH" sz="2600" b="1" dirty="0">
              <a:solidFill>
                <a:prstClr val="black"/>
              </a:solidFill>
              <a:latin typeface="Cordia New" panose="020B0304020202020204" pitchFamily="34" charset="-34"/>
              <a:cs typeface="Cordia New" panose="020B0304020202020204" pitchFamily="34" charset="-34"/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761514" y="26826"/>
            <a:ext cx="11430485" cy="823217"/>
          </a:xfrm>
        </p:spPr>
        <p:txBody>
          <a:bodyPr>
            <a:noAutofit/>
          </a:bodyPr>
          <a:lstStyle/>
          <a:p>
            <a:pPr algn="ctr"/>
            <a:r>
              <a:rPr lang="en-US" b="1" kern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dia New" panose="020B0304020202020204" pitchFamily="34" charset="-34"/>
                <a:cs typeface="Cordia New" panose="020B0304020202020204" pitchFamily="34" charset="-34"/>
              </a:rPr>
              <a:t>St0</a:t>
            </a:r>
            <a:r>
              <a:rPr lang="en-US" b="1" kern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dia New" panose="020B0304020202020204" pitchFamily="34" charset="-34"/>
                <a:cs typeface="Cordia New" panose="020B0304020202020204" pitchFamily="34" charset="-34"/>
              </a:rPr>
              <a:t>3</a:t>
            </a:r>
            <a:r>
              <a:rPr lang="en-US" b="1" kern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dia New" panose="020B0304020202020204" pitchFamily="34" charset="-34"/>
                <a:cs typeface="Cordia New" panose="020B0304020202020204" pitchFamily="34" charset="-34"/>
              </a:rPr>
              <a:t> </a:t>
            </a:r>
            <a:r>
              <a:rPr lang="th-TH" b="1" kern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dia New" panose="020B0304020202020204" pitchFamily="34" charset="-34"/>
                <a:cs typeface="Cordia New" panose="020B0304020202020204" pitchFamily="34" charset="-34"/>
              </a:rPr>
              <a:t>นโยบายด้านอาชีวอนามัยและความปลอดภัย</a:t>
            </a:r>
            <a:r>
              <a:rPr lang="en-US" b="1" kern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dia New" panose="020B0304020202020204" pitchFamily="34" charset="-34"/>
                <a:cs typeface="Cordia New" panose="020B0304020202020204" pitchFamily="34" charset="-34"/>
              </a:rPr>
              <a:t> </a:t>
            </a:r>
            <a:r>
              <a:rPr lang="th-TH" b="1" kern="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dia New" panose="020B0304020202020204" pitchFamily="34" charset="-34"/>
                <a:cs typeface="Cordia New" panose="020B0304020202020204" pitchFamily="34" charset="-34"/>
              </a:rPr>
              <a:t>(</a:t>
            </a:r>
            <a:r>
              <a:rPr lang="th-TH" b="1" kern="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dia New" panose="020B0304020202020204" pitchFamily="34" charset="-34"/>
                <a:cs typeface="Cordia New" panose="020B0304020202020204" pitchFamily="34" charset="-34"/>
              </a:rPr>
              <a:t>ค่าน้ำหนัก </a:t>
            </a:r>
            <a:r>
              <a:rPr lang="en-US" b="1" kern="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dia New" panose="020B0304020202020204" pitchFamily="34" charset="-34"/>
                <a:cs typeface="Cordia New" panose="020B0304020202020204" pitchFamily="34" charset="-34"/>
              </a:rPr>
              <a:t>1</a:t>
            </a:r>
            <a:r>
              <a:rPr lang="th-TH" b="1" kern="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dia New" panose="020B0304020202020204" pitchFamily="34" charset="-34"/>
                <a:cs typeface="Cordia New" panose="020B0304020202020204" pitchFamily="34" charset="-34"/>
              </a:rPr>
              <a:t>) </a:t>
            </a:r>
            <a:endParaRPr lang="th-TH" b="1" kern="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rdia New" panose="020B0304020202020204" pitchFamily="34" charset="-34"/>
              <a:cs typeface="Cordia New" panose="020B0304020202020204" pitchFamily="34" charset="-34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1801282" y="5798752"/>
            <a:ext cx="180850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th-TH" sz="5400" b="1" cap="none" spc="0" dirty="0" smtClean="0">
                <a:ln w="6600">
                  <a:solidFill>
                    <a:srgbClr val="FF0000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ตัวอย่าง</a:t>
            </a:r>
            <a:endParaRPr lang="en-US" sz="5400" b="1" cap="none" spc="0" dirty="0">
              <a:ln w="6600">
                <a:solidFill>
                  <a:srgbClr val="FF0000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8382000" y="4157541"/>
            <a:ext cx="3657600" cy="2430270"/>
          </a:xfrm>
          <a:prstGeom prst="rect">
            <a:avLst/>
          </a:prstGeom>
          <a:noFill/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/>
          <p:cNvSpPr/>
          <p:nvPr/>
        </p:nvSpPr>
        <p:spPr>
          <a:xfrm>
            <a:off x="8434082" y="4506091"/>
            <a:ext cx="3605518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th-TH" sz="5400" b="1" dirty="0" smtClean="0">
                <a:ln w="6600">
                  <a:solidFill>
                    <a:srgbClr val="FF0000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เผยแพร่นโยบาย</a:t>
            </a:r>
          </a:p>
          <a:p>
            <a:pPr algn="ctr"/>
            <a:r>
              <a:rPr lang="th-TH" sz="5400" b="1" cap="none" spc="0" dirty="0" smtClean="0">
                <a:ln w="6600">
                  <a:solidFill>
                    <a:srgbClr val="FF0000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ภายใน ภายนอก</a:t>
            </a:r>
            <a:endParaRPr lang="en-US" sz="5400" b="1" cap="none" spc="0" dirty="0">
              <a:ln w="6600">
                <a:solidFill>
                  <a:srgbClr val="FF0000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4591050" y="4161466"/>
            <a:ext cx="3657600" cy="2430270"/>
          </a:xfrm>
          <a:prstGeom prst="rect">
            <a:avLst/>
          </a:prstGeom>
          <a:noFill/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4617091" y="4506091"/>
            <a:ext cx="3605518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th-TH" sz="5400" b="1" dirty="0" smtClean="0">
                <a:ln w="6600">
                  <a:solidFill>
                    <a:srgbClr val="FF0000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เผยแพร่นโยบาย</a:t>
            </a:r>
          </a:p>
          <a:p>
            <a:pPr algn="ctr"/>
            <a:r>
              <a:rPr lang="th-TH" sz="5400" b="1" cap="none" spc="0" dirty="0" smtClean="0">
                <a:ln w="6600">
                  <a:solidFill>
                    <a:srgbClr val="FF0000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ภายใน ภายนอก</a:t>
            </a:r>
            <a:endParaRPr lang="en-US" sz="5400" b="1" cap="none" spc="0" dirty="0">
              <a:ln w="6600">
                <a:solidFill>
                  <a:srgbClr val="FF0000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7341261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6" name="Picture 4" descr="อบรมอาสาสมัคร “การปฐมพยาบาลเบื้องต้นและปฐมพยาบาลกู้ชีพ” โครงการน้ำ 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03779" y="4157541"/>
            <a:ext cx="3627692" cy="24302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Content Placeholder 9"/>
          <p:cNvSpPr>
            <a:spLocks noGrp="1"/>
          </p:cNvSpPr>
          <p:nvPr>
            <p:ph idx="1"/>
          </p:nvPr>
        </p:nvSpPr>
        <p:spPr>
          <a:xfrm>
            <a:off x="803752" y="1450504"/>
            <a:ext cx="11278085" cy="252793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th-TH" sz="2600" b="1" dirty="0">
                <a:solidFill>
                  <a:prstClr val="black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หมายถึง สถาน</a:t>
            </a:r>
            <a:r>
              <a:rPr lang="th-TH" sz="2600" b="1" dirty="0" smtClean="0">
                <a:solidFill>
                  <a:prstClr val="black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ประกอบการนำแนวนโยบายด้านอาชีวอนามัยและความปลอดภัยในการทำงาน มาสู่การปฏิบัติ ซึ่ง</a:t>
            </a:r>
            <a:r>
              <a:rPr lang="th-TH" sz="2600" b="1" dirty="0">
                <a:solidFill>
                  <a:prstClr val="black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ประกอบด้วยรายการดังนี้</a:t>
            </a:r>
          </a:p>
          <a:p>
            <a:r>
              <a:rPr lang="th-TH" sz="2600" b="1" dirty="0">
                <a:solidFill>
                  <a:prstClr val="black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1. </a:t>
            </a:r>
            <a:r>
              <a:rPr lang="th-TH" sz="2600" b="1" dirty="0" smtClean="0">
                <a:solidFill>
                  <a:prstClr val="black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มีผลงาน ภาพถ่าย หรือหลักฐานแสดงการปฏิบัติการ</a:t>
            </a:r>
            <a:endParaRPr lang="th-TH" sz="2600" b="1" dirty="0">
              <a:solidFill>
                <a:prstClr val="black"/>
              </a:solidFill>
              <a:latin typeface="Cordia New" panose="020B0304020202020204" pitchFamily="34" charset="-34"/>
              <a:cs typeface="Cordia New" panose="020B0304020202020204" pitchFamily="34" charset="-34"/>
            </a:endParaRPr>
          </a:p>
          <a:p>
            <a:r>
              <a:rPr lang="th-TH" sz="2600" b="1" dirty="0">
                <a:solidFill>
                  <a:prstClr val="black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2. </a:t>
            </a:r>
            <a:r>
              <a:rPr lang="th-TH" sz="2600" b="1" dirty="0" smtClean="0">
                <a:solidFill>
                  <a:prstClr val="black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มีรายงานสรุปผลการปฏิบัติการ</a:t>
            </a:r>
            <a:r>
              <a:rPr lang="en-US" sz="2600" b="1" dirty="0" smtClean="0">
                <a:solidFill>
                  <a:prstClr val="black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 </a:t>
            </a:r>
            <a:r>
              <a:rPr lang="th-TH" sz="2600" b="1" i="1" u="sng" dirty="0">
                <a:solidFill>
                  <a:srgbClr val="008000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(แนบเอกสารเพิ่มเติม</a:t>
            </a:r>
            <a:r>
              <a:rPr lang="th-TH" sz="2600" b="1" i="1" u="sng" dirty="0" smtClean="0">
                <a:solidFill>
                  <a:srgbClr val="008000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)</a:t>
            </a:r>
            <a:endParaRPr lang="th-TH" sz="2600" b="1" dirty="0">
              <a:solidFill>
                <a:prstClr val="black"/>
              </a:solidFill>
              <a:latin typeface="Cordia New" panose="020B0304020202020204" pitchFamily="34" charset="-34"/>
              <a:cs typeface="Cordia New" panose="020B0304020202020204" pitchFamily="34" charset="-34"/>
            </a:endParaRPr>
          </a:p>
          <a:p>
            <a:r>
              <a:rPr lang="th-TH" sz="2600" b="1" dirty="0">
                <a:solidFill>
                  <a:prstClr val="black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3. </a:t>
            </a:r>
            <a:r>
              <a:rPr lang="th-TH" sz="2600" b="1" dirty="0" smtClean="0">
                <a:solidFill>
                  <a:prstClr val="black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มีรายงานการติดตามผลหลังการปฏิบัติ</a:t>
            </a:r>
            <a:r>
              <a:rPr lang="en-US" sz="2600" b="1" dirty="0" smtClean="0">
                <a:solidFill>
                  <a:prstClr val="black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 </a:t>
            </a:r>
            <a:r>
              <a:rPr lang="th-TH" sz="2600" b="1" i="1" u="sng" dirty="0">
                <a:solidFill>
                  <a:srgbClr val="008000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(แนบเอกสารเพิ่มเติม</a:t>
            </a:r>
            <a:r>
              <a:rPr lang="th-TH" sz="2600" b="1" i="1" u="sng" dirty="0" smtClean="0">
                <a:solidFill>
                  <a:srgbClr val="008000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)</a:t>
            </a:r>
            <a:endParaRPr lang="th-TH" sz="2600" b="1" dirty="0">
              <a:solidFill>
                <a:prstClr val="black"/>
              </a:solidFill>
              <a:latin typeface="Cordia New" panose="020B0304020202020204" pitchFamily="34" charset="-34"/>
              <a:cs typeface="Cordia New" panose="020B0304020202020204" pitchFamily="34" charset="-34"/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761514" y="26826"/>
            <a:ext cx="11430485" cy="823217"/>
          </a:xfrm>
        </p:spPr>
        <p:txBody>
          <a:bodyPr>
            <a:noAutofit/>
          </a:bodyPr>
          <a:lstStyle/>
          <a:p>
            <a:pPr algn="ctr"/>
            <a:r>
              <a:rPr lang="en-US" sz="4800" b="1" kern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dia New" panose="020B0304020202020204" pitchFamily="34" charset="-34"/>
                <a:cs typeface="Cordia New" panose="020B0304020202020204" pitchFamily="34" charset="-34"/>
              </a:rPr>
              <a:t>St0</a:t>
            </a:r>
            <a:r>
              <a:rPr lang="en-US" sz="4800" b="1" kern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dia New" panose="020B0304020202020204" pitchFamily="34" charset="-34"/>
                <a:cs typeface="Cordia New" panose="020B0304020202020204" pitchFamily="34" charset="-34"/>
              </a:rPr>
              <a:t>4</a:t>
            </a:r>
            <a:r>
              <a:rPr lang="en-US" sz="4800" b="1" kern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dia New" panose="020B0304020202020204" pitchFamily="34" charset="-34"/>
                <a:cs typeface="Cordia New" panose="020B0304020202020204" pitchFamily="34" charset="-34"/>
              </a:rPr>
              <a:t> </a:t>
            </a:r>
            <a:r>
              <a:rPr lang="th-TH" sz="4800" b="1" kern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dia New" panose="020B0304020202020204" pitchFamily="34" charset="-34"/>
                <a:cs typeface="Cordia New" panose="020B0304020202020204" pitchFamily="34" charset="-34"/>
              </a:rPr>
              <a:t>การปฏิบัติด้านอาชีวอนามัยและความปลอดภัย</a:t>
            </a:r>
            <a:br>
              <a:rPr lang="th-TH" sz="4800" b="1" kern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dia New" panose="020B0304020202020204" pitchFamily="34" charset="-34"/>
                <a:cs typeface="Cordia New" panose="020B0304020202020204" pitchFamily="34" charset="-34"/>
              </a:rPr>
            </a:br>
            <a:r>
              <a:rPr lang="th-TH" sz="4800" b="1" kern="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dia New" panose="020B0304020202020204" pitchFamily="34" charset="-34"/>
                <a:cs typeface="Cordia New" panose="020B0304020202020204" pitchFamily="34" charset="-34"/>
              </a:rPr>
              <a:t>(</a:t>
            </a:r>
            <a:r>
              <a:rPr lang="th-TH" sz="4800" b="1" kern="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dia New" panose="020B0304020202020204" pitchFamily="34" charset="-34"/>
                <a:cs typeface="Cordia New" panose="020B0304020202020204" pitchFamily="34" charset="-34"/>
              </a:rPr>
              <a:t>ค่าน้ำหนัก </a:t>
            </a:r>
            <a:r>
              <a:rPr lang="en-US" sz="4800" b="1" kern="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dia New" panose="020B0304020202020204" pitchFamily="34" charset="-34"/>
                <a:cs typeface="Cordia New" panose="020B0304020202020204" pitchFamily="34" charset="-34"/>
              </a:rPr>
              <a:t>1</a:t>
            </a:r>
            <a:r>
              <a:rPr lang="th-TH" sz="4800" b="1" kern="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dia New" panose="020B0304020202020204" pitchFamily="34" charset="-34"/>
                <a:cs typeface="Cordia New" panose="020B0304020202020204" pitchFamily="34" charset="-34"/>
              </a:rPr>
              <a:t>) </a:t>
            </a:r>
            <a:endParaRPr lang="th-TH" sz="4800" b="1" kern="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rdia New" panose="020B0304020202020204" pitchFamily="34" charset="-34"/>
              <a:cs typeface="Cordia New" panose="020B0304020202020204" pitchFamily="34" charset="-34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1801282" y="5798752"/>
            <a:ext cx="180850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th-TH" sz="5400" b="1" cap="none" spc="0" dirty="0" smtClean="0">
                <a:ln w="6600">
                  <a:solidFill>
                    <a:srgbClr val="FF0000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ตัวอย่าง</a:t>
            </a:r>
            <a:endParaRPr lang="en-US" sz="5400" b="1" cap="none" spc="0" dirty="0">
              <a:ln w="6600">
                <a:solidFill>
                  <a:srgbClr val="FF0000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8382000" y="4157541"/>
            <a:ext cx="3657600" cy="2430270"/>
          </a:xfrm>
          <a:prstGeom prst="rect">
            <a:avLst/>
          </a:prstGeom>
          <a:noFill/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4591050" y="4161466"/>
            <a:ext cx="3657600" cy="2430270"/>
          </a:xfrm>
          <a:prstGeom prst="rect">
            <a:avLst/>
          </a:prstGeom>
          <a:noFill/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4564821" y="4346493"/>
            <a:ext cx="3605518" cy="212365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th-TH" sz="4400" b="1" dirty="0" smtClean="0">
                <a:ln w="6600">
                  <a:solidFill>
                    <a:srgbClr val="FF0000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ผลงานด้าน</a:t>
            </a:r>
          </a:p>
          <a:p>
            <a:pPr algn="ctr"/>
            <a:r>
              <a:rPr lang="th-TH" sz="4400" b="1" dirty="0" smtClean="0">
                <a:ln w="6600">
                  <a:solidFill>
                    <a:srgbClr val="FF0000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อาชีวอนามัยและ</a:t>
            </a:r>
          </a:p>
          <a:p>
            <a:pPr algn="ctr"/>
            <a:r>
              <a:rPr lang="th-TH" sz="4400" b="1" dirty="0" smtClean="0">
                <a:ln w="6600">
                  <a:solidFill>
                    <a:srgbClr val="FF0000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ความปลอดภัย</a:t>
            </a:r>
            <a:endParaRPr lang="en-US" sz="4400" b="1" cap="none" spc="0" dirty="0">
              <a:ln w="6600">
                <a:solidFill>
                  <a:srgbClr val="FF0000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8308337" y="4346493"/>
            <a:ext cx="3605518" cy="212365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th-TH" sz="4400" b="1" dirty="0" smtClean="0">
                <a:ln w="6600">
                  <a:solidFill>
                    <a:srgbClr val="FF0000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ผลงานด้าน</a:t>
            </a:r>
          </a:p>
          <a:p>
            <a:pPr algn="ctr"/>
            <a:r>
              <a:rPr lang="th-TH" sz="4400" b="1" dirty="0" smtClean="0">
                <a:ln w="6600">
                  <a:solidFill>
                    <a:srgbClr val="FF0000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อาชีวอนามัยและ</a:t>
            </a:r>
          </a:p>
          <a:p>
            <a:pPr algn="ctr"/>
            <a:r>
              <a:rPr lang="th-TH" sz="4400" b="1" dirty="0" smtClean="0">
                <a:ln w="6600">
                  <a:solidFill>
                    <a:srgbClr val="FF0000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ความปลอดภัย</a:t>
            </a:r>
            <a:endParaRPr lang="en-US" sz="4400" b="1" cap="none" spc="0" dirty="0">
              <a:ln w="6600">
                <a:solidFill>
                  <a:srgbClr val="FF0000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9290866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4" name="Picture 4" descr="นโยบายความรัยผิดชอบต่อสังคม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6207" y="4155015"/>
            <a:ext cx="4194843" cy="25100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Content Placeholder 9"/>
          <p:cNvSpPr>
            <a:spLocks noGrp="1"/>
          </p:cNvSpPr>
          <p:nvPr>
            <p:ph idx="1"/>
          </p:nvPr>
        </p:nvSpPr>
        <p:spPr>
          <a:xfrm>
            <a:off x="803752" y="919228"/>
            <a:ext cx="11278085" cy="3129996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th-TH" sz="2600" b="1" dirty="0">
                <a:solidFill>
                  <a:prstClr val="black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หมายถึง สถานประกอบการ</a:t>
            </a:r>
            <a:r>
              <a:rPr lang="th-TH" sz="2600" b="1" dirty="0" smtClean="0">
                <a:solidFill>
                  <a:prstClr val="black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มีการดำเนินการในเรื่องนโยบายด้านความรับผิดชอบต่อสังคม ที่มีความเป็นปัจจุบัน หรือยังคงใช้อยู่ ณ ปัจจุบัน เช่น การให้โอกาสคนในชุมชนเข้าทำงาน การซื้อสินค้าหรือบริการจากชุมชน เป็นต้น ซึ่ง</a:t>
            </a:r>
            <a:r>
              <a:rPr lang="th-TH" sz="2600" b="1" dirty="0">
                <a:solidFill>
                  <a:prstClr val="black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ประกอบด้วยรายการดังนี้</a:t>
            </a:r>
          </a:p>
          <a:p>
            <a:r>
              <a:rPr lang="th-TH" sz="2600" b="1" dirty="0">
                <a:solidFill>
                  <a:prstClr val="black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1. มีการกำหนดนโยบาย</a:t>
            </a:r>
            <a:r>
              <a:rPr lang="th-TH" sz="2600" b="1" dirty="0" smtClean="0">
                <a:solidFill>
                  <a:prstClr val="black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ด้านความรับผิดชอบต่อสังคมเป็นลาย</a:t>
            </a:r>
            <a:r>
              <a:rPr lang="th-TH" sz="2600" b="1" dirty="0">
                <a:solidFill>
                  <a:prstClr val="black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ลักษณ์อักษรอย่าง</a:t>
            </a:r>
            <a:r>
              <a:rPr lang="th-TH" sz="2600" b="1" dirty="0" smtClean="0">
                <a:solidFill>
                  <a:prstClr val="black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ชัดเจน</a:t>
            </a:r>
            <a:r>
              <a:rPr lang="en-US" sz="2600" b="1" dirty="0" smtClean="0">
                <a:solidFill>
                  <a:prstClr val="black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 </a:t>
            </a:r>
            <a:r>
              <a:rPr lang="th-TH" sz="2600" b="1" i="1" u="sng" dirty="0">
                <a:solidFill>
                  <a:srgbClr val="008000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(แนบเอกสารเพิ่มเติม)</a:t>
            </a:r>
            <a:endParaRPr lang="th-TH" sz="2600" b="1" dirty="0">
              <a:solidFill>
                <a:prstClr val="black"/>
              </a:solidFill>
              <a:latin typeface="Cordia New" panose="020B0304020202020204" pitchFamily="34" charset="-34"/>
              <a:cs typeface="Cordia New" panose="020B0304020202020204" pitchFamily="34" charset="-34"/>
            </a:endParaRPr>
          </a:p>
          <a:p>
            <a:r>
              <a:rPr lang="th-TH" sz="2600" b="1" dirty="0">
                <a:solidFill>
                  <a:prstClr val="black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2. มีแผนปฏิบัติการที่สอดคล้องกับ</a:t>
            </a:r>
            <a:r>
              <a:rPr lang="th-TH" sz="2600" b="1" dirty="0" smtClean="0">
                <a:solidFill>
                  <a:prstClr val="black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นโยบายด้านความรับผิดชอบต่อสังคม</a:t>
            </a:r>
            <a:r>
              <a:rPr lang="en-US" sz="2600" b="1" dirty="0" smtClean="0">
                <a:solidFill>
                  <a:prstClr val="black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 </a:t>
            </a:r>
            <a:r>
              <a:rPr lang="th-TH" sz="2600" b="1" i="1" u="sng" dirty="0">
                <a:solidFill>
                  <a:srgbClr val="008000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(แนบเอกสารเพิ่มเติม)</a:t>
            </a:r>
            <a:endParaRPr lang="th-TH" sz="2600" b="1" dirty="0">
              <a:solidFill>
                <a:prstClr val="black"/>
              </a:solidFill>
              <a:latin typeface="Cordia New" panose="020B0304020202020204" pitchFamily="34" charset="-34"/>
              <a:cs typeface="Cordia New" panose="020B0304020202020204" pitchFamily="34" charset="-34"/>
            </a:endParaRPr>
          </a:p>
          <a:p>
            <a:r>
              <a:rPr lang="th-TH" sz="2600" b="1" dirty="0">
                <a:solidFill>
                  <a:prstClr val="black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3. มีการเผยแพร่นโยบาย</a:t>
            </a:r>
            <a:r>
              <a:rPr lang="th-TH" sz="2600" b="1" dirty="0" smtClean="0">
                <a:solidFill>
                  <a:prstClr val="black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ด้านความรับผิดชอบต่อสังคมให้ท</a:t>
            </a:r>
            <a:r>
              <a:rPr lang="th-TH" sz="2600" b="1" dirty="0">
                <a:solidFill>
                  <a:prstClr val="black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ราบโดยทั่วกันทั้งภายในองค์กรและภายนอก</a:t>
            </a:r>
            <a:r>
              <a:rPr lang="th-TH" sz="2600" b="1" dirty="0" smtClean="0">
                <a:solidFill>
                  <a:prstClr val="black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องค์กร</a:t>
            </a:r>
            <a:r>
              <a:rPr lang="en-US" sz="2600" b="1" dirty="0" smtClean="0">
                <a:solidFill>
                  <a:prstClr val="black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 </a:t>
            </a:r>
            <a:r>
              <a:rPr lang="th-TH" sz="2600" b="1" i="1" u="sng" dirty="0">
                <a:solidFill>
                  <a:srgbClr val="008000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(แนบเอกสารเพิ่มเติม)</a:t>
            </a:r>
            <a:endParaRPr lang="th-TH" sz="2600" b="1" dirty="0">
              <a:solidFill>
                <a:prstClr val="black"/>
              </a:solidFill>
              <a:latin typeface="Cordia New" panose="020B0304020202020204" pitchFamily="34" charset="-34"/>
              <a:cs typeface="Cordia New" panose="020B0304020202020204" pitchFamily="34" charset="-34"/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761514" y="26826"/>
            <a:ext cx="11430485" cy="823217"/>
          </a:xfrm>
        </p:spPr>
        <p:txBody>
          <a:bodyPr>
            <a:noAutofit/>
          </a:bodyPr>
          <a:lstStyle/>
          <a:p>
            <a:pPr algn="ctr"/>
            <a:r>
              <a:rPr lang="en-US" sz="4800" b="1" kern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dia New" panose="020B0304020202020204" pitchFamily="34" charset="-34"/>
                <a:cs typeface="Cordia New" panose="020B0304020202020204" pitchFamily="34" charset="-34"/>
              </a:rPr>
              <a:t>St0</a:t>
            </a:r>
            <a:r>
              <a:rPr lang="en-US" sz="4800" b="1" kern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dia New" panose="020B0304020202020204" pitchFamily="34" charset="-34"/>
                <a:cs typeface="Cordia New" panose="020B0304020202020204" pitchFamily="34" charset="-34"/>
              </a:rPr>
              <a:t>5</a:t>
            </a:r>
            <a:r>
              <a:rPr lang="en-US" sz="4800" b="1" kern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dia New" panose="020B0304020202020204" pitchFamily="34" charset="-34"/>
                <a:cs typeface="Cordia New" panose="020B0304020202020204" pitchFamily="34" charset="-34"/>
              </a:rPr>
              <a:t> </a:t>
            </a:r>
            <a:r>
              <a:rPr lang="th-TH" sz="4800" b="1" kern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dia New" panose="020B0304020202020204" pitchFamily="34" charset="-34"/>
                <a:cs typeface="Cordia New" panose="020B0304020202020204" pitchFamily="34" charset="-34"/>
              </a:rPr>
              <a:t>นโยบายด้านความรับผิดชอบต่อสังคม</a:t>
            </a:r>
            <a:r>
              <a:rPr lang="en-US" sz="4800" b="1" kern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dia New" panose="020B0304020202020204" pitchFamily="34" charset="-34"/>
                <a:cs typeface="Cordia New" panose="020B0304020202020204" pitchFamily="34" charset="-34"/>
              </a:rPr>
              <a:t> </a:t>
            </a:r>
            <a:r>
              <a:rPr lang="th-TH" sz="4800" b="1" kern="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dia New" panose="020B0304020202020204" pitchFamily="34" charset="-34"/>
                <a:cs typeface="Cordia New" panose="020B0304020202020204" pitchFamily="34" charset="-34"/>
              </a:rPr>
              <a:t>(</a:t>
            </a:r>
            <a:r>
              <a:rPr lang="th-TH" sz="4800" b="1" kern="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dia New" panose="020B0304020202020204" pitchFamily="34" charset="-34"/>
                <a:cs typeface="Cordia New" panose="020B0304020202020204" pitchFamily="34" charset="-34"/>
              </a:rPr>
              <a:t>ค่าน้ำหนัก </a:t>
            </a:r>
            <a:r>
              <a:rPr lang="en-US" sz="4800" b="1" kern="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dia New" panose="020B0304020202020204" pitchFamily="34" charset="-34"/>
                <a:cs typeface="Cordia New" panose="020B0304020202020204" pitchFamily="34" charset="-34"/>
              </a:rPr>
              <a:t>1</a:t>
            </a:r>
            <a:r>
              <a:rPr lang="th-TH" sz="4800" b="1" kern="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dia New" panose="020B0304020202020204" pitchFamily="34" charset="-34"/>
                <a:cs typeface="Cordia New" panose="020B0304020202020204" pitchFamily="34" charset="-34"/>
              </a:rPr>
              <a:t>) </a:t>
            </a:r>
            <a:endParaRPr lang="th-TH" sz="4800" b="1" kern="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rdia New" panose="020B0304020202020204" pitchFamily="34" charset="-34"/>
              <a:cs typeface="Cordia New" panose="020B0304020202020204" pitchFamily="34" charset="-34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1801282" y="5798752"/>
            <a:ext cx="180850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th-TH" sz="5400" b="1" cap="none" spc="0" dirty="0" smtClean="0">
                <a:ln w="6600">
                  <a:solidFill>
                    <a:srgbClr val="FF0000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ตัวอย่าง</a:t>
            </a:r>
            <a:endParaRPr lang="en-US" sz="5400" b="1" cap="none" spc="0" dirty="0">
              <a:ln w="6600">
                <a:solidFill>
                  <a:srgbClr val="FF0000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8382000" y="4157541"/>
            <a:ext cx="3657600" cy="2430270"/>
          </a:xfrm>
          <a:prstGeom prst="rect">
            <a:avLst/>
          </a:prstGeom>
          <a:noFill/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/>
          <p:cNvSpPr/>
          <p:nvPr/>
        </p:nvSpPr>
        <p:spPr>
          <a:xfrm>
            <a:off x="8434082" y="4506091"/>
            <a:ext cx="3605518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th-TH" sz="5400" b="1" dirty="0" smtClean="0">
                <a:ln w="6600">
                  <a:solidFill>
                    <a:srgbClr val="FF0000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เผยแพร่นโยบาย</a:t>
            </a:r>
          </a:p>
          <a:p>
            <a:pPr algn="ctr"/>
            <a:r>
              <a:rPr lang="th-TH" sz="5400" b="1" cap="none" spc="0" dirty="0" smtClean="0">
                <a:ln w="6600">
                  <a:solidFill>
                    <a:srgbClr val="FF0000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ภายใน ภายนอก</a:t>
            </a:r>
            <a:endParaRPr lang="en-US" sz="5400" b="1" cap="none" spc="0" dirty="0">
              <a:ln w="6600">
                <a:solidFill>
                  <a:srgbClr val="FF0000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4591050" y="4161466"/>
            <a:ext cx="3657600" cy="2430270"/>
          </a:xfrm>
          <a:prstGeom prst="rect">
            <a:avLst/>
          </a:prstGeom>
          <a:noFill/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4617091" y="4506091"/>
            <a:ext cx="3605518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th-TH" sz="5400" b="1" dirty="0" smtClean="0">
                <a:ln w="6600">
                  <a:solidFill>
                    <a:srgbClr val="FF0000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เผยแพร่นโยบาย</a:t>
            </a:r>
          </a:p>
          <a:p>
            <a:pPr algn="ctr"/>
            <a:r>
              <a:rPr lang="th-TH" sz="5400" b="1" cap="none" spc="0" dirty="0" smtClean="0">
                <a:ln w="6600">
                  <a:solidFill>
                    <a:srgbClr val="FF0000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ภายใน ภายนอก</a:t>
            </a:r>
            <a:endParaRPr lang="en-US" sz="5400" b="1" cap="none" spc="0" dirty="0">
              <a:ln w="6600">
                <a:solidFill>
                  <a:srgbClr val="FF0000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3601840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700" name="Picture 4" descr="บ้านเมือง - GC Group ร่วมสู้ภัย COVID-19 หนุนเสื้อกาวน์ให้ 12 โรง ...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/>
        </p:blipFill>
        <p:spPr bwMode="auto">
          <a:xfrm>
            <a:off x="808439" y="4157541"/>
            <a:ext cx="3649261" cy="24302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Content Placeholder 9"/>
          <p:cNvSpPr>
            <a:spLocks noGrp="1"/>
          </p:cNvSpPr>
          <p:nvPr>
            <p:ph idx="1"/>
          </p:nvPr>
        </p:nvSpPr>
        <p:spPr>
          <a:xfrm>
            <a:off x="803752" y="1113622"/>
            <a:ext cx="11278085" cy="252793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th-TH" sz="2600" b="1" dirty="0">
                <a:solidFill>
                  <a:prstClr val="black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หมายถึง สถาน</a:t>
            </a:r>
            <a:r>
              <a:rPr lang="th-TH" sz="2600" b="1" dirty="0" smtClean="0">
                <a:solidFill>
                  <a:prstClr val="black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ประกอบการนำแนวนโยบายด้านความรับผิดชอบต่อสังคม มาสู่การปฏิบัติ ซึ่ง</a:t>
            </a:r>
            <a:r>
              <a:rPr lang="th-TH" sz="2600" b="1" dirty="0">
                <a:solidFill>
                  <a:prstClr val="black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ประกอบด้วยรายการดังนี้</a:t>
            </a:r>
          </a:p>
          <a:p>
            <a:r>
              <a:rPr lang="th-TH" sz="2600" b="1" dirty="0">
                <a:solidFill>
                  <a:prstClr val="black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1. </a:t>
            </a:r>
            <a:r>
              <a:rPr lang="th-TH" sz="2600" b="1" dirty="0" smtClean="0">
                <a:solidFill>
                  <a:prstClr val="black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มีผลงาน ภาพถ่าย หรือหลักฐานแสดงการปฏิบัติการ</a:t>
            </a:r>
            <a:endParaRPr lang="th-TH" sz="2600" b="1" dirty="0">
              <a:solidFill>
                <a:prstClr val="black"/>
              </a:solidFill>
              <a:latin typeface="Cordia New" panose="020B0304020202020204" pitchFamily="34" charset="-34"/>
              <a:cs typeface="Cordia New" panose="020B0304020202020204" pitchFamily="34" charset="-34"/>
            </a:endParaRPr>
          </a:p>
          <a:p>
            <a:r>
              <a:rPr lang="th-TH" sz="2600" b="1" dirty="0">
                <a:solidFill>
                  <a:prstClr val="black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2. </a:t>
            </a:r>
            <a:r>
              <a:rPr lang="th-TH" sz="2600" b="1" dirty="0" smtClean="0">
                <a:solidFill>
                  <a:prstClr val="black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มีรายงานสรุปผลการปฏิบัติการ</a:t>
            </a:r>
            <a:r>
              <a:rPr lang="en-US" sz="2600" b="1" dirty="0" smtClean="0">
                <a:solidFill>
                  <a:prstClr val="black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 </a:t>
            </a:r>
            <a:r>
              <a:rPr lang="th-TH" sz="2600" b="1" i="1" u="sng" dirty="0">
                <a:solidFill>
                  <a:srgbClr val="008000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(แนบเอกสารเพิ่มเติม)</a:t>
            </a:r>
            <a:endParaRPr lang="th-TH" sz="2600" b="1" dirty="0">
              <a:solidFill>
                <a:prstClr val="black"/>
              </a:solidFill>
              <a:latin typeface="Cordia New" panose="020B0304020202020204" pitchFamily="34" charset="-34"/>
              <a:cs typeface="Cordia New" panose="020B0304020202020204" pitchFamily="34" charset="-34"/>
            </a:endParaRPr>
          </a:p>
          <a:p>
            <a:r>
              <a:rPr lang="th-TH" sz="2600" b="1" dirty="0">
                <a:solidFill>
                  <a:prstClr val="black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3. </a:t>
            </a:r>
            <a:r>
              <a:rPr lang="th-TH" sz="2600" b="1" dirty="0" smtClean="0">
                <a:solidFill>
                  <a:prstClr val="black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มีรายงานการติดตามผลหลังการปฏิบัติ</a:t>
            </a:r>
            <a:r>
              <a:rPr lang="en-US" sz="2600" b="1" dirty="0" smtClean="0">
                <a:solidFill>
                  <a:prstClr val="black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 </a:t>
            </a:r>
            <a:r>
              <a:rPr lang="th-TH" sz="2600" b="1" i="1" u="sng" dirty="0">
                <a:solidFill>
                  <a:srgbClr val="008000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(แนบเอกสารเพิ่มเติม)</a:t>
            </a:r>
            <a:endParaRPr lang="th-TH" sz="2600" b="1" dirty="0">
              <a:solidFill>
                <a:prstClr val="black"/>
              </a:solidFill>
              <a:latin typeface="Cordia New" panose="020B0304020202020204" pitchFamily="34" charset="-34"/>
              <a:cs typeface="Cordia New" panose="020B0304020202020204" pitchFamily="34" charset="-34"/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761514" y="26826"/>
            <a:ext cx="11430485" cy="823217"/>
          </a:xfrm>
        </p:spPr>
        <p:txBody>
          <a:bodyPr>
            <a:noAutofit/>
          </a:bodyPr>
          <a:lstStyle/>
          <a:p>
            <a:pPr algn="ctr"/>
            <a:r>
              <a:rPr lang="en-US" sz="4800" b="1" kern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dia New" panose="020B0304020202020204" pitchFamily="34" charset="-34"/>
                <a:cs typeface="Cordia New" panose="020B0304020202020204" pitchFamily="34" charset="-34"/>
              </a:rPr>
              <a:t>St06 </a:t>
            </a:r>
            <a:r>
              <a:rPr lang="th-TH" sz="4800" b="1" kern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dia New" panose="020B0304020202020204" pitchFamily="34" charset="-34"/>
                <a:cs typeface="Cordia New" panose="020B0304020202020204" pitchFamily="34" charset="-34"/>
              </a:rPr>
              <a:t>การปฏิบัติด้านความรับผิดชอบต่อสังคม </a:t>
            </a:r>
            <a:r>
              <a:rPr lang="th-TH" sz="4800" b="1" kern="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dia New" panose="020B0304020202020204" pitchFamily="34" charset="-34"/>
                <a:cs typeface="Cordia New" panose="020B0304020202020204" pitchFamily="34" charset="-34"/>
              </a:rPr>
              <a:t>(</a:t>
            </a:r>
            <a:r>
              <a:rPr lang="th-TH" sz="4800" b="1" kern="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dia New" panose="020B0304020202020204" pitchFamily="34" charset="-34"/>
                <a:cs typeface="Cordia New" panose="020B0304020202020204" pitchFamily="34" charset="-34"/>
              </a:rPr>
              <a:t>ค่าน้ำหนัก </a:t>
            </a:r>
            <a:r>
              <a:rPr lang="en-US" sz="4800" b="1" kern="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dia New" panose="020B0304020202020204" pitchFamily="34" charset="-34"/>
                <a:cs typeface="Cordia New" panose="020B0304020202020204" pitchFamily="34" charset="-34"/>
              </a:rPr>
              <a:t>1</a:t>
            </a:r>
            <a:r>
              <a:rPr lang="th-TH" sz="4800" b="1" kern="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dia New" panose="020B0304020202020204" pitchFamily="34" charset="-34"/>
                <a:cs typeface="Cordia New" panose="020B0304020202020204" pitchFamily="34" charset="-34"/>
              </a:rPr>
              <a:t>) </a:t>
            </a:r>
            <a:endParaRPr lang="th-TH" sz="4800" b="1" kern="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rdia New" panose="020B0304020202020204" pitchFamily="34" charset="-34"/>
              <a:cs typeface="Cordia New" panose="020B0304020202020204" pitchFamily="34" charset="-34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1801282" y="5798752"/>
            <a:ext cx="180850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th-TH" sz="5400" b="1" cap="none" spc="0" dirty="0" smtClean="0">
                <a:ln w="6600">
                  <a:solidFill>
                    <a:srgbClr val="FF0000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ตัวอย่าง</a:t>
            </a:r>
            <a:endParaRPr lang="en-US" sz="5400" b="1" cap="none" spc="0" dirty="0">
              <a:ln w="6600">
                <a:solidFill>
                  <a:srgbClr val="FF0000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8382000" y="4157541"/>
            <a:ext cx="3657600" cy="2430270"/>
          </a:xfrm>
          <a:prstGeom prst="rect">
            <a:avLst/>
          </a:prstGeom>
          <a:noFill/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4591050" y="4161466"/>
            <a:ext cx="3657600" cy="2430270"/>
          </a:xfrm>
          <a:prstGeom prst="rect">
            <a:avLst/>
          </a:prstGeom>
          <a:noFill/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AutoShape 2" descr="คุณสุวรรณา ขจิตบุญ และครอบครัว บริจาคเตียงไฟฟ้าสำหรับผู้ป่วย จำนวน ..."/>
          <p:cNvSpPr>
            <a:spLocks noChangeAspect="1" noChangeArrowheads="1"/>
          </p:cNvSpPr>
          <p:nvPr/>
        </p:nvSpPr>
        <p:spPr bwMode="auto">
          <a:xfrm>
            <a:off x="1631449" y="1722519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4591050" y="4495513"/>
            <a:ext cx="3605518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th-TH" sz="5400" b="1" dirty="0" smtClean="0">
                <a:ln w="6600">
                  <a:solidFill>
                    <a:srgbClr val="FF0000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ผลงานด้าน</a:t>
            </a:r>
            <a:r>
              <a:rPr lang="en-US" sz="5400" b="1" dirty="0" smtClean="0">
                <a:ln w="6600">
                  <a:solidFill>
                    <a:srgbClr val="FF0000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 CSR</a:t>
            </a:r>
            <a:endParaRPr lang="en-US" sz="5400" b="1" cap="none" spc="0" dirty="0">
              <a:ln w="6600">
                <a:solidFill>
                  <a:srgbClr val="FF0000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8408041" y="4495513"/>
            <a:ext cx="3605518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th-TH" sz="5400" b="1" dirty="0" smtClean="0">
                <a:ln w="6600">
                  <a:solidFill>
                    <a:srgbClr val="FF0000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ผลงานด้าน</a:t>
            </a:r>
            <a:r>
              <a:rPr lang="en-US" sz="5400" b="1" dirty="0" smtClean="0">
                <a:ln w="6600">
                  <a:solidFill>
                    <a:srgbClr val="FF0000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 CSR</a:t>
            </a:r>
            <a:endParaRPr lang="en-US" sz="5400" b="1" cap="none" spc="0" dirty="0">
              <a:ln w="6600">
                <a:solidFill>
                  <a:srgbClr val="FF0000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9593751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th-TH" dirty="0" smtClean="0"/>
              <a:t>จบการนำเสนอ</a:t>
            </a:r>
            <a:endParaRPr lang="en-US" dirty="0"/>
          </a:p>
        </p:txBody>
      </p:sp>
      <p:sp>
        <p:nvSpPr>
          <p:cNvPr id="3" name="Rectangle 2"/>
          <p:cNvSpPr txBox="1">
            <a:spLocks noChangeArrowheads="1"/>
          </p:cNvSpPr>
          <p:nvPr/>
        </p:nvSpPr>
        <p:spPr>
          <a:xfrm>
            <a:off x="1143001" y="3886680"/>
            <a:ext cx="9870140" cy="137318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89000"/>
              </a:lnSpc>
              <a:spcBef>
                <a:spcPct val="0"/>
              </a:spcBef>
              <a:buNone/>
              <a:defRPr sz="4400" kern="12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15000"/>
              </a:lnSpc>
            </a:pPr>
            <a:r>
              <a:rPr lang="en-US" sz="3200" b="1" dirty="0" smtClean="0">
                <a:solidFill>
                  <a:srgbClr val="0000FF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*** </a:t>
            </a:r>
            <a:r>
              <a:rPr lang="th-TH" sz="3200" b="1" dirty="0" smtClean="0">
                <a:solidFill>
                  <a:srgbClr val="0000FF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ขอความกรุณา </a:t>
            </a:r>
            <a:r>
              <a:rPr lang="en-US" sz="3200" b="1" dirty="0" smtClean="0">
                <a:solidFill>
                  <a:srgbClr val="0000FF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Resize </a:t>
            </a:r>
            <a:r>
              <a:rPr lang="th-TH" sz="3200" b="1" dirty="0" smtClean="0">
                <a:solidFill>
                  <a:srgbClr val="0000FF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รูป หรือ </a:t>
            </a:r>
            <a:r>
              <a:rPr lang="en-US" sz="3200" b="1" dirty="0" smtClean="0">
                <a:solidFill>
                  <a:srgbClr val="0000FF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File </a:t>
            </a:r>
            <a:r>
              <a:rPr lang="th-TH" sz="3200" b="1" dirty="0" smtClean="0">
                <a:solidFill>
                  <a:srgbClr val="0000FF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ก่อนส่งด้วยครับ </a:t>
            </a:r>
            <a:r>
              <a:rPr lang="en-US" sz="3200" b="1" dirty="0" smtClean="0">
                <a:solidFill>
                  <a:srgbClr val="0000FF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***</a:t>
            </a:r>
            <a:endParaRPr lang="th-TH" sz="3200" b="1" dirty="0">
              <a:solidFill>
                <a:srgbClr val="0000FF"/>
              </a:solidFill>
              <a:latin typeface="Cordia New" panose="020B0304020202020204" pitchFamily="34" charset="-34"/>
              <a:cs typeface="Cordia New" panose="020B0304020202020204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1457791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16640882"/>
              </p:ext>
            </p:extLst>
          </p:nvPr>
        </p:nvGraphicFramePr>
        <p:xfrm>
          <a:off x="1146220" y="1755057"/>
          <a:ext cx="10522039" cy="436540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16676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3630414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2174466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2400483">
                  <a:extLst>
                    <a:ext uri="{9D8B030D-6E8A-4147-A177-3AD203B41FA5}">
                      <a16:colId xmlns:a16="http://schemas.microsoft.com/office/drawing/2014/main" xmlns="" val="3560683178"/>
                    </a:ext>
                  </a:extLst>
                </a:gridCol>
              </a:tblGrid>
              <a:tr h="2032007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540385" algn="l"/>
                        </a:tabLst>
                      </a:pPr>
                      <a:r>
                        <a:rPr lang="th-TH" sz="2800" b="1" dirty="0" smtClean="0">
                          <a:effectLst/>
                          <a:latin typeface="Cordia New" panose="020B0304020202020204" pitchFamily="34" charset="-34"/>
                          <a:ea typeface="Calibri" panose="020F0502020204030204" pitchFamily="34" charset="0"/>
                          <a:cs typeface="Cordia New" panose="020B0304020202020204" pitchFamily="34" charset="-34"/>
                        </a:rPr>
                        <a:t>ประเภท</a:t>
                      </a:r>
                      <a:endParaRPr lang="th-TH" sz="2800" b="1" dirty="0">
                        <a:effectLst/>
                        <a:latin typeface="Cordia New" panose="020B0304020202020204" pitchFamily="34" charset="-34"/>
                        <a:ea typeface="Calibri" panose="020F0502020204030204" pitchFamily="34" charset="0"/>
                        <a:cs typeface="Cordia New" panose="020B0304020202020204" pitchFamily="34" charset="-34"/>
                      </a:endParaRPr>
                    </a:p>
                  </a:txBody>
                  <a:tcPr marL="51435" marR="51435" marT="0" marB="0" anchor="ctr">
                    <a:solidFill>
                      <a:schemeClr val="accent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540385" algn="l"/>
                        </a:tabLst>
                      </a:pPr>
                      <a:r>
                        <a:rPr lang="th-TH" sz="2800" b="1" dirty="0">
                          <a:effectLst/>
                          <a:latin typeface="Cordia New" panose="020B0304020202020204" pitchFamily="34" charset="-34"/>
                          <a:ea typeface="Calibri" panose="020F0502020204030204" pitchFamily="34" charset="0"/>
                          <a:cs typeface="Cordia New" panose="020B0304020202020204" pitchFamily="34" charset="-34"/>
                        </a:rPr>
                        <a:t>ขนาดพื้นที่จัดประชุม</a:t>
                      </a:r>
                      <a:endParaRPr lang="en-US" sz="1600" dirty="0">
                        <a:effectLst/>
                        <a:latin typeface="Cordia New" panose="020B0304020202020204" pitchFamily="34" charset="-34"/>
                        <a:ea typeface="Calibri" panose="020F0502020204030204" pitchFamily="34" charset="0"/>
                        <a:cs typeface="Cordia New" panose="020B0304020202020204" pitchFamily="34" charset="-34"/>
                      </a:endParaRPr>
                    </a:p>
                  </a:txBody>
                  <a:tcPr marL="51435" marR="51435" marT="0" marB="0" anchor="ctr">
                    <a:solidFill>
                      <a:schemeClr val="accent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540385" algn="l"/>
                        </a:tabLst>
                      </a:pPr>
                      <a:r>
                        <a:rPr lang="th-TH" sz="2800" b="1" dirty="0">
                          <a:effectLst/>
                          <a:latin typeface="Cordia New" panose="020B0304020202020204" pitchFamily="34" charset="-34"/>
                          <a:ea typeface="Calibri" panose="020F0502020204030204" pitchFamily="34" charset="0"/>
                          <a:cs typeface="Cordia New" panose="020B0304020202020204" pitchFamily="34" charset="-34"/>
                        </a:rPr>
                        <a:t>ความสูงขั้นต่ำ</a:t>
                      </a:r>
                      <a:endParaRPr lang="en-US" sz="1600" dirty="0">
                        <a:effectLst/>
                        <a:latin typeface="Cordia New" panose="020B0304020202020204" pitchFamily="34" charset="-34"/>
                        <a:ea typeface="Calibri" panose="020F0502020204030204" pitchFamily="34" charset="0"/>
                        <a:cs typeface="Cordia New" panose="020B0304020202020204" pitchFamily="34" charset="-34"/>
                      </a:endParaRPr>
                    </a:p>
                  </a:txBody>
                  <a:tcPr marL="51435" marR="51435" marT="0" marB="0" anchor="ctr">
                    <a:solidFill>
                      <a:schemeClr val="accent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540385" algn="l"/>
                        </a:tabLst>
                      </a:pPr>
                      <a:r>
                        <a:rPr lang="th-TH" sz="2800" dirty="0">
                          <a:effectLst/>
                          <a:latin typeface="Cordia New" panose="020B0304020202020204" pitchFamily="34" charset="-34"/>
                          <a:ea typeface="Calibri" panose="020F0502020204030204" pitchFamily="34" charset="0"/>
                          <a:cs typeface="Cordia New" panose="020B0304020202020204" pitchFamily="34" charset="-34"/>
                        </a:rPr>
                        <a:t>ความสูง</a:t>
                      </a:r>
                      <a:br>
                        <a:rPr lang="th-TH" sz="2800" dirty="0">
                          <a:effectLst/>
                          <a:latin typeface="Cordia New" panose="020B0304020202020204" pitchFamily="34" charset="-34"/>
                          <a:ea typeface="Calibri" panose="020F0502020204030204" pitchFamily="34" charset="0"/>
                          <a:cs typeface="Cordia New" panose="020B0304020202020204" pitchFamily="34" charset="-34"/>
                        </a:rPr>
                      </a:br>
                      <a:r>
                        <a:rPr lang="th-TH" sz="2800" dirty="0">
                          <a:effectLst/>
                          <a:latin typeface="Cordia New" panose="020B0304020202020204" pitchFamily="34" charset="-34"/>
                          <a:ea typeface="Calibri" panose="020F0502020204030204" pitchFamily="34" charset="0"/>
                          <a:cs typeface="Cordia New" panose="020B0304020202020204" pitchFamily="34" charset="-34"/>
                        </a:rPr>
                        <a:t>ที่อนุโลม</a:t>
                      </a:r>
                      <a:endParaRPr lang="en-US" sz="2800" dirty="0">
                        <a:effectLst/>
                        <a:latin typeface="Cordia New" panose="020B0304020202020204" pitchFamily="34" charset="-34"/>
                        <a:ea typeface="Calibri" panose="020F0502020204030204" pitchFamily="34" charset="0"/>
                        <a:cs typeface="Cordia New" panose="020B0304020202020204" pitchFamily="34" charset="-34"/>
                      </a:endParaRPr>
                    </a:p>
                  </a:txBody>
                  <a:tcPr marL="51435" marR="51435" marT="0" marB="0" anchor="ctr">
                    <a:solidFill>
                      <a:schemeClr val="accent2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166698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540385" algn="l"/>
                        </a:tabLst>
                      </a:pPr>
                      <a:r>
                        <a:rPr lang="th-TH" sz="3200" b="1" spc="-30" dirty="0">
                          <a:effectLst/>
                          <a:latin typeface="Cordia New" panose="020B0304020202020204" pitchFamily="34" charset="-34"/>
                          <a:ea typeface="Calibri" panose="020F0502020204030204" pitchFamily="34" charset="0"/>
                          <a:cs typeface="Cordia New" panose="020B0304020202020204" pitchFamily="34" charset="-34"/>
                        </a:rPr>
                        <a:t>ประเภท 1</a:t>
                      </a:r>
                      <a:endParaRPr lang="en-US" sz="3200" b="1" dirty="0">
                        <a:effectLst/>
                        <a:latin typeface="Cordia New" panose="020B0304020202020204" pitchFamily="34" charset="-34"/>
                        <a:ea typeface="Calibri" panose="020F0502020204030204" pitchFamily="34" charset="0"/>
                        <a:cs typeface="Cordia New" panose="020B0304020202020204" pitchFamily="34" charset="-34"/>
                      </a:endParaRPr>
                    </a:p>
                  </a:txBody>
                  <a:tcPr marL="51435" marR="51435" marT="0" marB="0"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540385" algn="l"/>
                        </a:tabLst>
                      </a:pPr>
                      <a:r>
                        <a:rPr lang="en-US" sz="3200" b="1" spc="-30" dirty="0">
                          <a:effectLst/>
                          <a:latin typeface="Cordia New" panose="020B0304020202020204" pitchFamily="34" charset="-34"/>
                          <a:ea typeface="Calibri" panose="020F0502020204030204" pitchFamily="34" charset="0"/>
                          <a:cs typeface="Cordia New" panose="020B0304020202020204" pitchFamily="34" charset="-34"/>
                        </a:rPr>
                        <a:t>30 - 200</a:t>
                      </a:r>
                      <a:r>
                        <a:rPr lang="th-TH" sz="3200" b="1" spc="-30" dirty="0">
                          <a:effectLst/>
                          <a:latin typeface="Cordia New" panose="020B0304020202020204" pitchFamily="34" charset="-34"/>
                          <a:ea typeface="Calibri" panose="020F0502020204030204" pitchFamily="34" charset="0"/>
                          <a:cs typeface="Cordia New" panose="020B0304020202020204" pitchFamily="34" charset="-34"/>
                        </a:rPr>
                        <a:t> ตารางเมตร</a:t>
                      </a:r>
                      <a:endParaRPr lang="en-US" sz="3200" b="1" dirty="0">
                        <a:effectLst/>
                        <a:latin typeface="Cordia New" panose="020B0304020202020204" pitchFamily="34" charset="-34"/>
                        <a:ea typeface="Calibri" panose="020F0502020204030204" pitchFamily="34" charset="0"/>
                        <a:cs typeface="Cordia New" panose="020B0304020202020204" pitchFamily="34" charset="-34"/>
                      </a:endParaRPr>
                    </a:p>
                  </a:txBody>
                  <a:tcPr marL="51435" marR="51435" marT="0" marB="0"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540385" algn="l"/>
                        </a:tabLst>
                      </a:pPr>
                      <a:r>
                        <a:rPr lang="en-US" sz="3200" b="1" spc="-30" dirty="0">
                          <a:effectLst/>
                          <a:latin typeface="Cordia New" panose="020B0304020202020204" pitchFamily="34" charset="-34"/>
                          <a:ea typeface="Calibri" panose="020F0502020204030204" pitchFamily="34" charset="0"/>
                          <a:cs typeface="Cordia New" panose="020B0304020202020204" pitchFamily="34" charset="-34"/>
                        </a:rPr>
                        <a:t>2.50</a:t>
                      </a:r>
                      <a:r>
                        <a:rPr lang="th-TH" sz="3200" b="1" spc="-30" dirty="0">
                          <a:effectLst/>
                          <a:latin typeface="Cordia New" panose="020B0304020202020204" pitchFamily="34" charset="-34"/>
                          <a:ea typeface="Calibri" panose="020F0502020204030204" pitchFamily="34" charset="0"/>
                          <a:cs typeface="Cordia New" panose="020B0304020202020204" pitchFamily="34" charset="-34"/>
                        </a:rPr>
                        <a:t> เมตร</a:t>
                      </a:r>
                      <a:endParaRPr lang="en-US" sz="3200" b="1" dirty="0">
                        <a:effectLst/>
                        <a:latin typeface="Cordia New" panose="020B0304020202020204" pitchFamily="34" charset="-34"/>
                        <a:ea typeface="Calibri" panose="020F0502020204030204" pitchFamily="34" charset="0"/>
                        <a:cs typeface="Cordia New" panose="020B0304020202020204" pitchFamily="34" charset="-34"/>
                      </a:endParaRPr>
                    </a:p>
                  </a:txBody>
                  <a:tcPr marL="51435" marR="51435" marT="0" marB="0"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540385" algn="l"/>
                        </a:tabLst>
                      </a:pPr>
                      <a:r>
                        <a:rPr lang="en-US" sz="3200" b="1" dirty="0">
                          <a:effectLst/>
                          <a:latin typeface="Cordia New" panose="020B0304020202020204" pitchFamily="34" charset="-34"/>
                          <a:ea typeface="Calibri" panose="020F0502020204030204" pitchFamily="34" charset="0"/>
                          <a:cs typeface="Cordia New" panose="020B0304020202020204" pitchFamily="34" charset="-34"/>
                        </a:rPr>
                        <a:t>2.20</a:t>
                      </a:r>
                      <a:r>
                        <a:rPr lang="th-TH" sz="3200" b="1" dirty="0">
                          <a:effectLst/>
                          <a:latin typeface="Cordia New" panose="020B0304020202020204" pitchFamily="34" charset="-34"/>
                          <a:ea typeface="Calibri" panose="020F0502020204030204" pitchFamily="34" charset="0"/>
                          <a:cs typeface="Cordia New" panose="020B0304020202020204" pitchFamily="34" charset="-34"/>
                        </a:rPr>
                        <a:t> เมตร</a:t>
                      </a:r>
                      <a:endParaRPr lang="en-US" sz="3200" b="1" dirty="0">
                        <a:effectLst/>
                        <a:latin typeface="Cordia New" panose="020B0304020202020204" pitchFamily="34" charset="-34"/>
                        <a:ea typeface="Calibri" panose="020F0502020204030204" pitchFamily="34" charset="0"/>
                        <a:cs typeface="Cordia New" panose="020B0304020202020204" pitchFamily="34" charset="-34"/>
                      </a:endParaRPr>
                    </a:p>
                  </a:txBody>
                  <a:tcPr marL="51435" marR="51435" marT="0" marB="0">
                    <a:solidFill>
                      <a:schemeClr val="accent2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1166698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540385" algn="l"/>
                        </a:tabLst>
                      </a:pPr>
                      <a:r>
                        <a:rPr lang="th-TH" sz="3200" b="1" spc="-30" dirty="0">
                          <a:effectLst/>
                          <a:latin typeface="Cordia New" panose="020B0304020202020204" pitchFamily="34" charset="-34"/>
                          <a:ea typeface="Calibri" panose="020F0502020204030204" pitchFamily="34" charset="0"/>
                          <a:cs typeface="Cordia New" panose="020B0304020202020204" pitchFamily="34" charset="-34"/>
                        </a:rPr>
                        <a:t>ประเภท 2</a:t>
                      </a:r>
                      <a:endParaRPr lang="en-US" sz="3200" b="1" dirty="0">
                        <a:effectLst/>
                        <a:latin typeface="Cordia New" panose="020B0304020202020204" pitchFamily="34" charset="-34"/>
                        <a:ea typeface="Calibri" panose="020F0502020204030204" pitchFamily="34" charset="0"/>
                        <a:cs typeface="Cordia New" panose="020B0304020202020204" pitchFamily="34" charset="-34"/>
                      </a:endParaRPr>
                    </a:p>
                  </a:txBody>
                  <a:tcPr marL="51435" marR="51435" marT="0" marB="0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540385" algn="l"/>
                        </a:tabLst>
                      </a:pPr>
                      <a:r>
                        <a:rPr lang="th-TH" sz="3200" b="1" spc="-50" dirty="0">
                          <a:effectLst/>
                          <a:latin typeface="Cordia New" panose="020B0304020202020204" pitchFamily="34" charset="-34"/>
                          <a:ea typeface="Calibri" panose="020F0502020204030204" pitchFamily="34" charset="0"/>
                          <a:cs typeface="Cordia New" panose="020B0304020202020204" pitchFamily="34" charset="-34"/>
                        </a:rPr>
                        <a:t>มากกว่า </a:t>
                      </a:r>
                      <a:r>
                        <a:rPr lang="en-US" sz="3200" b="1" spc="-50" dirty="0">
                          <a:effectLst/>
                          <a:latin typeface="Cordia New" panose="020B0304020202020204" pitchFamily="34" charset="-34"/>
                          <a:ea typeface="Calibri" panose="020F0502020204030204" pitchFamily="34" charset="0"/>
                          <a:cs typeface="Cordia New" panose="020B0304020202020204" pitchFamily="34" charset="-34"/>
                        </a:rPr>
                        <a:t>200 </a:t>
                      </a:r>
                      <a:r>
                        <a:rPr lang="th-TH" sz="3200" b="1" spc="-50" dirty="0">
                          <a:effectLst/>
                          <a:latin typeface="Cordia New" panose="020B0304020202020204" pitchFamily="34" charset="-34"/>
                          <a:ea typeface="Calibri" panose="020F0502020204030204" pitchFamily="34" charset="0"/>
                          <a:cs typeface="Cordia New" panose="020B0304020202020204" pitchFamily="34" charset="-34"/>
                        </a:rPr>
                        <a:t>ตารางเมตร</a:t>
                      </a:r>
                      <a:endParaRPr lang="en-US" sz="3200" b="1" dirty="0">
                        <a:effectLst/>
                        <a:latin typeface="Cordia New" panose="020B0304020202020204" pitchFamily="34" charset="-34"/>
                        <a:ea typeface="Calibri" panose="020F0502020204030204" pitchFamily="34" charset="0"/>
                        <a:cs typeface="Cordia New" panose="020B0304020202020204" pitchFamily="34" charset="-34"/>
                      </a:endParaRPr>
                    </a:p>
                  </a:txBody>
                  <a:tcPr marL="51435" marR="51435" marT="0" marB="0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540385" algn="l"/>
                        </a:tabLst>
                      </a:pPr>
                      <a:r>
                        <a:rPr lang="en-US" sz="3200" b="1" spc="-50" dirty="0">
                          <a:effectLst/>
                          <a:latin typeface="Cordia New" panose="020B0304020202020204" pitchFamily="34" charset="-34"/>
                          <a:ea typeface="Calibri" panose="020F0502020204030204" pitchFamily="34" charset="0"/>
                          <a:cs typeface="Cordia New" panose="020B0304020202020204" pitchFamily="34" charset="-34"/>
                        </a:rPr>
                        <a:t>2.80 </a:t>
                      </a:r>
                      <a:r>
                        <a:rPr lang="th-TH" sz="3200" b="1" spc="-50" dirty="0">
                          <a:effectLst/>
                          <a:latin typeface="Cordia New" panose="020B0304020202020204" pitchFamily="34" charset="-34"/>
                          <a:ea typeface="Calibri" panose="020F0502020204030204" pitchFamily="34" charset="0"/>
                          <a:cs typeface="Cordia New" panose="020B0304020202020204" pitchFamily="34" charset="-34"/>
                        </a:rPr>
                        <a:t>เมตร</a:t>
                      </a:r>
                      <a:endParaRPr lang="en-US" sz="3200" b="1" dirty="0">
                        <a:effectLst/>
                        <a:latin typeface="Cordia New" panose="020B0304020202020204" pitchFamily="34" charset="-34"/>
                        <a:ea typeface="Calibri" panose="020F0502020204030204" pitchFamily="34" charset="0"/>
                        <a:cs typeface="Cordia New" panose="020B0304020202020204" pitchFamily="34" charset="-34"/>
                      </a:endParaRPr>
                    </a:p>
                  </a:txBody>
                  <a:tcPr marL="51435" marR="51435" marT="0" marB="0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540385" algn="l"/>
                        </a:tabLst>
                      </a:pPr>
                      <a:r>
                        <a:rPr lang="en-US" sz="3200" b="1" dirty="0">
                          <a:effectLst/>
                          <a:latin typeface="Cordia New" panose="020B0304020202020204" pitchFamily="34" charset="-34"/>
                          <a:ea typeface="Calibri" panose="020F0502020204030204" pitchFamily="34" charset="0"/>
                          <a:cs typeface="Cordia New" panose="020B0304020202020204" pitchFamily="34" charset="-34"/>
                        </a:rPr>
                        <a:t>2.50</a:t>
                      </a:r>
                      <a:r>
                        <a:rPr lang="th-TH" sz="3200" b="1" dirty="0">
                          <a:effectLst/>
                          <a:latin typeface="Cordia New" panose="020B0304020202020204" pitchFamily="34" charset="-34"/>
                          <a:ea typeface="Calibri" panose="020F0502020204030204" pitchFamily="34" charset="0"/>
                          <a:cs typeface="Cordia New" panose="020B0304020202020204" pitchFamily="34" charset="-34"/>
                        </a:rPr>
                        <a:t> เมตร</a:t>
                      </a:r>
                      <a:endParaRPr lang="en-US" sz="3200" b="1" dirty="0">
                        <a:effectLst/>
                        <a:latin typeface="Cordia New" panose="020B0304020202020204" pitchFamily="34" charset="-34"/>
                        <a:ea typeface="Calibri" panose="020F0502020204030204" pitchFamily="34" charset="0"/>
                        <a:cs typeface="Cordia New" panose="020B0304020202020204" pitchFamily="34" charset="-34"/>
                      </a:endParaRPr>
                    </a:p>
                  </a:txBody>
                  <a:tcPr marL="51435" marR="51435" marT="0" marB="0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</a:tbl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1224115" y="840659"/>
            <a:ext cx="480797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3200" b="1" u="sng" dirty="0" smtClean="0">
                <a:latin typeface="Cordia New" panose="020B0304020202020204" pitchFamily="34" charset="-34"/>
                <a:cs typeface="Cordia New" panose="020B0304020202020204" pitchFamily="34" charset="-34"/>
              </a:rPr>
              <a:t>คุณลักษณะเบื้องต้นของห้องประชุม</a:t>
            </a:r>
            <a:endParaRPr lang="en-US" sz="3200" b="1" u="sng" dirty="0">
              <a:latin typeface="Cordia New" panose="020B0304020202020204" pitchFamily="34" charset="-34"/>
              <a:cs typeface="Cordia New" panose="020B0304020202020204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42900686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ตัวแทนเนื้อหา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27511062"/>
              </p:ext>
            </p:extLst>
          </p:nvPr>
        </p:nvGraphicFramePr>
        <p:xfrm>
          <a:off x="827172" y="901146"/>
          <a:ext cx="11182350" cy="4926959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{69012ECD-51FC-41F1-AA8D-1B2483CD663E}</a:tableStyleId>
              </a:tblPr>
              <a:tblGrid>
                <a:gridCol w="1973178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3886200"/>
                <a:gridCol w="1200150"/>
                <a:gridCol w="1238250"/>
                <a:gridCol w="1352550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532022"/>
              </a:tblGrid>
              <a:tr h="119822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685800" algn="l"/>
                        </a:tabLst>
                      </a:pPr>
                      <a:r>
                        <a:rPr lang="th-TH" sz="3600" b="1" dirty="0" smtClean="0">
                          <a:solidFill>
                            <a:schemeClr val="tx1"/>
                          </a:solidFill>
                          <a:effectLst/>
                          <a:latin typeface="Cordia New" panose="020B0304020202020204" pitchFamily="34" charset="-34"/>
                          <a:ea typeface="Calibri" panose="020F0502020204030204" pitchFamily="34" charset="0"/>
                          <a:cs typeface="Cordia New" panose="020B0304020202020204" pitchFamily="34" charset="-34"/>
                        </a:rPr>
                        <a:t>ห้องที่ขอ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685800" algn="l"/>
                        </a:tabLst>
                      </a:pPr>
                      <a:r>
                        <a:rPr lang="th-TH" sz="3600" b="1" dirty="0" smtClean="0">
                          <a:solidFill>
                            <a:schemeClr val="tx1"/>
                          </a:solidFill>
                          <a:effectLst/>
                          <a:latin typeface="Cordia New" panose="020B0304020202020204" pitchFamily="34" charset="-34"/>
                          <a:ea typeface="Calibri" panose="020F0502020204030204" pitchFamily="34" charset="0"/>
                          <a:cs typeface="Cordia New" panose="020B0304020202020204" pitchFamily="34" charset="-34"/>
                        </a:rPr>
                        <a:t>การรับรอง</a:t>
                      </a:r>
                      <a:endParaRPr lang="en-US" sz="3600" b="1" dirty="0">
                        <a:solidFill>
                          <a:schemeClr val="tx1"/>
                        </a:solidFill>
                        <a:effectLst/>
                        <a:latin typeface="Cordia New" panose="020B0304020202020204" pitchFamily="34" charset="-34"/>
                        <a:ea typeface="Calibri" panose="020F0502020204030204" pitchFamily="34" charset="0"/>
                        <a:cs typeface="Cordia New" panose="020B0304020202020204" pitchFamily="34" charset="-34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3200" b="1" dirty="0" smtClean="0">
                          <a:solidFill>
                            <a:schemeClr val="tx1"/>
                          </a:solidFill>
                          <a:latin typeface="Cordia New" panose="020B0304020202020204" pitchFamily="34" charset="-34"/>
                          <a:cs typeface="Cordia New" panose="020B0304020202020204" pitchFamily="34" charset="-34"/>
                        </a:rPr>
                        <a:t>ชื่อห้อง</a:t>
                      </a:r>
                      <a:endParaRPr lang="en-US" sz="3200" b="1" dirty="0">
                        <a:solidFill>
                          <a:schemeClr val="tx1"/>
                        </a:solidFill>
                        <a:latin typeface="Cordia New" panose="020B0304020202020204" pitchFamily="34" charset="-34"/>
                        <a:cs typeface="Cordia New" panose="020B0304020202020204" pitchFamily="34" charset="-34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3200" b="1" dirty="0" smtClean="0">
                          <a:solidFill>
                            <a:schemeClr val="tx1"/>
                          </a:solidFill>
                          <a:effectLst/>
                          <a:latin typeface="Cordia New" panose="020B0304020202020204" pitchFamily="34" charset="-34"/>
                          <a:ea typeface="+mn-ea"/>
                          <a:cs typeface="Cordia New" panose="020B0304020202020204" pitchFamily="34" charset="-34"/>
                        </a:rPr>
                        <a:t>กว้าง</a:t>
                      </a:r>
                      <a:endParaRPr lang="en-US" sz="3200" b="1" dirty="0" smtClean="0">
                        <a:solidFill>
                          <a:schemeClr val="tx1"/>
                        </a:solidFill>
                        <a:effectLst/>
                        <a:latin typeface="Cordia New" panose="020B0304020202020204" pitchFamily="34" charset="-34"/>
                        <a:ea typeface="Calibri" panose="020F0502020204030204" pitchFamily="34" charset="0"/>
                        <a:cs typeface="Cordia New" panose="020B0304020202020204" pitchFamily="34" charset="-34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3200" b="1" dirty="0" smtClean="0">
                          <a:solidFill>
                            <a:schemeClr val="tx1"/>
                          </a:solidFill>
                          <a:latin typeface="Cordia New" panose="020B0304020202020204" pitchFamily="34" charset="-34"/>
                          <a:cs typeface="Cordia New" panose="020B0304020202020204" pitchFamily="34" charset="-34"/>
                        </a:rPr>
                        <a:t>ยาว</a:t>
                      </a:r>
                      <a:endParaRPr lang="en-US" sz="3200" b="1" dirty="0">
                        <a:solidFill>
                          <a:schemeClr val="tx1"/>
                        </a:solidFill>
                        <a:latin typeface="Cordia New" panose="020B0304020202020204" pitchFamily="34" charset="-34"/>
                        <a:cs typeface="Cordia New" panose="020B0304020202020204" pitchFamily="34" charset="-34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3200" b="1" dirty="0" smtClean="0">
                          <a:solidFill>
                            <a:schemeClr val="tx1"/>
                          </a:solidFill>
                          <a:latin typeface="Cordia New" panose="020B0304020202020204" pitchFamily="34" charset="-34"/>
                          <a:cs typeface="Cordia New" panose="020B0304020202020204" pitchFamily="34" charset="-34"/>
                        </a:rPr>
                        <a:t>พื้นที่</a:t>
                      </a:r>
                      <a:endParaRPr lang="th-TH" sz="3200" b="1" dirty="0">
                        <a:solidFill>
                          <a:schemeClr val="tx1"/>
                        </a:solidFill>
                        <a:latin typeface="Cordia New" panose="020B0304020202020204" pitchFamily="34" charset="-34"/>
                        <a:cs typeface="Cordia New" panose="020B0304020202020204" pitchFamily="34" charset="-34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3200" b="1" dirty="0" smtClean="0">
                          <a:solidFill>
                            <a:schemeClr val="tx1"/>
                          </a:solidFill>
                          <a:latin typeface="Cordia New" panose="020B0304020202020204" pitchFamily="34" charset="-34"/>
                          <a:cs typeface="Cordia New" panose="020B0304020202020204" pitchFamily="34" charset="-34"/>
                        </a:rPr>
                        <a:t>ความสูง</a:t>
                      </a:r>
                      <a:endParaRPr lang="en-US" sz="3200" b="1" dirty="0">
                        <a:solidFill>
                          <a:schemeClr val="tx1"/>
                        </a:solidFill>
                        <a:latin typeface="Cordia New" panose="020B0304020202020204" pitchFamily="34" charset="-34"/>
                        <a:cs typeface="Cordia New" panose="020B0304020202020204" pitchFamily="34" charset="-34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801408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685800" algn="l"/>
                        </a:tabLst>
                      </a:pPr>
                      <a:r>
                        <a:rPr lang="th-TH" sz="3200" dirty="0" smtClean="0">
                          <a:effectLst/>
                          <a:latin typeface="Cordia New" panose="020B0304020202020204" pitchFamily="34" charset="-34"/>
                          <a:cs typeface="Cordia New" panose="020B0304020202020204" pitchFamily="34" charset="-34"/>
                        </a:rPr>
                        <a:t>ห้องประชุม </a:t>
                      </a:r>
                      <a:r>
                        <a:rPr lang="en-US" sz="3200" dirty="0" smtClean="0">
                          <a:effectLst/>
                          <a:latin typeface="Cordia New" panose="020B0304020202020204" pitchFamily="34" charset="-34"/>
                          <a:cs typeface="Cordia New" panose="020B0304020202020204" pitchFamily="34" charset="-34"/>
                        </a:rPr>
                        <a:t>1</a:t>
                      </a:r>
                      <a:endParaRPr lang="en-US" sz="3200" dirty="0">
                        <a:effectLst/>
                        <a:latin typeface="Cordia New" panose="020B0304020202020204" pitchFamily="34" charset="-34"/>
                        <a:ea typeface="Calibri" panose="020F0502020204030204" pitchFamily="34" charset="0"/>
                        <a:cs typeface="Cordia New" panose="020B0304020202020204" pitchFamily="34" charset="-34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685800" algn="l"/>
                        </a:tabLst>
                      </a:pPr>
                      <a:endParaRPr lang="en-US" sz="3200" b="1" kern="1200" dirty="0">
                        <a:solidFill>
                          <a:schemeClr val="tx1"/>
                        </a:solidFill>
                        <a:effectLst/>
                        <a:latin typeface="Cordia New" panose="020B0304020202020204" pitchFamily="34" charset="-34"/>
                        <a:ea typeface="+mn-ea"/>
                        <a:cs typeface="Cordia New" panose="020B0304020202020204" pitchFamily="34" charset="-34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685800" algn="l"/>
                        </a:tabLst>
                      </a:pPr>
                      <a:endParaRPr lang="en-US" sz="3200" b="1" kern="1200" dirty="0">
                        <a:solidFill>
                          <a:schemeClr val="tx1"/>
                        </a:solidFill>
                        <a:effectLst/>
                        <a:latin typeface="Cordia New" panose="020B0304020202020204" pitchFamily="34" charset="-34"/>
                        <a:ea typeface="+mn-ea"/>
                        <a:cs typeface="Cordia New" panose="020B0304020202020204" pitchFamily="34" charset="-34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685800" algn="l"/>
                        </a:tabLst>
                      </a:pPr>
                      <a:endParaRPr lang="en-US" sz="3200" b="1" kern="1200" dirty="0">
                        <a:solidFill>
                          <a:schemeClr val="tx1"/>
                        </a:solidFill>
                        <a:effectLst/>
                        <a:latin typeface="Cordia New" panose="020B0304020202020204" pitchFamily="34" charset="-34"/>
                        <a:ea typeface="+mn-ea"/>
                        <a:cs typeface="Cordia New" panose="020B0304020202020204" pitchFamily="34" charset="-34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685800" algn="l"/>
                        </a:tabLst>
                      </a:pPr>
                      <a:endParaRPr lang="en-US" sz="3200" b="1" kern="1200" dirty="0">
                        <a:solidFill>
                          <a:schemeClr val="tx1"/>
                        </a:solidFill>
                        <a:effectLst/>
                        <a:latin typeface="Cordia New" panose="020B0304020202020204" pitchFamily="34" charset="-34"/>
                        <a:ea typeface="+mn-ea"/>
                        <a:cs typeface="Cordia New" panose="020B0304020202020204" pitchFamily="34" charset="-34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685800" algn="l"/>
                        </a:tabLst>
                      </a:pPr>
                      <a:endParaRPr lang="en-US" sz="3200" b="1" kern="1200" dirty="0">
                        <a:solidFill>
                          <a:schemeClr val="tx1"/>
                        </a:solidFill>
                        <a:effectLst/>
                        <a:latin typeface="Cordia New" panose="020B0304020202020204" pitchFamily="34" charset="-34"/>
                        <a:ea typeface="+mn-ea"/>
                        <a:cs typeface="Cordia New" panose="020B0304020202020204" pitchFamily="34" charset="-34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938381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685800" algn="l"/>
                        </a:tabLst>
                      </a:pPr>
                      <a:r>
                        <a:rPr lang="th-TH" sz="3200" dirty="0" smtClean="0">
                          <a:effectLst/>
                          <a:latin typeface="Cordia New" panose="020B0304020202020204" pitchFamily="34" charset="-34"/>
                          <a:cs typeface="Cordia New" panose="020B0304020202020204" pitchFamily="34" charset="-34"/>
                        </a:rPr>
                        <a:t>ห้องประชุม </a:t>
                      </a:r>
                      <a:r>
                        <a:rPr lang="en-US" sz="3200" dirty="0" smtClean="0">
                          <a:effectLst/>
                          <a:latin typeface="Cordia New" panose="020B0304020202020204" pitchFamily="34" charset="-34"/>
                          <a:cs typeface="Cordia New" panose="020B0304020202020204" pitchFamily="34" charset="-34"/>
                        </a:rPr>
                        <a:t>2</a:t>
                      </a:r>
                      <a:endParaRPr lang="en-US" sz="3200" dirty="0">
                        <a:effectLst/>
                        <a:latin typeface="Cordia New" panose="020B0304020202020204" pitchFamily="34" charset="-34"/>
                        <a:ea typeface="Calibri" panose="020F0502020204030204" pitchFamily="34" charset="0"/>
                        <a:cs typeface="Cordia New" panose="020B0304020202020204" pitchFamily="34" charset="-34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685800" algn="l"/>
                        </a:tabLst>
                      </a:pPr>
                      <a:endParaRPr lang="en-US" sz="3200" b="1" kern="1200" dirty="0">
                        <a:solidFill>
                          <a:schemeClr val="tx1"/>
                        </a:solidFill>
                        <a:effectLst/>
                        <a:latin typeface="Cordia New" panose="020B0304020202020204" pitchFamily="34" charset="-34"/>
                        <a:ea typeface="+mn-ea"/>
                        <a:cs typeface="Cordia New" panose="020B0304020202020204" pitchFamily="34" charset="-34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685800" algn="l"/>
                        </a:tabLst>
                      </a:pPr>
                      <a:endParaRPr lang="en-US" sz="3200" b="1" kern="1200" dirty="0">
                        <a:solidFill>
                          <a:schemeClr val="tx1"/>
                        </a:solidFill>
                        <a:effectLst/>
                        <a:latin typeface="Cordia New" panose="020B0304020202020204" pitchFamily="34" charset="-34"/>
                        <a:ea typeface="+mn-ea"/>
                        <a:cs typeface="Cordia New" panose="020B0304020202020204" pitchFamily="34" charset="-34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685800" algn="l"/>
                        </a:tabLst>
                      </a:pPr>
                      <a:endParaRPr lang="en-US" sz="3200" b="1" kern="1200" dirty="0">
                        <a:solidFill>
                          <a:schemeClr val="tx1"/>
                        </a:solidFill>
                        <a:effectLst/>
                        <a:latin typeface="Cordia New" panose="020B0304020202020204" pitchFamily="34" charset="-34"/>
                        <a:ea typeface="+mn-ea"/>
                        <a:cs typeface="Cordia New" panose="020B0304020202020204" pitchFamily="34" charset="-34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685800" algn="l"/>
                        </a:tabLst>
                      </a:pPr>
                      <a:endParaRPr lang="en-US" sz="3200" b="1" kern="1200" dirty="0">
                        <a:solidFill>
                          <a:schemeClr val="tx1"/>
                        </a:solidFill>
                        <a:effectLst/>
                        <a:latin typeface="Cordia New" panose="020B0304020202020204" pitchFamily="34" charset="-34"/>
                        <a:ea typeface="+mn-ea"/>
                        <a:cs typeface="Cordia New" panose="020B0304020202020204" pitchFamily="34" charset="-34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685800" algn="l"/>
                        </a:tabLst>
                      </a:pPr>
                      <a:endParaRPr lang="en-US" sz="3200" b="1" kern="1200" dirty="0">
                        <a:solidFill>
                          <a:schemeClr val="tx1"/>
                        </a:solidFill>
                        <a:effectLst/>
                        <a:latin typeface="Cordia New" panose="020B0304020202020204" pitchFamily="34" charset="-34"/>
                        <a:ea typeface="+mn-ea"/>
                        <a:cs typeface="Cordia New" panose="020B0304020202020204" pitchFamily="34" charset="-34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922202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685800" algn="l"/>
                        </a:tabLst>
                      </a:pPr>
                      <a:r>
                        <a:rPr lang="th-TH" sz="3200" dirty="0" smtClean="0">
                          <a:effectLst/>
                          <a:latin typeface="Cordia New" panose="020B0304020202020204" pitchFamily="34" charset="-34"/>
                          <a:cs typeface="Cordia New" panose="020B0304020202020204" pitchFamily="34" charset="-34"/>
                        </a:rPr>
                        <a:t>ห้องประชุม </a:t>
                      </a:r>
                      <a:r>
                        <a:rPr lang="en-US" sz="3200" dirty="0" smtClean="0">
                          <a:effectLst/>
                          <a:latin typeface="Cordia New" panose="020B0304020202020204" pitchFamily="34" charset="-34"/>
                          <a:cs typeface="Cordia New" panose="020B0304020202020204" pitchFamily="34" charset="-34"/>
                        </a:rPr>
                        <a:t>3</a:t>
                      </a:r>
                      <a:endParaRPr lang="en-US" sz="3200" dirty="0">
                        <a:effectLst/>
                        <a:latin typeface="Cordia New" panose="020B0304020202020204" pitchFamily="34" charset="-34"/>
                        <a:ea typeface="Calibri" panose="020F0502020204030204" pitchFamily="34" charset="0"/>
                        <a:cs typeface="Cordia New" panose="020B0304020202020204" pitchFamily="34" charset="-34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685800" algn="l"/>
                        </a:tabLst>
                      </a:pPr>
                      <a:endParaRPr lang="en-US" sz="3200" b="1" kern="1200">
                        <a:solidFill>
                          <a:schemeClr val="tx1"/>
                        </a:solidFill>
                        <a:effectLst/>
                        <a:latin typeface="Cordia New" panose="020B0304020202020204" pitchFamily="34" charset="-34"/>
                        <a:ea typeface="+mn-ea"/>
                        <a:cs typeface="Cordia New" panose="020B0304020202020204" pitchFamily="34" charset="-34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685800" algn="l"/>
                        </a:tabLst>
                      </a:pPr>
                      <a:endParaRPr lang="en-US" sz="3200" b="1" kern="1200">
                        <a:solidFill>
                          <a:schemeClr val="tx1"/>
                        </a:solidFill>
                        <a:effectLst/>
                        <a:latin typeface="Cordia New" panose="020B0304020202020204" pitchFamily="34" charset="-34"/>
                        <a:ea typeface="+mn-ea"/>
                        <a:cs typeface="Cordia New" panose="020B0304020202020204" pitchFamily="34" charset="-34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685800" algn="l"/>
                        </a:tabLst>
                      </a:pPr>
                      <a:endParaRPr lang="en-US" sz="3200" b="1" kern="1200">
                        <a:solidFill>
                          <a:schemeClr val="tx1"/>
                        </a:solidFill>
                        <a:effectLst/>
                        <a:latin typeface="Cordia New" panose="020B0304020202020204" pitchFamily="34" charset="-34"/>
                        <a:ea typeface="+mn-ea"/>
                        <a:cs typeface="Cordia New" panose="020B0304020202020204" pitchFamily="34" charset="-34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685800" algn="l"/>
                        </a:tabLst>
                      </a:pPr>
                      <a:endParaRPr lang="en-US" sz="3200" b="1" kern="1200" dirty="0">
                        <a:solidFill>
                          <a:schemeClr val="tx1"/>
                        </a:solidFill>
                        <a:effectLst/>
                        <a:latin typeface="Cordia New" panose="020B0304020202020204" pitchFamily="34" charset="-34"/>
                        <a:ea typeface="+mn-ea"/>
                        <a:cs typeface="Cordia New" panose="020B0304020202020204" pitchFamily="34" charset="-34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685800" algn="l"/>
                        </a:tabLst>
                      </a:pPr>
                      <a:endParaRPr lang="en-US" sz="3200" b="1" kern="1200" dirty="0">
                        <a:solidFill>
                          <a:schemeClr val="tx1"/>
                        </a:solidFill>
                        <a:effectLst/>
                        <a:latin typeface="Cordia New" panose="020B0304020202020204" pitchFamily="34" charset="-34"/>
                        <a:ea typeface="+mn-ea"/>
                        <a:cs typeface="Cordia New" panose="020B0304020202020204" pitchFamily="34" charset="-34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1003096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685800" algn="l"/>
                        </a:tabLst>
                      </a:pPr>
                      <a:r>
                        <a:rPr lang="th-TH" sz="3200" dirty="0" smtClean="0">
                          <a:effectLst/>
                          <a:latin typeface="Cordia New" panose="020B0304020202020204" pitchFamily="34" charset="-34"/>
                          <a:cs typeface="Cordia New" panose="020B0304020202020204" pitchFamily="34" charset="-34"/>
                        </a:rPr>
                        <a:t>ห้องประชุม </a:t>
                      </a:r>
                      <a:r>
                        <a:rPr lang="en-US" sz="3200" dirty="0" smtClean="0">
                          <a:effectLst/>
                          <a:latin typeface="Cordia New" panose="020B0304020202020204" pitchFamily="34" charset="-34"/>
                          <a:cs typeface="Cordia New" panose="020B0304020202020204" pitchFamily="34" charset="-34"/>
                        </a:rPr>
                        <a:t>4</a:t>
                      </a:r>
                      <a:endParaRPr lang="en-US" sz="3200" dirty="0">
                        <a:effectLst/>
                        <a:latin typeface="Cordia New" panose="020B0304020202020204" pitchFamily="34" charset="-34"/>
                        <a:ea typeface="Calibri" panose="020F0502020204030204" pitchFamily="34" charset="0"/>
                        <a:cs typeface="Cordia New" panose="020B0304020202020204" pitchFamily="34" charset="-34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685800" algn="l"/>
                        </a:tabLst>
                      </a:pPr>
                      <a:endParaRPr lang="en-US" sz="3200" b="1" kern="1200">
                        <a:solidFill>
                          <a:schemeClr val="tx1"/>
                        </a:solidFill>
                        <a:effectLst/>
                        <a:latin typeface="Cordia New" panose="020B0304020202020204" pitchFamily="34" charset="-34"/>
                        <a:ea typeface="+mn-ea"/>
                        <a:cs typeface="Cordia New" panose="020B0304020202020204" pitchFamily="34" charset="-34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685800" algn="l"/>
                        </a:tabLst>
                      </a:pPr>
                      <a:endParaRPr lang="en-US" sz="3200" b="1" kern="1200">
                        <a:solidFill>
                          <a:schemeClr val="tx1"/>
                        </a:solidFill>
                        <a:effectLst/>
                        <a:latin typeface="Cordia New" panose="020B0304020202020204" pitchFamily="34" charset="-34"/>
                        <a:ea typeface="+mn-ea"/>
                        <a:cs typeface="Cordia New" panose="020B0304020202020204" pitchFamily="34" charset="-34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685800" algn="l"/>
                        </a:tabLst>
                      </a:pPr>
                      <a:endParaRPr lang="en-US" sz="3200" b="1" kern="1200">
                        <a:solidFill>
                          <a:schemeClr val="tx1"/>
                        </a:solidFill>
                        <a:effectLst/>
                        <a:latin typeface="Cordia New" panose="020B0304020202020204" pitchFamily="34" charset="-34"/>
                        <a:ea typeface="+mn-ea"/>
                        <a:cs typeface="Cordia New" panose="020B0304020202020204" pitchFamily="34" charset="-34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685800" algn="l"/>
                        </a:tabLst>
                      </a:pPr>
                      <a:endParaRPr lang="en-US" sz="3200" b="1" kern="1200" dirty="0">
                        <a:solidFill>
                          <a:schemeClr val="tx1"/>
                        </a:solidFill>
                        <a:effectLst/>
                        <a:latin typeface="Cordia New" panose="020B0304020202020204" pitchFamily="34" charset="-34"/>
                        <a:ea typeface="+mn-ea"/>
                        <a:cs typeface="Cordia New" panose="020B0304020202020204" pitchFamily="34" charset="-34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685800" algn="l"/>
                        </a:tabLst>
                      </a:pPr>
                      <a:endParaRPr lang="en-US" sz="3200" b="1" kern="1200" dirty="0">
                        <a:solidFill>
                          <a:schemeClr val="tx1"/>
                        </a:solidFill>
                        <a:effectLst/>
                        <a:latin typeface="Cordia New" panose="020B0304020202020204" pitchFamily="34" charset="-34"/>
                        <a:ea typeface="+mn-ea"/>
                        <a:cs typeface="Cordia New" panose="020B0304020202020204" pitchFamily="34" charset="-34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</a:tbl>
          </a:graphicData>
        </a:graphic>
      </p:graphicFrame>
      <p:sp>
        <p:nvSpPr>
          <p:cNvPr id="3" name="Content Placeholder 9"/>
          <p:cNvSpPr txBox="1">
            <a:spLocks/>
          </p:cNvSpPr>
          <p:nvPr/>
        </p:nvSpPr>
        <p:spPr>
          <a:xfrm>
            <a:off x="285750" y="95250"/>
            <a:ext cx="12001499" cy="7239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84048" indent="-384048" algn="l" defTabSz="914400" rtl="0" eaLnBrk="1" latinLnBrk="0" hangingPunct="1">
              <a:lnSpc>
                <a:spcPct val="94000"/>
              </a:lnSpc>
              <a:spcBef>
                <a:spcPts val="10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20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9144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sz="20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3716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8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8288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sz="18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2860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7432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sz="16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32004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36576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sz="14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41148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15000"/>
              </a:lnSpc>
              <a:buFont typeface="Franklin Gothic Book" panose="020B0503020102020204" pitchFamily="34" charset="0"/>
              <a:buNone/>
            </a:pPr>
            <a:r>
              <a:rPr lang="en-US" sz="3600" b="1" dirty="0" smtClean="0">
                <a:solidFill>
                  <a:srgbClr val="0000FF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* ***</a:t>
            </a:r>
            <a:r>
              <a:rPr lang="th-TH" sz="3600" b="1" dirty="0" smtClean="0">
                <a:solidFill>
                  <a:srgbClr val="0000FF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กรุณากรอกข้อมูล</a:t>
            </a:r>
            <a:r>
              <a:rPr lang="th-TH" sz="3600" b="1" u="sng" dirty="0" smtClean="0">
                <a:solidFill>
                  <a:srgbClr val="0000FF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ห้องที่ขอการรับรอง</a:t>
            </a:r>
            <a:r>
              <a:rPr lang="th-TH" sz="3600" b="1" dirty="0" smtClean="0">
                <a:solidFill>
                  <a:srgbClr val="0000FF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ให้ครบถ้วน (สามารถเพิ่มหน้าได้ตามสะดวก)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929149" y="6135329"/>
            <a:ext cx="1104654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2400" b="1" i="1" dirty="0" smtClean="0">
                <a:solidFill>
                  <a:srgbClr val="0000FF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หมายเหตุ </a:t>
            </a:r>
            <a:r>
              <a:rPr lang="en-US" sz="2400" b="1" i="1" dirty="0" smtClean="0">
                <a:solidFill>
                  <a:srgbClr val="0000FF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: </a:t>
            </a:r>
            <a:r>
              <a:rPr lang="th-TH" sz="2400" b="1" i="1" dirty="0" smtClean="0">
                <a:solidFill>
                  <a:srgbClr val="0000FF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การคำนวณพื้นที่และวัดความสูงห้องประชุมให้เป็นไปตามมาตรฐาน </a:t>
            </a:r>
            <a:r>
              <a:rPr lang="en-US" sz="2400" b="1" i="1" dirty="0" smtClean="0">
                <a:solidFill>
                  <a:srgbClr val="0000FF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TMVS</a:t>
            </a:r>
            <a:r>
              <a:rPr lang="th-TH" sz="2400" b="1" i="1" dirty="0" smtClean="0">
                <a:solidFill>
                  <a:srgbClr val="0000FF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 ข้อ </a:t>
            </a:r>
            <a:r>
              <a:rPr lang="en-US" sz="2400" b="1" i="1" dirty="0" smtClean="0">
                <a:solidFill>
                  <a:srgbClr val="0000FF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2) </a:t>
            </a:r>
            <a:r>
              <a:rPr lang="th-TH" sz="2400" b="1" i="1" dirty="0" smtClean="0">
                <a:solidFill>
                  <a:srgbClr val="0000FF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และ ข้อ </a:t>
            </a:r>
            <a:r>
              <a:rPr lang="en-US" sz="2400" b="1" i="1" dirty="0" smtClean="0">
                <a:solidFill>
                  <a:srgbClr val="0000FF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3) </a:t>
            </a:r>
            <a:r>
              <a:rPr lang="th-TH" sz="2400" b="1" i="1" dirty="0" smtClean="0">
                <a:solidFill>
                  <a:srgbClr val="0000FF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หน้า </a:t>
            </a:r>
            <a:r>
              <a:rPr lang="en-US" sz="2400" b="1" i="1" dirty="0" smtClean="0">
                <a:solidFill>
                  <a:srgbClr val="0000FF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11 - 12 </a:t>
            </a:r>
            <a:endParaRPr lang="en-US" sz="2400" b="1" i="1" dirty="0">
              <a:solidFill>
                <a:srgbClr val="0000FF"/>
              </a:solidFill>
              <a:latin typeface="Cordia New" panose="020B0304020202020204" pitchFamily="34" charset="-34"/>
              <a:cs typeface="Cordia New" panose="020B0304020202020204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1254855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rop">
  <a:themeElements>
    <a:clrScheme name="Crop">
      <a:dk1>
        <a:sysClr val="windowText" lastClr="000000"/>
      </a:dk1>
      <a:lt1>
        <a:sysClr val="window" lastClr="FFFFFF"/>
      </a:lt1>
      <a:dk2>
        <a:srgbClr val="191B0E"/>
      </a:dk2>
      <a:lt2>
        <a:srgbClr val="EFEDE3"/>
      </a:lt2>
      <a:accent1>
        <a:srgbClr val="8C8D86"/>
      </a:accent1>
      <a:accent2>
        <a:srgbClr val="E6C069"/>
      </a:accent2>
      <a:accent3>
        <a:srgbClr val="897B61"/>
      </a:accent3>
      <a:accent4>
        <a:srgbClr val="8DAB8E"/>
      </a:accent4>
      <a:accent5>
        <a:srgbClr val="77A2BB"/>
      </a:accent5>
      <a:accent6>
        <a:srgbClr val="E28394"/>
      </a:accent6>
      <a:hlink>
        <a:srgbClr val="77A2BB"/>
      </a:hlink>
      <a:folHlink>
        <a:srgbClr val="957A99"/>
      </a:folHlink>
    </a:clrScheme>
    <a:fontScheme name="Crop">
      <a:majorFont>
        <a:latin typeface="Franklin Gothic Book" panose="020B0503020102020204"/>
        <a:ea typeface=""/>
        <a:cs typeface=""/>
        <a:font script="Jpan" typeface="メイリオ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Franklin Gothic Book" panose="020B0503020102020204"/>
        <a:ea typeface=""/>
        <a:cs typeface=""/>
        <a:font script="Jpan" typeface="メイリオ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Crop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in">
          <a:solidFill>
            <a:schemeClr val="phClr"/>
          </a:solidFill>
          <a:prstDash val="solid"/>
        </a:ln>
        <a:ln w="34925" cap="flat" cmpd="sng" algn="in">
          <a:solidFill>
            <a:schemeClr val="phClr"/>
          </a:solidFill>
          <a:prstDash val="solid"/>
        </a:ln>
        <a:ln w="19050" cap="flat" cmpd="sng" algn="in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rop" id="{EC9488ED-E761-4D60-9AC4-764D1FE2C171}" vid="{CE19780C-D67D-4C13-9DE9-A52BC3BA51B4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TM10001105[[fn=Crop]]</Template>
  <TotalTime>906</TotalTime>
  <Words>6426</Words>
  <Application>Microsoft Office PowerPoint</Application>
  <PresentationFormat>Widescreen</PresentationFormat>
  <Paragraphs>777</Paragraphs>
  <Slides>79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79</vt:i4>
      </vt:variant>
    </vt:vector>
  </HeadingPairs>
  <TitlesOfParts>
    <vt:vector size="86" baseType="lpstr">
      <vt:lpstr>Arial</vt:lpstr>
      <vt:lpstr>Calibri</vt:lpstr>
      <vt:lpstr>Cordia New</vt:lpstr>
      <vt:lpstr>Franklin Gothic Book</vt:lpstr>
      <vt:lpstr>LilyUPC</vt:lpstr>
      <vt:lpstr>TH SarabunPSK</vt:lpstr>
      <vt:lpstr>Crop</vt:lpstr>
      <vt:lpstr>มาตรฐานสถานที่จัดงานประเทศไทย (ประเภทห้องประชุม)  ฉบับปรับปรุงครั้งที่ 3 ปี 2562</vt:lpstr>
      <vt:lpstr>มาตรฐานสถานที่จัดงานประเทศไทย (ประเภทห้องประชุม)  ฉบับปรับปรุงครั้งที่ 3 ปี 2562</vt:lpstr>
      <vt:lpstr>*** กรุณากรอกข้อมูลสถานประกอบการ ที่ต้องการขอการรับรองให้ครบถ้วน *** (สามารถเพิ่มหน้าได้ตามสะดวก)</vt:lpstr>
      <vt:lpstr>*** กรุณากรอกข้อมูลของผู้จัดเตรียมข้อมูล ***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*** กรุณาแนบเอกสาร หรือบันทึกของแต่ละตัวชี้วัด  เพื่อประกอบการพิจารณาด้วย</vt:lpstr>
      <vt:lpstr>P01 ภายในห้องประชุม (ค่าน้ำหนัก 2)</vt:lpstr>
      <vt:lpstr>P02 ผนังห้อง และ/หรือ ผนังกั้นห้อง (ค่าน้ำหนัก 2)</vt:lpstr>
      <vt:lpstr>P03 โต๊ะและเก้าอี้สำหรับการจัดประชุม (ค่าน้ำหนัก 2)</vt:lpstr>
      <vt:lpstr>P04 องค์ประกอบประจำห้องประชุม  (ค่าน้ำหนัก 1)</vt:lpstr>
      <vt:lpstr>P05 สายไฟและอุปกรณ์ไฟฟ้าในห้องประชุม (ค่าน้ำหนัก 2)</vt:lpstr>
      <vt:lpstr>P06 ระบบไฟฟ้าสำรอง (ค่าน้ำหนัก 2)</vt:lpstr>
      <vt:lpstr>P07 เต้ารับไฟฟ้า (ค่าน้ำหนัก 1)</vt:lpstr>
      <vt:lpstr>P08 แสงสว่างในห้องประชุม (ค่าน้ำหนัก 1)</vt:lpstr>
      <vt:lpstr>P08 แสงสว่างในห้องประชุม (ค่าน้ำหนัก 1)</vt:lpstr>
      <vt:lpstr>P09 ระบบไฟส่องสว่างในห้องประชุม (ค่าน้ำหนัก 1)</vt:lpstr>
      <vt:lpstr>P10 ระบบปรับอากาศ (ค่าน้ำหนัก 2)</vt:lpstr>
      <vt:lpstr>P11 ระบบระบายอากาศ (ค่าน้ำหนัก 1)</vt:lpstr>
      <vt:lpstr>P12 ระบบป้องกันอัคคีภัยในห้องประชุม (ค่าน้ำหนัก 2)</vt:lpstr>
      <vt:lpstr>P12 ระบบป้องกันอัคคีภัยในห้องประชุม (ค่าน้ำหนัก 2)</vt:lpstr>
      <vt:lpstr>P13 พื้นที่ต้อนรับ ลงทะเบียน และพักคอย (ค่าน้ำหนัก 1)</vt:lpstr>
      <vt:lpstr>P14 พื้นที่สำหรับจัดนิทรรศการขนาดย่อม (ค่าน้ำหนัก 1)</vt:lpstr>
      <vt:lpstr>P15 พื้นที่บริการอาหารว่างและเครื่องดื่ม (ค่าน้ำหนัก 1) </vt:lpstr>
      <vt:lpstr>P16 พื้นที่บริการอาหารมื้อหลัก (ค่าน้ำหนัก 1) </vt:lpstr>
      <vt:lpstr>P17 ห้องน้ำ (ค่าน้ำหนัก 2) </vt:lpstr>
      <vt:lpstr>P18 ห้องประชุมย่อย (ค่าน้ำหนัก 1) </vt:lpstr>
      <vt:lpstr>P19 ห้องสำหรับผู้จัดงาน (ค่าน้ำหนัก 1) </vt:lpstr>
      <vt:lpstr>P20 ห้องรับรอง (ค่าน้ำหนัก 1) </vt:lpstr>
      <vt:lpstr>P21 ห้องแต่งตัว (ค่าน้ำหนัก 1) </vt:lpstr>
      <vt:lpstr>P22 ห้องรับฝากของ (ค่าน้ำหนัก 1) </vt:lpstr>
      <vt:lpstr>P23 ห้องประกอบพิธีทางศาสนา (ค่าน้ำหนัก 1) </vt:lpstr>
      <vt:lpstr>P24 ห้องปฐมพยาบาล (ค่าน้ำหนัก 1)</vt:lpstr>
      <vt:lpstr>P25 พื้นที่สูบบุหรี่  (ค่าน้ำหนัก 1)</vt:lpstr>
      <vt:lpstr>P26 ป้ายประชาสัมพันธ์  (ค่าน้ำหนัก 1)</vt:lpstr>
      <vt:lpstr>P27 ป้ายบอกทาง  (ค่าน้ำหนัก 1)</vt:lpstr>
      <vt:lpstr>P28 อุปกรณ์รักษาความปลอดภัย (ค่าน้ำหนัก 2)</vt:lpstr>
      <vt:lpstr>P29 พื้นที่จอดรถ (ค่าน้ำหนัก 1)</vt:lpstr>
      <vt:lpstr>P30 จุดจอดรถรับส่งผู้เข้าประชุม (ค่าน้ำหนัก 1)</vt:lpstr>
      <vt:lpstr>P31 สิ่งอำนวยความสะดวกสำหรับคนพิการหรือทุพพลภาพ และคนชรา (ค่าน้ำหนัก 2) </vt:lpstr>
      <vt:lpstr>PowerPoint Presentation</vt:lpstr>
      <vt:lpstr>P32 ระบบสำรองน้ำใช้สำหรับการประชุม (ค่าน้ำหนัก 1)</vt:lpstr>
      <vt:lpstr>*** กรุณาแนบเอกสาร หรือบันทึกของแต่ละตัวชี้วัด  เพื่อประกอบการพิจารณาด้วย</vt:lpstr>
      <vt:lpstr>T01 ระบบเสียง (ค่าน้ำหนัก 2)</vt:lpstr>
      <vt:lpstr>T02 ระบบภาพ (ค่าน้ำหนัก 2)</vt:lpstr>
      <vt:lpstr>T03 จุดกระจายสัญญาณ WIFI (ค่าน้ำหนัก 1)</vt:lpstr>
      <vt:lpstr>T04 อุปกรณ์สื่อสาร (ค่าน้ำหนัก 1)</vt:lpstr>
      <vt:lpstr>*** กรุณาแนบเอกสาร หรือบันทึกของแต่ละตัวชี้วัด  เพื่อประกอบการพิจารณาด้วย</vt:lpstr>
      <vt:lpstr>Sv01 บริการรับจองล่วงหน้า (ค่าน้ำหนัก 1)</vt:lpstr>
      <vt:lpstr>Sv02 เวลาในการเข้าพื้นที่สำหรับฝ่ายจัดประชุม (ค่าน้ำหนัก 1)</vt:lpstr>
      <vt:lpstr>Sv03 บริการวัสดุอุปกรณ์ประจำห้องประชุม (ค่าน้ำหนัก 1)</vt:lpstr>
      <vt:lpstr>Sv04 บริการพัดลมไฟฟ้า  (ค่าน้ำหนัก 1)</vt:lpstr>
      <vt:lpstr>Sv05 บริการอาหาร และเครื่องดื่ม (ค่าน้ำหนัก 1)</vt:lpstr>
      <vt:lpstr>Sv06 พนักงานผู้ให้บริการประจำกลุ่มประชุม (ค่าน้ำหนัก 1)</vt:lpstr>
      <vt:lpstr>Sv07 พนักงานให้บริการตามจุดบริการ (ค่าน้ำหนัก 1)</vt:lpstr>
      <vt:lpstr>Sv08 เจ้าหน้าที่โสตทัศนูปกรณ์ (ค่าน้ำหนัก 1)</vt:lpstr>
      <vt:lpstr>Sv09 เจ้าหน้าที่รักษาความปลอดภัย (ค่าน้ำหนัก 1)</vt:lpstr>
      <vt:lpstr>Sv10 บุคลิกภาพของพนักงานบริการกลุ่มประชุม (ค่าน้ำหนัก 2)</vt:lpstr>
      <vt:lpstr>Sv11 ความรู้ของพนักงานบริการกลุ่มประชุม (ค่าน้ำหนัก 1)</vt:lpstr>
      <vt:lpstr>Sv12 ทักษะและมาตรการส่งเสริมภาษาต่างประเทศ ของพนักงานบริการกลุ่มประชุม (ค่าน้ำหนัก 2) </vt:lpstr>
      <vt:lpstr>Sv13 การจัดการบุคลากรในด้านการบริการกลุ่มประชุม (ค่าน้ำหนัก 2) </vt:lpstr>
      <vt:lpstr>Sv14 ระบบสวัสดิการพนักงาน (ค่าน้ำหนัก 1) </vt:lpstr>
      <vt:lpstr>Sv15 การร้องเรียนและการประเมินผลการบริการ  (ค่าน้ำหนัก 2) </vt:lpstr>
      <vt:lpstr>Sv16 แผนป้องกันและระงับอัคคีภัย (ค่าน้ำหนัก 2) </vt:lpstr>
      <vt:lpstr>Sv17 บริการรักษาความปลอดภัยให้แก่แขกพิเศษ (ค่าน้ำหนัก 1) </vt:lpstr>
      <vt:lpstr>Sv18 การจัดการความสะอาดและขยะ (ค่าน้ำหนัก 1) </vt:lpstr>
      <vt:lpstr>*** กรุณาแนบเอกสาร หรือบันทึกของแต่ละตัวชี้วัด  เพื่อประกอบการพิจารณาด้วย</vt:lpstr>
      <vt:lpstr>St01 นโยบายด้านสิ่งแวดล้อม (ค่าน้ำหนัก 1) </vt:lpstr>
      <vt:lpstr>St02 การปฏิบัติด้านสิ่งแวดล้อม (ค่าน้ำหนัก 1) </vt:lpstr>
      <vt:lpstr>St03 นโยบายด้านอาชีวอนามัยและความปลอดภัย (ค่าน้ำหนัก 1) </vt:lpstr>
      <vt:lpstr>St04 การปฏิบัติด้านอาชีวอนามัยและความปลอดภัย (ค่าน้ำหนัก 1) </vt:lpstr>
      <vt:lpstr>St05 นโยบายด้านความรับผิดชอบต่อสังคม (ค่าน้ำหนัก 1) </vt:lpstr>
      <vt:lpstr>St06 การปฏิบัติด้านความรับผิดชอบต่อสังคม (ค่าน้ำหนัก 1) </vt:lpstr>
      <vt:lpstr>จบการนำเสนอ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Worachat Paisanjit</dc:creator>
  <cp:lastModifiedBy>Worachat Paisanjit</cp:lastModifiedBy>
  <cp:revision>124</cp:revision>
  <dcterms:created xsi:type="dcterms:W3CDTF">2020-04-09T08:41:06Z</dcterms:created>
  <dcterms:modified xsi:type="dcterms:W3CDTF">2020-04-16T02:05:50Z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NXPowerLiteLastOptimized">
    <vt:lpwstr>1657541</vt:lpwstr>
  </property>
  <property fmtid="{D5CDD505-2E9C-101B-9397-08002B2CF9AE}" pid="3" name="NXPowerLiteSettings">
    <vt:lpwstr>F7000400038000</vt:lpwstr>
  </property>
  <property fmtid="{D5CDD505-2E9C-101B-9397-08002B2CF9AE}" pid="4" name="NXPowerLiteVersion">
    <vt:lpwstr>D6.1.0</vt:lpwstr>
  </property>
</Properties>
</file>