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64"/>
  </p:notesMasterIdLst>
  <p:handoutMasterIdLst>
    <p:handoutMasterId r:id="rId65"/>
  </p:handoutMasterIdLst>
  <p:sldIdLst>
    <p:sldId id="256" r:id="rId2"/>
    <p:sldId id="257" r:id="rId3"/>
    <p:sldId id="434" r:id="rId4"/>
    <p:sldId id="435" r:id="rId5"/>
    <p:sldId id="369" r:id="rId6"/>
    <p:sldId id="439" r:id="rId7"/>
    <p:sldId id="440" r:id="rId8"/>
    <p:sldId id="442" r:id="rId9"/>
    <p:sldId id="432" r:id="rId10"/>
    <p:sldId id="431" r:id="rId11"/>
    <p:sldId id="370" r:id="rId12"/>
    <p:sldId id="266" r:id="rId13"/>
    <p:sldId id="267" r:id="rId14"/>
    <p:sldId id="371" r:id="rId15"/>
    <p:sldId id="372" r:id="rId16"/>
    <p:sldId id="373" r:id="rId17"/>
    <p:sldId id="374" r:id="rId18"/>
    <p:sldId id="443" r:id="rId19"/>
    <p:sldId id="444" r:id="rId20"/>
    <p:sldId id="377" r:id="rId21"/>
    <p:sldId id="438" r:id="rId22"/>
    <p:sldId id="445" r:id="rId23"/>
    <p:sldId id="446" r:id="rId24"/>
    <p:sldId id="380" r:id="rId25"/>
    <p:sldId id="381" r:id="rId26"/>
    <p:sldId id="436" r:id="rId27"/>
    <p:sldId id="382" r:id="rId28"/>
    <p:sldId id="384" r:id="rId29"/>
    <p:sldId id="447" r:id="rId30"/>
    <p:sldId id="388" r:id="rId31"/>
    <p:sldId id="394" r:id="rId32"/>
    <p:sldId id="395" r:id="rId33"/>
    <p:sldId id="396" r:id="rId34"/>
    <p:sldId id="398" r:id="rId35"/>
    <p:sldId id="448" r:id="rId36"/>
    <p:sldId id="325" r:id="rId37"/>
    <p:sldId id="449" r:id="rId38"/>
    <p:sldId id="450" r:id="rId39"/>
    <p:sldId id="451" r:id="rId40"/>
    <p:sldId id="335" r:id="rId41"/>
    <p:sldId id="452" r:id="rId42"/>
    <p:sldId id="408" r:id="rId43"/>
    <p:sldId id="409" r:id="rId44"/>
    <p:sldId id="410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24" r:id="rId56"/>
    <p:sldId id="463" r:id="rId57"/>
    <p:sldId id="464" r:id="rId58"/>
    <p:sldId id="465" r:id="rId59"/>
    <p:sldId id="466" r:id="rId60"/>
    <p:sldId id="467" r:id="rId61"/>
    <p:sldId id="468" r:id="rId62"/>
    <p:sldId id="433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8000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44E54-BE7E-47EC-9C86-C17C284C64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8A84-1943-42B1-9303-571B0CA1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7D263-DF3E-4835-9FC3-530A33603F8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947D-8F88-45C5-913A-4AFC3171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4635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0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3222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9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7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8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7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539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069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85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693204"/>
            <a:ext cx="8361229" cy="2098226"/>
          </a:xfrm>
        </p:spPr>
        <p:txBody>
          <a:bodyPr/>
          <a:lstStyle/>
          <a:p>
            <a:r>
              <a:rPr lang="th-TH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มาตรฐานสถานที่จัดงานประเทศไทย (ประเภทห้องประชุม) </a:t>
            </a:r>
            <a:r>
              <a:rPr lang="en-US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ฉบับ</a:t>
            </a:r>
            <a:r>
              <a:rPr lang="th-TH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ปรับปรุงครั้งที่ </a:t>
            </a:r>
            <a:r>
              <a:rPr lang="en-US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th-TH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ปี </a:t>
            </a:r>
            <a:r>
              <a:rPr lang="en-US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2562</a:t>
            </a:r>
            <a:endParaRPr lang="en-US" sz="4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050" y="4070579"/>
            <a:ext cx="9829800" cy="1086237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ประเภทที่ </a:t>
            </a:r>
            <a:r>
              <a:rPr lang="en-US" sz="32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th-TH" sz="32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องค์กรภาครัฐ</a:t>
            </a:r>
            <a:r>
              <a:rPr lang="en-US" sz="32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</a:t>
            </a:r>
            <a:r>
              <a:rPr lang="th-TH" sz="32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เอกชน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60659" y="0"/>
            <a:ext cx="4231341" cy="914400"/>
            <a:chOff x="5740533" y="244895"/>
            <a:chExt cx="4663955" cy="10058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1"/>
            <a:stretch/>
          </p:blipFill>
          <p:spPr>
            <a:xfrm>
              <a:off x="9349724" y="244895"/>
              <a:ext cx="1054764" cy="10058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" b="2"/>
            <a:stretch/>
          </p:blipFill>
          <p:spPr>
            <a:xfrm>
              <a:off x="5740533" y="244895"/>
              <a:ext cx="3609191" cy="1005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978264"/>
              </p:ext>
            </p:extLst>
          </p:nvPr>
        </p:nvGraphicFramePr>
        <p:xfrm>
          <a:off x="865272" y="1201152"/>
          <a:ext cx="11182350" cy="55905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516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6122"/>
              </a:tblGrid>
              <a:tr h="93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ห้องสนับสนุน</a:t>
                      </a:r>
                      <a:endParaRPr lang="en-US" sz="3600" b="1" dirty="0" smtClean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3600" b="1" kern="1200" dirty="0" smtClean="0">
                          <a:solidFill>
                            <a:schemeClr val="bg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ชื่อห้อง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ห้องประชุมย่อย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ห้องสำหรับผู้จัดงาน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ห้องรับรอง 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ห้องแต่งตัว (ใช้ห้องพักได้)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ห้องรับฝากของ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ห้องประกอบพิธีทางศาสนา </a:t>
                      </a:r>
                      <a:endParaRPr lang="en-US" sz="2800" dirty="0" smtClean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(ใช้ห้องพักได้)</a:t>
                      </a:r>
                      <a:r>
                        <a:rPr lang="th-TH" sz="2800" baseline="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9"/>
          <p:cNvSpPr txBox="1">
            <a:spLocks/>
          </p:cNvSpPr>
          <p:nvPr/>
        </p:nvSpPr>
        <p:spPr>
          <a:xfrm>
            <a:off x="875814" y="-8965"/>
            <a:ext cx="11125685" cy="166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กรุณากรอก</a:t>
            </a:r>
            <a:r>
              <a:rPr lang="th-TH" sz="28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ข้อมูลห้องสนับสนุน</a:t>
            </a:r>
            <a:r>
              <a:rPr lang="th-TH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ให้ครบถ้วน</a:t>
            </a:r>
            <a:r>
              <a:rPr lang="en-US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</a:p>
          <a:p>
            <a:pPr marL="0" indent="0" algn="ctr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โดยห้องสนับสนุนต้องเป็นห้องที่ไม่เคยได้การรับรอง </a:t>
            </a:r>
            <a:r>
              <a:rPr lang="en-US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TMVS</a:t>
            </a:r>
            <a:r>
              <a:rPr lang="th-TH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และ ชื่อห้องต้องไม่ซ้ำกัน</a:t>
            </a:r>
          </a:p>
        </p:txBody>
      </p:sp>
    </p:spTree>
    <p:extLst>
      <p:ext uri="{BB962C8B-B14F-4D97-AF65-F5344CB8AC3E}">
        <p14:creationId xmlns:p14="http://schemas.microsoft.com/office/powerpoint/2010/main" val="6585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750" y="4394201"/>
            <a:ext cx="2760222" cy="207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114550" y="2349500"/>
            <a:ext cx="9144000" cy="18796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14550" y="2527300"/>
            <a:ext cx="9144000" cy="1536700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1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r>
              <a:rPr lang="th-TH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ตัวชี้วัดมาตรฐานสถานที่จัดงานประเทศไทย</a:t>
            </a:r>
          </a:p>
          <a:p>
            <a:pPr algn="ctr"/>
            <a:r>
              <a:rPr lang="en-US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44 </a:t>
            </a:r>
            <a:r>
              <a:rPr lang="th-TH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</a:t>
            </a:r>
            <a:r>
              <a:rPr lang="en-US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th-TH" sz="4800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516" y="270992"/>
            <a:ext cx="1910068" cy="19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1926" y="1139496"/>
            <a:ext cx="9858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กายภาพ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– 21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Physical)</a:t>
            </a:r>
            <a:endParaRPr lang="en-US" dirty="0"/>
          </a:p>
        </p:txBody>
      </p:sp>
      <p:pic>
        <p:nvPicPr>
          <p:cNvPr id="35842" name="Picture 2" descr="Meeting Room,Vector Illustration Cartoon Character Royalty Free ..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796463" y="3718078"/>
            <a:ext cx="3224462" cy="19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0792" y="5142868"/>
            <a:ext cx="6354980" cy="13731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กรุณาแนบเอกสาร หรือบันทึกของแต่ละตัวชี้วัด </a:t>
            </a:r>
            <a:b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เพื่อประกอบการพิจารณาด้วย</a:t>
            </a: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48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http://www.vbppd.ku.ac.th/room50/image/image9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15" y="4161466"/>
            <a:ext cx="3657600" cy="24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P01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ภายในห้องประชุม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5" y="920456"/>
            <a:ext cx="9601200" cy="276255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 ผนัง เพดาน ซึ่งประกอบด้วยรายการดังนี้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มีความสะอาด ปราศจากฝุ่นละออง คราบสกปรก และกลิ่นไม่พึงประสงค์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มีการออกแบบ ตกแต่งลวดลาย หรือ การประดับ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อยู่ในสภาพพร้อมใช้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43454" y="3951857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23390" y="4906052"/>
            <a:ext cx="2492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ห้องประชุม</a:t>
            </a:r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24982" y="4912605"/>
            <a:ext cx="22862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ห้องประชุม 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771478" y="3500851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เพิ่มรูปถ่ายห้องประชุมให้ครบทุกห้องที่ขอการรับรอง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82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P02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ผนังห้อง และ/หรือ ผนังกั้นห้อง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10537"/>
            <a:ext cx="11182835" cy="260667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ผนังห้อง หรือผนังกั้นห้องของห้องประชุมที่ขอรับการ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ประเมิน  ซึ่งประกอบด้วยรายการดังนี้ </a:t>
            </a:r>
          </a:p>
          <a:p>
            <a:pPr>
              <a:lnSpc>
                <a:spcPct val="115000"/>
              </a:lnSpc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มีความมั่นคง แข็งแรง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สามารถดูดซับเสียงสะท้อนได้ 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สามารถป้องกันเสียงรบกวนจากภายนอกห้องได้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0550" y="4153435"/>
            <a:ext cx="3733800" cy="2459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jjhub.com/uppic/files/c69b748347e80d5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694" y="4157541"/>
            <a:ext cx="7248356" cy="24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91618" y="394775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02854" y="4488960"/>
            <a:ext cx="1941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ผนังห้อง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พาร์ติชั่น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61514" y="3506642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เพิ่มรูปถ่ายผนังห้องประชุมให้ครบทุกห้องที่ขอการ</a:t>
            </a:r>
            <a:r>
              <a:rPr lang="th-TH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รับรอง (สามารถเพิ่มหน้าได้ตามสะดวก)</a:t>
            </a:r>
            <a:r>
              <a:rPr lang="en-US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32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5" y="239503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P03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โต๊ะ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และเก้าอี้สำหรับการจัดประชุม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5" y="1188876"/>
            <a:ext cx="6237611" cy="2606676"/>
          </a:xfrm>
        </p:spPr>
        <p:txBody>
          <a:bodyPr>
            <a:noAutofit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โต๊ะและเก้าอี้สำหรับการจัดประชุมของห้องประชุมที่ขอรับการประเมิน ซึ่ง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 </a:t>
            </a:r>
            <a:endParaRPr lang="th-TH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3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มีความมั่นคง แข็งแรง </a:t>
            </a:r>
          </a:p>
          <a:p>
            <a:pPr>
              <a:lnSpc>
                <a:spcPct val="13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มีความสะอาด ปราศจากฝุ่นละออง คราบ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สกปรก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96" y="4157541"/>
            <a:ext cx="3645405" cy="2430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7997" y="397644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6999126" y="1786433"/>
            <a:ext cx="6039335" cy="260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อยู่ในสภาพพร้อมใช้งาน</a:t>
            </a:r>
          </a:p>
          <a:p>
            <a:pPr>
              <a:lnSpc>
                <a:spcPct val="135000"/>
              </a:lnSpc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มีขนาดเหมาะสมกับสรีระ </a:t>
            </a:r>
          </a:p>
          <a:p>
            <a:pPr>
              <a:lnSpc>
                <a:spcPct val="135000"/>
              </a:lnSpc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มีจำนวนเพียงพอกับจำนวนผู้ใช้บริการ 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26042" y="4831860"/>
            <a:ext cx="1095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เก้าอี้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10555" y="4831860"/>
            <a:ext cx="76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โต๊ะ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0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P04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องค์ประกอบ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ประจำห้องประชุม 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en-US" sz="4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92686" y="909538"/>
            <a:ext cx="9601200" cy="26066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สิ่งจำเป็นที่ควรมีในห้องประชุม ซึ่งประกอบด้วยรายการดังนี้</a:t>
            </a:r>
            <a:endParaRPr lang="en-US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เวทียกพื้นที่มั่นคงแข็งแรง อยู่ในสภาพพร้อมใช้งาน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โพเดี่ยมมีการตกแต่ง อยู่ในสภาพพร้อมใช้งาน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ชุดโซฟาสภาพดี พร้อมใช้งาน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โต๊ะเก้าอี้สำหรับผู้พูด/ผู้บรรยายมีการตกแต่ง อยู่ในสภาพพร้อมใช้งาน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686" y="4490796"/>
            <a:ext cx="36391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เวที 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โต๊ะเก้าอี้ผู้บรรยาย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6448" y="4831860"/>
            <a:ext cx="1731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โพเดียม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64327" y="4831860"/>
            <a:ext cx="1218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โซฟา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4826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92686" y="3576329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เพิ่มรูปถ่ายเวทีในห้องประชุมให้ครบทุกห้องที่ขอการ</a:t>
            </a:r>
            <a:r>
              <a:rPr lang="th-TH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รับรอง (สามารถเพิ่มหน้าได้ตามสะดวก)</a:t>
            </a:r>
            <a:r>
              <a:rPr lang="en-US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P05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สายไฟ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และอุปกรณ์ไฟฟ้าในห้องประชุม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การติดตั้งระบบ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สายไฟ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อุปกรณ์ไฟฟ้าในห้องประชุม ซึ่งประกอบด้วยรายการดังนี้</a:t>
            </a: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การติดตั้งสายดิน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มีระบบตัดไฟ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800" b="1" i="1" u="sng" dirty="0">
              <a:solidFill>
                <a:srgbClr val="008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6714" y="4490796"/>
            <a:ext cx="23310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สายไฟ 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อุปกรณ์ไฟฟ้า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3981" y="4490796"/>
            <a:ext cx="28936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การติดตั้งสายดิน</a:t>
            </a:r>
          </a:p>
          <a:p>
            <a:pPr algn="ctr"/>
            <a:r>
              <a:rPr lang="th-TH" sz="40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ระบบตัดไฟ เช่น </a:t>
            </a:r>
            <a:r>
              <a:rPr lang="en-US" sz="40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</a:t>
            </a:r>
            <a:r>
              <a:rPr lang="th-TH" sz="40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ตู้ไฟ ประจำห้อง</a:t>
            </a:r>
            <a:endParaRPr lang="en-US" sz="40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4826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797463" y="3290113"/>
            <a:ext cx="11244773" cy="440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เพิ่มรูปถ่ายสายไฟและอุปกรณ์ไฟฟ้าในห้องประชุมให้ครบทุกห้องที่ขอการรับรอง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11213" y="4537826"/>
            <a:ext cx="23310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สายไฟ 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อุปกรณ์ไฟฟ้า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3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ctrical Generators | How Do Generators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56" y="4169955"/>
            <a:ext cx="3582547" cy="24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ระบบไฟฟ้า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สำรอง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มีระบบจ่ายไฟฟ้าสำรองให้แก่ห้องประชุม เพื่อให้สามารถดำเนินกิจกรรมการประชุมได้อย่างต่อเนื่อง เมื่อเกิดกรณีไฟดับ (ไม่รวมระบบปรับอากาศในห้องประชุม)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  <a:endParaRPr lang="th-TH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สามารถทำงานได้ทันทีที่ไฟฟ้าดับ (ไม่เกิน 20 วินาที)</a:t>
            </a: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สามารถผลิตไฟฟ้าสำรองต่อเนื่อง ไม่น้อยกว่า 2 ชั่วโมง </a:t>
            </a: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spcBef>
                <a:spcPts val="600"/>
              </a:spcBef>
            </a:pP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8006" y="396141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0936" y="4841884"/>
            <a:ext cx="3509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ระบบไฟฟ้าสำรอง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5197" y="4841884"/>
            <a:ext cx="3509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ระบบไฟฟ้าสำรอง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7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f.ptcdn.info/062/009/000/1377838411-IMG2013083-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31190" y="4169955"/>
            <a:ext cx="3576224" cy="24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P07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เต้ารับไฟฟ้า (ค่าน้ำหนัก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64171"/>
            <a:ext cx="11278085" cy="2606676"/>
          </a:xfrm>
        </p:spPr>
        <p:txBody>
          <a:bodyPr>
            <a:noAutofit/>
          </a:bodyPr>
          <a:lstStyle/>
          <a:p>
            <a:pPr marL="0" indent="0">
              <a:lnSpc>
                <a:spcPct val="74000"/>
              </a:lnSpc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มีการติดตั้งเต้ารับไฟฟ้ากระจายโดยรอบ ภายในห้องประชุมอย่างน้อย 4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จุด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มีเต้ารับไฟฟ้าติดตั้งถาวรกระจายโดยรอบห้องประชุม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เต้ารับไฟฟ้าทุกจุดใช้การได้ดี</a:t>
            </a:r>
            <a:endParaRPr lang="en-US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เต้ารับไฟฟ้าทุกจุดมีระบบสายดิน</a:t>
            </a:r>
          </a:p>
          <a:p>
            <a:pPr>
              <a:lnSpc>
                <a:spcPct val="74000"/>
              </a:lnSpc>
            </a:pPr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กรณีเต้ารับไฟฟ้าถาวรไม่เพียงพอ สามารถจัดหาเต้ารับไฟฟ้าสำรองให้ใช้ได้</a:t>
            </a:r>
          </a:p>
          <a:p>
            <a:pPr>
              <a:lnSpc>
                <a:spcPct val="74000"/>
              </a:lnSpc>
            </a:pPr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มีเอกสารการตรวจสอบ หรือบำรุงรักษา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lnSpc>
                <a:spcPct val="74000"/>
              </a:lnSpc>
            </a:pP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8006" y="396141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5463" y="4488960"/>
            <a:ext cx="2520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เต้ารับไฟฟ้า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สำรอง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Content Placeholder 9"/>
          <p:cNvSpPr txBox="1">
            <a:spLocks/>
          </p:cNvSpPr>
          <p:nvPr/>
        </p:nvSpPr>
        <p:spPr>
          <a:xfrm>
            <a:off x="761513" y="3559075"/>
            <a:ext cx="11278085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เพิ่มรูปถ่ายเต้ารับไฟฟ้าพร้อมระบุจำนวนเต้ารับไฟฟ้าในห้องประชุมให้ครบทุกห้องที่ขอการรับรอง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50679" y="4863178"/>
            <a:ext cx="2520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เต้ารับไฟฟ้า</a:t>
            </a:r>
          </a:p>
        </p:txBody>
      </p:sp>
    </p:spTree>
    <p:extLst>
      <p:ext uri="{BB962C8B-B14F-4D97-AF65-F5344CB8AC3E}">
        <p14:creationId xmlns:p14="http://schemas.microsoft.com/office/powerpoint/2010/main" val="18606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5033" y="1116181"/>
            <a:ext cx="9865894" cy="137310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สถานที่จัดงานประเทศไทย (ประเภทห้องประชุม)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ฉบับ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ปรับปรุงครั้งที่ 3 ปี 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2562</a:t>
            </a:r>
            <a:endParaRPr lang="en-US" sz="2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427059" y="2614579"/>
            <a:ext cx="2599509" cy="3629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13433" y="294547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https://is.gd/ZSxdJR</a:t>
            </a:r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86989" y="2791044"/>
            <a:ext cx="6833937" cy="1373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Link Download =</a:t>
            </a:r>
          </a:p>
          <a:p>
            <a:pPr algn="l"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QR CODE =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379" y="3561577"/>
            <a:ext cx="1650086" cy="16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98324" y="2543783"/>
            <a:ext cx="4076788" cy="3830523"/>
            <a:chOff x="2832279" y="4007250"/>
            <a:chExt cx="1491615" cy="9505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2279" y="4007250"/>
              <a:ext cx="1491615" cy="950595"/>
            </a:xfrm>
            <a:prstGeom prst="rect">
              <a:avLst/>
            </a:prstGeom>
          </p:spPr>
        </p:pic>
        <p:sp>
          <p:nvSpPr>
            <p:cNvPr id="22" name="Text Box 26"/>
            <p:cNvSpPr txBox="1"/>
            <p:nvPr/>
          </p:nvSpPr>
          <p:spPr>
            <a:xfrm>
              <a:off x="3424686" y="4369455"/>
              <a:ext cx="37147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Cordia New" panose="020B0304020202020204" pitchFamily="34" charset="-34"/>
                </a:rPr>
                <a:t>P-5</a:t>
              </a:r>
              <a:endParaRPr lang="en-US" sz="1100" dirty="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P08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แสงสว่างในห้องประชุม (ค่าน้ำหนัก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ปริมาณแสงสว่างจากหลอดไฟที่ติดตั้งในห้องประชุมที่ให้ความสว่างได้ตามเกณฑ์ที่กำหนด โดยตรวจวัดด้วยเครื่องมือและทำการวัดทั้งหมด 5 จุด แล้วนำค่าความเข้มแสงที่วัดได้มาเฉลี่ย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0805" y="228756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7593" y="2565629"/>
            <a:ext cx="3852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ความเข้มแสงเฉลี่ย </a:t>
            </a:r>
            <a:endParaRPr lang="en-US" sz="54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 …… Lux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5675112" y="4811694"/>
            <a:ext cx="6516888" cy="863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วัดค่าแสงสว่างในห้องประชุมให้ครบทุกห้อง</a:t>
            </a:r>
            <a:b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ที่ขอการรับรอง สามารถใช้ 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App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ตรวจวัดแสงสว่าง 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(Lux Meter)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</a:p>
        </p:txBody>
      </p:sp>
    </p:spTree>
    <p:extLst>
      <p:ext uri="{BB962C8B-B14F-4D97-AF65-F5344CB8AC3E}">
        <p14:creationId xmlns:p14="http://schemas.microsoft.com/office/powerpoint/2010/main" val="12915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P08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แสงสว่างในห้องประชุม (ค่าน้ำหนัก 1)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1422695" y="5731499"/>
            <a:ext cx="11430485" cy="978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วัดค่าแสงสว่างในห้องประชุมให้ครบทุกห้องที่ขอการรับรอง </a:t>
            </a:r>
            <a:endParaRPr lang="en-US" sz="24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สามารถใช้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App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ตรวจวัดแสงสว่าง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(Lux Meter)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383256"/>
              </p:ext>
            </p:extLst>
          </p:nvPr>
        </p:nvGraphicFramePr>
        <p:xfrm>
          <a:off x="1479833" y="781376"/>
          <a:ext cx="9621461" cy="48363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0821"/>
                <a:gridCol w="5120640"/>
              </a:tblGrid>
              <a:tr h="991153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endParaRPr lang="en-US" sz="36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ความเข้มแสงเฉลี่ย</a:t>
                      </a:r>
                      <a:endParaRPr lang="en-US" sz="36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  <a:tr h="590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kern="1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ห้องตัวอย่าง</a:t>
                      </a:r>
                      <a:endParaRPr lang="en-US" sz="3200" b="1" kern="1200" dirty="0">
                        <a:solidFill>
                          <a:srgbClr val="FF0000"/>
                        </a:solidFill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438</a:t>
                      </a:r>
                      <a:r>
                        <a:rPr lang="en-US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Lux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 </a:t>
                      </a:r>
                      <a:r>
                        <a:rPr lang="en-US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  <a:endParaRPr lang="th-TH" sz="3200" b="1" dirty="0" smtClean="0">
                        <a:solidFill>
                          <a:srgbClr val="FF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  <a:endParaRPr lang="th-TH" sz="3200" b="1" dirty="0" smtClean="0">
                        <a:solidFill>
                          <a:srgbClr val="FF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  <a:tr h="813576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endParaRPr lang="en-US" sz="32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</a:t>
                      </a:r>
                      <a:endParaRPr lang="th-TH" sz="3200" b="1" dirty="0" smtClean="0">
                        <a:solidFill>
                          <a:prstClr val="black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ตัวแทนเนื้อหา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02" y="4157541"/>
            <a:ext cx="3505798" cy="243027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P09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ระบบไฟส่องสว่างในห้องประชุม (ค่าน้ำหนัก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18509"/>
            <a:ext cx="11278085" cy="3239032"/>
          </a:xfrm>
        </p:spPr>
        <p:txBody>
          <a:bodyPr>
            <a:noAutofit/>
          </a:bodyPr>
          <a:lstStyle/>
          <a:p>
            <a:pPr marL="0" indent="0">
              <a:lnSpc>
                <a:spcPct val="74000"/>
              </a:lnSpc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มาตรฐานการติดตั้งระบบไฟส่องสว่างในห้องประชุม ซึ่งประกอบด้วยรายการดังนี้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มีไฟส่องสว่างแยกกันระหว่างพื้นที่เวทีกับพื้นที่นั่งประชุม 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สามารถปรับเพิ่มลดความสว่างได้ตามต้องการ 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มีไฟส่องสว่างเฉพาะจุดบนเวที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สามารถจัดแสงโคมไฟให้สาดในมุมที่ต้องการได้ทั้งบนเวทีและบริเวณนั่งประชุม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มีเอกสารการตรวจสอบ หรือบำรุงรักษา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lnSpc>
                <a:spcPct val="74000"/>
              </a:lnSpc>
            </a:pP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8006" y="396141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3423" y="5023532"/>
            <a:ext cx="3424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ระบบไฟส่องสว่าง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817785" y="3530205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เพิ่มรูปถ่ายระบบไฟส่องสว่างในห้องประชุมให้ครบทุกห้องที่ขอการรับรอง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33898" y="4535127"/>
            <a:ext cx="33538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ระบบปรับเพิ่มลด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ความสว่าง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5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i.ytimg.com/vi/CT4ffvn2PAs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58" y="4157541"/>
            <a:ext cx="3542561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P10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ระบบปรับอากาศ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0807" y="1013101"/>
            <a:ext cx="11278085" cy="26066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มีระบบปรับอากาศในห้องประชุม ซึ่งประกอบด้วยรายการดังนี้</a:t>
            </a:r>
            <a:endParaRPr lang="en-US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กำลังของเครื่องปรับอากาศเพียงพอต่อขนาดของห้องและจำนวนคนเต็มความจุของห้อง</a:t>
            </a: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ระบบปรับ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อากาศสามารถ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ปรับระดับ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อุณหภูมิได้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การทำงานของเครื่องปรับอากาศไม่ส่งเสียงรบกวนการประชุม</a:t>
            </a: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ตำแหน่งติดตั้งเครื่องปรับอากาศ (คอยล์ร้อน) ไม่ก่อความรำคาญและกระทบสิ่งแวดล้อมในอาคาร</a:t>
            </a: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5384" y="567116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7164" y="4967262"/>
            <a:ext cx="3276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ระบบปรับอากาศ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Content Placeholder 9"/>
          <p:cNvSpPr txBox="1">
            <a:spLocks/>
          </p:cNvSpPr>
          <p:nvPr/>
        </p:nvSpPr>
        <p:spPr>
          <a:xfrm>
            <a:off x="780807" y="3553072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เพิ่มรูปถ่ายเครื่องปรับอากาศประจำห้องประชุมให้ครบทุกห้องที่ขอการรับรอง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56954" y="4495513"/>
            <a:ext cx="35076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อุปกรณ์ปรับระดับ</a:t>
            </a:r>
            <a:b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อุณหภูมิ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7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haust Fan: ภาพ ภาพสต็อกและเวกเตอร์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77541" y="4157540"/>
            <a:ext cx="371475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ระบบระบายอากาศ 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มีอุปกรณ์สำหรับการ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ระบายอากาศภายในห้อง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ประชุม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</a:p>
          <a:p>
            <a:pPr>
              <a:lnSpc>
                <a:spcPct val="74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มีอุปกรณ์สำหรับการระบาย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อากาศที่อยู่ในสภาพพร้อมใช้งาน</a:t>
            </a:r>
          </a:p>
          <a:p>
            <a:pPr>
              <a:lnSpc>
                <a:spcPct val="74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การทำงาน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ของระบบระบาย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อากาศไม่ส่งเสียงรบกวนการประชุม</a:t>
            </a:r>
          </a:p>
          <a:p>
            <a:pPr>
              <a:lnSpc>
                <a:spcPct val="74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lnSpc>
                <a:spcPct val="74000"/>
              </a:lnSpc>
            </a:pP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11613" y="576826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2115" y="4488960"/>
            <a:ext cx="2686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ระบายอากาศ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763473" y="3368991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เพิ่มรูปถ่ายอุปกรณ์ระบายอากาศประจำห้องประชุมให้ครบทุกห้องที่ขอการรับรอง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67323" y="4495512"/>
            <a:ext cx="2686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ระบายอากาศ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9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44498"/>
            <a:ext cx="11278085" cy="2606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มีการติดตั้งระบบเตือนภัยและป้องกันอัคคีภัยภายในห้องประชุม ที่มีสภาพสมบูรณ์พร้อมใช้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มีระบบตรวจจับควันหรือความร้อนในห้องประชุม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(ตามกฎหมายกำหนด)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มีหัวฉีดน้ำอัตโนมัติในห้องประชุม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(ตามกฎหมายกำหนด)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มีปุ่มเปิดสัญญาณเตือนภัยที่เห็นชัดเจน 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มีถังดับเพลิง หรือสายฉีดน้ำดับเพลิงอยู่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ในบริเวณที่สะดวกต่อการใช้งาน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มีเอกสารการตรวจสอบ หรือ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บำรุงรักษา 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เดือนต่อครั้ง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7170" name="Picture 2" descr="ระบบดับเพลิงแบบ Sprinkler | Comadv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003" y="1582057"/>
            <a:ext cx="3442596" cy="238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51" y="4157542"/>
            <a:ext cx="3594997" cy="243027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ระบบป้องกันอัคคีภัยในห้องประชุม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77249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31" y="4157541"/>
            <a:ext cx="3609683" cy="24302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00295" y="576826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26838" y="304831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04863" y="4495512"/>
            <a:ext cx="3611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ระบบป้องกันอัคคีภัย</a:t>
            </a:r>
          </a:p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ในห้องประชุม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0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ระบบป้องกันอัคคีภัยในห้องประชุม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57253"/>
              </p:ext>
            </p:extLst>
          </p:nvPr>
        </p:nvGraphicFramePr>
        <p:xfrm>
          <a:off x="997591" y="850043"/>
          <a:ext cx="10889609" cy="528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906"/>
                <a:gridCol w="1420588"/>
                <a:gridCol w="1399333"/>
                <a:gridCol w="1491176"/>
                <a:gridCol w="1400336"/>
                <a:gridCol w="1427270"/>
              </a:tblGrid>
              <a:tr h="81357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รายการ</a:t>
                      </a:r>
                      <a:endParaRPr lang="en-US" sz="2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ห้องตัวอย่าง</a:t>
                      </a:r>
                      <a:endParaRPr lang="en-US" sz="2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  <a:endParaRPr lang="en-US" sz="24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  <a:endParaRPr lang="en-US" sz="2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endParaRPr lang="en-US" sz="2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</a:t>
                      </a:r>
                      <a:endParaRPr lang="en-US" sz="2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มีระบบตรวจจับควันหรือความร้อนในห้องประชุม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(ตามกฎหมายกำหนด)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</a:t>
                      </a:r>
                      <a:endParaRPr lang="en-US" sz="24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มีหัวฉีดน้ำอัตโนมัติในห้องประชุม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/>
                      </a:r>
                      <a:br>
                        <a:rPr lang="th-TH" sz="2400" b="1" dirty="0" smtClean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(ตามกฎหมายกำหนด)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ไม่มี</a:t>
                      </a:r>
                      <a:b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(ยกเว้นตามเอกสารแนบ)</a:t>
                      </a:r>
                      <a:r>
                        <a:rPr lang="th-TH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57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มีปุ่มเปิดสัญญาณเตือนภัยที่เห็นชัดเจน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</a:t>
                      </a:r>
                      <a:endParaRPr lang="en-US" sz="24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มีถังดับเพลิง หรือสายฉีดน้ำดับเพลิงอยู่ในบริเวณที่สะดวกต่อการใช้งาน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</a:t>
                      </a:r>
                      <a:endParaRPr lang="en-US" sz="24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มีเอกสารการตรวจสอบ หรือบำรุงรักษา </a:t>
                      </a:r>
                      <a:r>
                        <a:rPr lang="en-US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 </a:t>
                      </a:r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เดือนต่อครั้ง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</a:t>
                      </a:r>
                      <a:endParaRPr lang="en-US" sz="24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Content Placeholder 9"/>
          <p:cNvSpPr txBox="1">
            <a:spLocks/>
          </p:cNvSpPr>
          <p:nvPr/>
        </p:nvSpPr>
        <p:spPr>
          <a:xfrm>
            <a:off x="929403" y="6220587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ระบุรายละเอียดของแต่ละห้องประชุม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7362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01" y="4157541"/>
            <a:ext cx="3642165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P13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พื้นที่ต้อนรับ ลงทะเบียน และพักคอย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44498"/>
            <a:ext cx="11278085" cy="2606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พื้นที่บริเวณหน้าห้องประชุม ที่ใช้เพื่อการต้อนรับ การลงทะเบียน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การพักคอย ซึ่งประกอบด้วยรายการดังนี้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พื้นที่เป็นสัดส่วนอยู่หน้าห้องประชุม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สามารถตั้งโต๊ะลงทะเบียนได้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มีบริเวณให้ผู้เข้าประชุม พักคอย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มีความสะอาด ปราศจากฝุ่นละออง คราบสกปรก และกลิ่นไม่พึงประสงค์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7249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14925" y="4831860"/>
            <a:ext cx="2717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พื้นที่พักคอย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37422" y="4820042"/>
            <a:ext cx="257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พื้นที่ต้อนรับ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7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46" y="4096741"/>
            <a:ext cx="3756912" cy="250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พื้นที่บริการอาหารว่างและเครื่องดื่ม (ค่าน้ำหนัก 1)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81434"/>
            <a:ext cx="11278085" cy="3103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พื้นที่ว่างใกล้ห้องประชุมที่ใช้จัดวาง ให้บริการ และรับประทานอาหารว่างและเครื่องดื่ม ซึ่งประกอบด้วยรายการดังนี้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โต๊ะหรือที่วางอาหารว่างและเครื่องดื่ม พร้อมอุปกรณ์ มีความสะอาด ปราศจากฝุ่นละออง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อยู่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ในสภาพพร้อมใช้งาน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โต๊ะหรือที่วางอาหารว่างและเครื่องดื่ม พร้อม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อุปกรณ์แยกเฉพาะกลุ่มที่มีความต้องการพิเศษ เช่น ผู้บริโภคอาหารฮาลาล มังสวิรัติ เป็นต้น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มีกระดาษเช็ดมือและน้ำดื่มให้บริการ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มีถังขยะที่อยู่ในสภาพพร้อมใช้งาน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7249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85564" y="4488960"/>
            <a:ext cx="32800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โต๊ะเฉพาะกลุ่ม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ฮาลาล มังสวิรัติ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05304" y="4483705"/>
            <a:ext cx="29867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กระดาษเช็ดมือ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น้ำดื่ม ถังขยะ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6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ผลการค้นหารูปภาพสำหรับ ห้องน้ำ หญิ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046" y="4157541"/>
            <a:ext cx="3695409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P17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ห้องน้ำ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760713"/>
            <a:ext cx="11278085" cy="2995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ห้องสำหรับถ่ายอุจจาระและปัสสาวะ ซึ่งประกอบด้วยรายการดังนี้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ห้องน้ำต้องอยู่ไม่ไกลจากห้องประชุม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สภาพห้องน้ำต้องถูกสุขลักษณะ คือ สะอาด แห้ง ไม่มีกลิ่นเหม็น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มีระบบระบายอากาศ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มีระบบระบายและบำบัดของเสียที่ได้มาตรฐาน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มีกระดาษชำระ และสบู่เหลวล้างมือ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มีบันทึกการทำความสะอาดและตรวจสอบ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5717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05558" y="4488960"/>
            <a:ext cx="2440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ห้องน้ำชาย 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ห้องน้ำหญิง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62745" y="4495513"/>
            <a:ext cx="37930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ระบบระบายอากาศ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  <a:endParaRPr lang="th-TH" sz="54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ระบบบำบัด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26142" y="80682"/>
            <a:ext cx="11465858" cy="13731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กรุณา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กรอก</a:t>
            </a:r>
            <a:r>
              <a:rPr lang="th-TH" sz="40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ข้อมูลสถานประกอบการ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ที่ต้องการขอการรับรองให้ครบถ้วน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255713"/>
              </p:ext>
            </p:extLst>
          </p:nvPr>
        </p:nvGraphicFramePr>
        <p:xfrm>
          <a:off x="968187" y="1628676"/>
          <a:ext cx="10905566" cy="34988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711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4177"/>
              </a:tblGrid>
              <a:tr h="1331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ชื่อสถานประกอบการ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ที่อยู่</a:t>
                      </a: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ตามใบจดทะเบียนนิติบุคคล</a:t>
                      </a: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3200" b="1" kern="1200" baseline="0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หรือ ตามใบ รร</a:t>
                      </a:r>
                      <a:r>
                        <a:rPr lang="en-U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. 2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"/>
          <a:stretch/>
        </p:blipFill>
        <p:spPr>
          <a:xfrm>
            <a:off x="793046" y="4176629"/>
            <a:ext cx="3696187" cy="241118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P19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ห้องสำหรับผู้จัดงาน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744946"/>
            <a:ext cx="11278085" cy="3352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ห้องที่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ลักษณะเป็นห้องถาวร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ที่จัดไว้ให้เป็นสำนักงานของฝ่ายจัดประชุม ซึ่งประกอบด้วยรายการดังนี้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มีการออกแบบตกแต่งเพื่อเหมาะแก่การเป็นห้องสำหรับผู้จัดงาน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มีความสะอาด ปลอดภัย และอยู่ใกล้ห้องประชุม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มีเครื่องปรับอากาศ ไฟส่องสว่าง และเต้ารับไฟฟ้า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มีโต๊ะเก้าอี้ที่เพียงพอ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สามารถจัดหาอุปกรณ์สำนักงานไว้บริการตามที่ลูกค้าต้องการ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มีบริการ </a:t>
            </a:r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9440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8075" y="4473193"/>
            <a:ext cx="2315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ห้องสำหรับ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ผู้จัดงาน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74798" y="4473193"/>
            <a:ext cx="2315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ห้องสำหรับ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ผู้จัดงาน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910" y="6528140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ไม่สามารถใช้ห้องพักทดแทนได้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3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railway.co.th/intranet/db_srt_intranet_employee/upload/pr/UploadFolder/2552November/16082009102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316" y="4157542"/>
            <a:ext cx="357538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P25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สูบบุหรี่  (ค่าน้ำหนัก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604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พื้นที่ที่จัดไว้เพื่อเป็นเขตสูบบุหรี่โดยเฉพาะ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ไม่อยู่ในบริเวณทางเข้า – ออกของอาคาร และบริเวณที่ก่อให้เกิดความเดือดร้อนรำคาญแก่ผู้ไม่สูบบุหรี่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ต้องติดป้ายที่แสดงให้ทราบว่าเป็นพื้นที่ที่จัดไว้สำหรับการสูบบุหรี่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มีการจัดเก็บและทำความสะอาดทุกวันที่มีการใช้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3398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684493" y="4355907"/>
            <a:ext cx="2518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ป้ายแสดง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พื้นที่สูบบุหรี่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57283" y="4423000"/>
            <a:ext cx="2518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พื้นที่สูบบุหรี่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2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14" y="4134385"/>
            <a:ext cx="3696186" cy="24400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ป้ายประชาสัมพันธ์ 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604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ป้ายที่แสดงข้อความ ข่าวสารเกี่ยวกับงานประชุมในวันที่มีการจัดประชุม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ลักษณะการติดตั้งแบบถาวร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ติดตั้งในจุดที่เห็นได้ชัดเจน เป็นระเบียบ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สามารถแสดงได้มากกว่า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ภาษา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3398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99438" y="4840093"/>
            <a:ext cx="363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ป้ายประชาสัมพันธ์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05270" y="4840093"/>
            <a:ext cx="363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ป้ายประชาสัมพันธ์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2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800100" y="4157541"/>
            <a:ext cx="3657600" cy="24302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P27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ป้ายบอกทาง 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ป้ายชี้หรือบอกเส้นทางไปยังจุดต่างๆ เช่น ห้องประชุม ห้องน้ำ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ทางออก ทาง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หนีไฟ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และห้องอาหาร เป็นต้น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วัสดุที่มีความคงทน</a:t>
            </a: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มีลักษณะการติดตั้งแบบถาวร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ติดตั้งในจุดที่เห็นได้ชัดเจน เป็นระเบียบ</a:t>
            </a: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ใช้ภาษาไทยและภาษาต่างประเทศกำกับไว้อย่างน้อย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ภาษา และ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 ใช้สัญลักษณ์ที่เป็นสากล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3398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31857" y="4840093"/>
            <a:ext cx="2581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ป้ายบอกทาง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2530" name="Picture 2" descr="รับผลิตติดตั้งป้ายโฆษณาทั่วราชอาณาจักร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"/>
          <a:stretch/>
        </p:blipFill>
        <p:spPr bwMode="auto">
          <a:xfrm>
            <a:off x="4585874" y="4157541"/>
            <a:ext cx="369185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75672" y="406774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3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ที่จอดรถบัส ดาวน์โหลดรูปภาพ (รหัส) 500742767_ขนาด 13.5 MB_รูปแบบ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558" y="4149196"/>
            <a:ext cx="3554084" cy="24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0.geograph.org.uk/geophotos/01/45/71/1457164_2d36c5d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59" y="4149196"/>
            <a:ext cx="365481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9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พื้นที่จอด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รถ 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พื้นที่ที่จัดไว้เพื่อให้บริการจอดรถสำหรับผู้เข้าประชุม 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มีพื้นที่จอดรถที่แยกประเภทรถ (ระหว่างรถยนต์, รถจักรยานยนต์, รถบัสหรือรถบรรทุก)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จำนวนรองรับ คือรถสี่ล้อ 1 คัน ต่อ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พื้นที่จัดประชุม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ที่ขอรับการประเมินทุก 20 ตาราง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เมตร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ต้องสามารถจอดรถบัสได้อย่างน้อย 1 คัน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กรณีไม่มีพื้นที่จอดรถ หรือพื้นที่ไม่เพียงพอ ต้องสามารถหาพื้นที่อื่นรองรับได้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ทางเดินเชื่อมต่อระหว่างที่จอดรถกับห้องประชุม มีความสะอาดและปลอดภัย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05986" y="40516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88806" y="4775925"/>
            <a:ext cx="256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พื้นที่จอดรถ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5672" y="406774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1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ooftop water tanks stock image. Image of polymer, pipes - 143627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"/>
          <a:stretch/>
        </p:blipFill>
        <p:spPr bwMode="auto">
          <a:xfrm>
            <a:off x="828001" y="4157541"/>
            <a:ext cx="3800009" cy="24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ระบบสำรองน้ำใช้สำหรับการประชุม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มีการจัดทำที่เก็บน้ำสำรองเพื่อใช้ในเวลาที่น้ำประปาไม่ไหล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มีที่เก็บน้ำสำรองที่เพียงพอและใช้งานได้จริง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ที่เก็บน้ำสำรองถูกสุขลักษณะ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มีเอกสารการตรวจสอบ หรือบำรุงรักษา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แนบเอกสารเพิ่มเติม)</a:t>
            </a:r>
          </a:p>
          <a:p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29148" y="4876328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ที่เก็บน้ำสำรอง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39083" y="4851990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ที่เก็บน้ำสำรอง</a:t>
            </a:r>
          </a:p>
        </p:txBody>
      </p:sp>
    </p:spTree>
    <p:extLst>
      <p:ext uri="{BB962C8B-B14F-4D97-AF65-F5344CB8AC3E}">
        <p14:creationId xmlns:p14="http://schemas.microsoft.com/office/powerpoint/2010/main" val="1614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1073" y="1133930"/>
            <a:ext cx="98338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ด้านเทคโนโลยี 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3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TECHNOLOGY)</a:t>
            </a:r>
            <a:endParaRPr lang="en-US" dirty="0"/>
          </a:p>
        </p:txBody>
      </p:sp>
      <p:pic>
        <p:nvPicPr>
          <p:cNvPr id="34818" name="Picture 2" descr="Microphone Icon In Comic Style Live Broadcast Vector Cartoon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701" y="3259914"/>
            <a:ext cx="3013074" cy="30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9070156" y="3640137"/>
            <a:ext cx="2057400" cy="197326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0792" y="5142868"/>
            <a:ext cx="6354980" cy="13731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กรุณาแนบเอกสาร หรือบันทึกของแต่ละตัวชี้วัด </a:t>
            </a:r>
            <a:b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เพื่อประกอบการพิจารณาด้วย</a:t>
            </a: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16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sherman.co.th/images/products/zl-102p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6"/>
          <a:stretch/>
        </p:blipFill>
        <p:spPr bwMode="auto">
          <a:xfrm>
            <a:off x="818147" y="4157541"/>
            <a:ext cx="3816526" cy="24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T01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ระบบเสียง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2)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Font typeface="Franklin Gothic Book" panose="020B0503020102020204" pitchFamily="34" charset="0"/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อุปกรณ์ที่ใช้สำหรับการขยายเสียงประจำห้องประชุมที่มีคุณภาพ ซึ่งประกอบด้วยรายการดังนี้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มีไมโครโฟนเพียงพอตามความต้องการ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ลำโพงขยายเสียงดังชัดเจนทั่วถึงทั้งห้อง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เครื่องขยายเสียงที่สามารถควบคุมปรับแต่งระดับและคุณภาพเสียงได้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สายสัญญาณเสียงสำหรับการนำเสนอที่ต่อผ่านคอมพิวเตอร์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Picture 14" descr="http://i205.photobucket.com/albums/bb313/chuymaster3/tw2012sound/IMG_01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132" y="4157541"/>
            <a:ext cx="3591307" cy="24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02834" y="398629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70711" y="4850670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ระบบเสียง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5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GA DVI HDMI และ DISPLAY PORT ต่างกันอย่างไร!! อันไหนดีที่สุด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"/>
          <a:stretch/>
        </p:blipFill>
        <p:spPr bwMode="auto">
          <a:xfrm>
            <a:off x="4694496" y="4182730"/>
            <a:ext cx="3551146" cy="23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ผู้จัดจำหน่ายเครื่องฉายภาพโปรเจคเตอร์ ,Visualizer,จอรับภาพ,ขาแขวน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18" y="4182729"/>
            <a:ext cx="3681798" cy="23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ระบบภาพ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2)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อุปกรณ์ที่ใช้สำหรับการฉายภาพประจำห้องประชุมที่มีคุณภาพ ซึ่งประกอบด้วยรายการดังนี้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เครื่องฉายภาพที่ให้ภาพชัดเจนมีสีครบถ้วน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จอรับภาพมีขนาดที่เห็นได้ทั่วถึงทั้งห้องประชุม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มีสายสัญญาณภาพสำหรับการนำเสนอที่ต่อผ่านคอมพิวเตอร์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มีรีโมทคอนโทรลสำหรับควบคุมเครื่องฉายภาพ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2834" y="398629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80330" y="4850670"/>
            <a:ext cx="2036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ระบบภาพ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6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สอบถามการใช้ Router 2 ตัวขยายสัญญาณบ้าน 2 ชั้นครับ - Pant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01" y="4182730"/>
            <a:ext cx="3793137" cy="240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จุดกระจายสัญญาณ 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WIFI 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มีบริการ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ของสถานประกอบการให้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ใช้ได้อย่างมีคุณภาพ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มีจุดกระจายสัญญาณ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ทั้งในห้องประชุมและนอกห้องประชุม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สัญญาณ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กระจายทั่วถึงทั้งห้องประชุม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สัญญาณ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ในห้องประชุมมีความเร็วในระดับที่น่าพอใจเมื่อทำการทดสอบ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รีวิว Router AC WiFi สำหรับแก้ไขมีปัญหา Internet Fibre 200 Mpb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09" y="4182729"/>
            <a:ext cx="3554633" cy="240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02834" y="398629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5618" y="4433813"/>
            <a:ext cx="32255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จุดกระจาย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สัญญาณ </a:t>
            </a:r>
            <a:r>
              <a:rPr lang="en-US" sz="4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WIFI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26142" y="80682"/>
            <a:ext cx="11465858" cy="137318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กรุณา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กรอกข้อมูลของผู้จัดเตรียมข้อมูล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40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842012"/>
              </p:ext>
            </p:extLst>
          </p:nvPr>
        </p:nvGraphicFramePr>
        <p:xfrm>
          <a:off x="968187" y="1252158"/>
          <a:ext cx="10905566" cy="3989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711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4177"/>
              </a:tblGrid>
              <a:tr h="13316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ชื่อ-นามสกุล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ตำแหน่ง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โทรศัพท์มือถือ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E-mail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5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66478" y="-53980"/>
            <a:ext cx="6114044" cy="61720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9pPr>
          </a:lstStyle>
          <a:p>
            <a:endParaRPr lang="th-TH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1099" y="1150640"/>
            <a:ext cx="9765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ด้านบริการ 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14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SERVICE)</a:t>
            </a:r>
            <a:endParaRPr lang="en-US" dirty="0"/>
          </a:p>
        </p:txBody>
      </p:sp>
      <p:pic>
        <p:nvPicPr>
          <p:cNvPr id="33794" name="Picture 2" descr="Room service hotel isolated icon | Premium Vect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7E7F4"/>
              </a:clrFrom>
              <a:clrTo>
                <a:srgbClr val="C7E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0116" y="3015916"/>
            <a:ext cx="2646947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0792" y="5142868"/>
            <a:ext cx="6354980" cy="13731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กรุณาแนบเอกสาร หรือบันทึกของแต่ละตัวชี้วัด </a:t>
            </a:r>
            <a:b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เพื่อประกอบการพิจารณาด้วย</a:t>
            </a: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59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Sv01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บริการรับจองล่วงหน้า (ค่าน้ำหนัก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มีบริการรับจองห้องประชุม เพื่อการจัดการประชุม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มีผู้รับผิดชอบในการประสานงานรับจองโดยตรง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มีบริการนำชมห้องประชุมก่อนตกลงจอง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มีการออกเอกสารการรับจองพร้อมระบุข้อตกลง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มีช่องทางรับชำระค่ามัดจำมากกว่า 1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ช่องทาง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ห้องศึกษากลุ่ม ห้องศึกษาเดี่ยว เปิดให้จองออนไลน์ได้แล้วนะ - PR MJ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0" y="4157541"/>
            <a:ext cx="36480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532925" y="4442793"/>
            <a:ext cx="37609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รายละเอียด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แผนผังห้องประชุม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80937" y="4442793"/>
            <a:ext cx="28039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บริการรับจอง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ล่วงหน้า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5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มีวัสดุอุปกรณ์ และบริการจัดทำวัสดุที่จำเป็นต้องใช้ในงานประชุม ที่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งานได้ดี และมีคุณภาพ </a:t>
            </a:r>
            <a:b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มีบริการประดับตกแต่งห้องประชุม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มีบริการจัดทำป้ายชื่อตั้งโต๊ะ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มีบริการพาน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รอง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Sv03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วัสดุอุปกรณ์ประจำห้องประชุม (ค่าน้ำหนัก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965156" y="4474877"/>
            <a:ext cx="2692981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กระดาษ</a:t>
            </a:r>
          </a:p>
          <a:p>
            <a:pPr algn="ctr"/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Flip Chart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3384" y="4458835"/>
            <a:ext cx="26933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พานรอง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แฟ้มคำกล่าว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3362" y="4490796"/>
            <a:ext cx="29177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ประดับตกแต่ง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ป้ายชื่อ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826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6587615" y="1928418"/>
            <a:ext cx="11278085" cy="4012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มีบริการแฟ้มคำกล่าวรายงาน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มีบริการกระดาษ และเครื่องเขียน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มีบริการชุด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Flip Chart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ได้ตามความต้องการ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95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มีพัดลมไฟฟ้าที่เตรียมไว้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ให้บริการ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จัดหาพัดลมไฟฟ้าได้เพียงพอตามความต้องการ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พัดลมไฟฟ้า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ที่สะอาดและอยู่ในสภาพพร้อมใช้งาน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การทำงานของพัดลมไฟฟ้าไม่เกิดเสียง ก่อให้เกิดความรำคาญในการจัดประชุม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Sv04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พัดลมไฟฟ้า  (ค่าน้ำหนัก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2277" y="4875927"/>
            <a:ext cx="2595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พัดลมไฟฟ้า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Picture 2" descr="http://www.makemany.com/wp-content/uploads/2014/04/sk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59" y="4157540"/>
            <a:ext cx="3531326" cy="244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13009" y="4825436"/>
            <a:ext cx="2595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พัดลมไฟฟ้า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6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25068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การให้บริการอาหาร และเครื่องดื่มแก่ผู้เข้าประชุม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มีบริการจัดอาหารมื้อหลัก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มีบริการจัดอาหารว่างและเครื่องดื่ม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มีรายการอาหารและอาหารว่างที่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หลากหลาย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พร้อมให้บริการทั้งแบบทั่วไป และเฉพาะกลุ่มที่มีความต้องการพิเศษ เช่น ผู้บริโภคอาหารฮาลาล มังสวิรัติ เป็นต้น ให้เลือก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มีรูปแบบการจัดเลี้ยงที่หลากหลายให้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เลือก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มีน้ำดื่มสะอาดบริการ ณ สถานที่จัดประชุมตลอดเวลา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Sv05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อาหาร และเครื่องดื่ม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14084" y="4503907"/>
            <a:ext cx="3657600" cy="227640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23134" y="4507832"/>
            <a:ext cx="3657600" cy="227640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3155" y="4635297"/>
            <a:ext cx="3457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รายการ รูปภาพ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อาหาร เครื่องดื่ม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02855" y="4635297"/>
            <a:ext cx="32800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อาหารพิเศษ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ฮาลาล มังสวิรัติ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019" y="4499982"/>
            <a:ext cx="3657600" cy="227640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17721" y="4647414"/>
            <a:ext cx="2286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รูปแบบการ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จัดเลี้ยง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9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การจัดพนักงานเพื่อให้บริการกลุ่มประชุมโดยเฉพาะ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มีพนักงานให้บริการประจำห้องประชุมอย่างน้อยห้องละ 1 คน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พนักงานให้บริการประจำห้องประชุมเป็นพนักงานประจำ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กรณีพนักงานไม่เพียงพอ สามารถจัดหาหรือหมุนเวียนพนักงานประจำ เพื่อให้บริการได้โดยไม่ทำให้เกิดความเสียหายต่อการ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ประชุม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ผู้ให้บริการประจำกลุ่มประชุม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06632" y="4506091"/>
            <a:ext cx="35878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พนักงานให้บริการ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ประจำกลุ่ม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42" name="Picture 2" descr="2.เตรียมเครื่องมือ อุปกรณ์ตามรูปแบบ และลักษณะการจัดเลี้ยง - eyeaphi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275" y="4157540"/>
            <a:ext cx="3631312" cy="24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51757" y="4506091"/>
            <a:ext cx="35878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พนักงานให้บริการ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ประจำกลุ่ม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9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พาไปบุก ห้องเรียนสุดเจ๋ง นิเทศศาสตร์ ม.กรุงเทพ - มหาวิทยาลัยกรุงเท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85" y="4159578"/>
            <a:ext cx="3669194" cy="242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มีเจ้าหน้าที่ควบคุมอุปกรณ์โสตทัศนูปกรณ์ประจำห้องประชุม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มีเจ้าหน้าที่โสตฯ ประจำห้องประชุม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เจ้าหน้าที่โสตฯ มีความรู้ ความเชี่ยวชาญ หรือมีประสบการณ์ในติดตั้ง การใช้ และการแก้ปัญหาโสตทัศนูปกรณ์ทุกประเภทที่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ในกรณีเจ้าหน้าที่โสตฯ ไม่เพียงพอ สามารถจัดหา หรือหมุนเวียนเจ้าหน้าที่ให้บริการได้ทันความต้องการ โดยไม่ทำให้การประชุม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เสียหาย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Sv08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เจ้าหน้าที่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โสตทัศนูปกรณ์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2942" y="4846623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เจ้าหน้าที่โสตฯ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24063" y="4846623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เจ้าหน้าที่โสตฯ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พนักงานรักษาความปลอดภัย / รปภ. (Sentry Guard) - THAI SE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97" y="4157541"/>
            <a:ext cx="364540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05750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มีเจ้าหน้าที่รักษาความปลอดภัยที่มี ความรู้ ความสามารถ และมีประสิทธิภาพในการปฏิบัติงานรักษาความปลอดภัย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ผ่านการฝึกอบรมหลักสูตรการรักษาความ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ปลอดภัย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ผ่านการฝึกอบรมหลักสูตรการ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ดับเพลิง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สามารถสื่อสารภาษาต่างประเทศได้พอเข้าใจ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ไม่เคยมีประวัติถูกร้องเรียนจากผู้เข้าประชุม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Sv09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เจ้าหน้าที่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รักษาความปลอดภัย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5430" y="4573326"/>
            <a:ext cx="34371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ภาพเจ้าหน้าที่รักษา</a:t>
            </a:r>
          </a:p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76128" y="4559879"/>
            <a:ext cx="34371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ภาพเจ้าหน้าที่รักษา</a:t>
            </a:r>
          </a:p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0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ภาพการบริการการจัดการโรงแรมพนักงานต้อนรับ ดาวน์โหลดรูปภาพ (รหัส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95" y="4157541"/>
            <a:ext cx="3647525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ท่าทางและการแสดงออกของพนักงานผู้ให้บริการกลุ่มประชุม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มีกิริยามารยาทดี น้ำเสียงและการพูดจาสุภาพ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มีอัธยาศัยไมตรี และมีความกระตือรือร้นในการให้บริการ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มีการแต่งเครื่องแบบเฉพาะ ที่มีลักษณะสุภาพเรียบร้อย เหมาะสม และสะดวกต่อการปฏิบัติหน้าที่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มีความเคารพในความแตกต่างของเชื้อชาติ ศาสนา วัฒนธรรม เพศและวัย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Sv10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บุคลิกภาพของพนักงานบริการกลุ่มประชุม 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7099" y="4506091"/>
            <a:ext cx="35269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ภาพพนักงาน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บริการกลุ่มประชุม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0" y="4506091"/>
            <a:ext cx="35269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ภาพพนักงาน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บริการกลุ่มประชุม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aff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931" y="4138863"/>
            <a:ext cx="3485769" cy="244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92303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ความรู้ที่พนักงานผู้ให้บริการกลุ่มประชุมพึงมี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ความรู้เกี่ยวกับหลักการ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ให้บริการ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ความรู้เกี่ยวกับการจัด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ประชุม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ความรู้เกี่ยวกับการป้องกันอัคคีภัยและสาธารณ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ภัย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ความรู้เกี่ยวกับท้องถิ่นที่สถานประกอบการ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ตั้งอยู่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ความรู้เกี่ยวกับความแตกต่างทางวัฒนธรรมและ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ศาสนา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Sv11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ความรู้</a:t>
            </a:r>
            <a:r>
              <a:rPr lang="th-TH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ของพนักงานบริการกลุ่ม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ประชุม 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7816" y="4479197"/>
            <a:ext cx="3185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ความรู้ของ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8056" y="4442793"/>
            <a:ext cx="3185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ความรู้ของ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7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649024"/>
              </p:ext>
            </p:extLst>
          </p:nvPr>
        </p:nvGraphicFramePr>
        <p:xfrm>
          <a:off x="865272" y="96252"/>
          <a:ext cx="11182350" cy="66286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248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6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6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18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1915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44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ตัวชี้วัด</a:t>
                      </a:r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ในการตรวจ</a:t>
                      </a:r>
                      <a:r>
                        <a:rPr lang="th-TH" sz="44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ประเมิน</a:t>
                      </a:r>
                      <a:r>
                        <a:rPr lang="en-US" sz="4400" b="1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4000" b="1" kern="120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Meeting Room</a:t>
                      </a:r>
                      <a:endParaRPr lang="en-US" sz="4000" dirty="0">
                        <a:solidFill>
                          <a:srgbClr val="0033CC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28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ด้านการประเมิน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ประเภทสถานประกอบการ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973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ประเภทที่ 1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ศูนย์ประชุม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อาคารแสดงสินค้าฯ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ประเภทที่ 2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โรงแรม / </a:t>
                      </a:r>
                      <a:b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รีสอร์ท</a:t>
                      </a:r>
                      <a:endParaRPr lang="en-US" sz="3200" b="1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ประเภทที่ 3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ราชการ / </a:t>
                      </a:r>
                      <a:b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เอกชน</a:t>
                      </a:r>
                      <a:endParaRPr lang="en-US" sz="3200" b="1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 กายภาพ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(P)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32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32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21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 เทคโนโลยี 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(T)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 บริการ 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</a:t>
                      </a:r>
                      <a:r>
                        <a:rPr lang="en-US" sz="3200" dirty="0" err="1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Sv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18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18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4. การจัดการอย่างยั่งยืน 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(St)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3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รวม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60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60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44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อบรมภาษาญี่ปุ่น สำหรับพนักงานบริษัท | เรียนพิเศษที่บ้า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"/>
          <a:stretch/>
        </p:blipFill>
        <p:spPr bwMode="auto">
          <a:xfrm>
            <a:off x="882317" y="4157541"/>
            <a:ext cx="357538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361741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ทักษะและมาตรการส่งเสริมภาษาต่างประเทศของพนักงานบริการกลุ่มประชุม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พนักงานบริการกลุ่มประชุมส่วนใหญ่สามารถสื่อสารภาษาต่างประเทศได้อย่างน้อย 1 ภาษา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มีนโยบายในการรับสมัครพนักงานบริการกลุ่มประชุมที่มีทักษะ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ภาษาต่างประเทศ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มีการจัดฝึกอบรมภาษาต่างประเทศให้แก่พนักงานบริการกลุ่มประชุมเป็น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Sv12 </a:t>
            </a:r>
            <a:r>
              <a:rPr lang="th-TH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ทักษะและมาตรการส่งเสริม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ภาษาต่างประเทศ</a:t>
            </a:r>
            <a:b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ของ</a:t>
            </a:r>
            <a:r>
              <a:rPr lang="th-TH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พนักงานบริการกลุ่มประชุม 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11613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979" y="4479197"/>
            <a:ext cx="36551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ทักษะและมาตรการ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ส่งเสริมภาษาฯ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3216" y="4483134"/>
            <a:ext cx="36551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ทักษะและมาตรการ</a:t>
            </a:r>
          </a:p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ส่งเสริมภาษาฯ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กฟน. มอบรางวัลพนักงานดีเด่น ประจำปี 2560 สร้างความผูกพันต่อองค์กร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986" y="4157540"/>
            <a:ext cx="3628714" cy="24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880481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มาตรการในการพัฒนา และรักษาคุณภาพในการให้บริการของพนักงาน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มีนโยบายการคัดเลือกพนักงานที่เน้นคุณภาพการให้บริการ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มีการอบรมหลักสูตรการให้บริการแก่พนักงานเป็นประจำ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มีการประเมินการปฏิบัติงานของ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มีการมอบรางวัลหรือยกย่องพนักงานที่ปฏิบัติงานดีเด่นทุก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ปี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มีคำชมเชยจากผู้รับบริการหลาย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ครั้ง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Sv13 </a:t>
            </a:r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จัดการ</a:t>
            </a:r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บุคลากร</a:t>
            </a:r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ในด้านการบริการกลุ่มประชุม </a:t>
            </a:r>
            <a:r>
              <a:rPr lang="th-TH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2) </a:t>
            </a:r>
            <a:endParaRPr lang="th-TH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11613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7844" y="4479197"/>
            <a:ext cx="23054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บุคลากร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58080" y="4483134"/>
            <a:ext cx="2305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การจัดการ</a:t>
            </a:r>
          </a:p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บุคลากร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6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cdn2.hubspot.net/hub/50878/file-14391698-jpg/images/customer_servi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2" y="4157541"/>
            <a:ext cx="3659058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522164"/>
            <a:ext cx="11278085" cy="2119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มีระบบการจัดการข้อร้องเรียนต่างๆ และระบบการประเมินผลการบริการ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มีระบบรับเรื่องร้องเรียนเกี่ยวกับการให้บริการ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มีการตอบสนองข้อร้องเรียนอย่างรวดเร็ว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มีการประเมินคุณภาพการบริการโดย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ลูกค้า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Sv15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การร้องเรียนและการประเมินผลการบริการ 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69903" y="4522608"/>
            <a:ext cx="2661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การร้องเรียน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57244" y="4522608"/>
            <a:ext cx="2951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การประเมินผล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4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หนังสือพิมพ์ภูเก็ตโพสต์ : ศูนย์ควบคุมการบินภูเก็ต ซ้อมดับเพลิงแล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2" y="4155016"/>
            <a:ext cx="3647369" cy="24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998259"/>
            <a:ext cx="11278085" cy="2945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มีการกำหนดมาตรการป้องกันอัคคีภัยไว้อย่างเป็นระบบ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แผนป้องกันและระงับ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อัคคีภัย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มีการฝึกซ้อม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ดับเพลิงและฝึกซ้อมอพยพหนีไฟพร้อม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กัน สำหรับเจ้าหน้าที่ที่ดูแลห้องประชุม </a:t>
            </a:r>
          </a:p>
          <a:p>
            <a:pPr marL="0" indent="0">
              <a:buNone/>
            </a:pP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อย่าง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น้อยปี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ละ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1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ครั้ง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ฝึกอบรมดับเพลิงขั้นต้นตามกฎหมายกำหนด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การกำหนดจุดรวมพล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แผนป้องกัน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และระงับ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อัคคีภัย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514" y="4155015"/>
            <a:ext cx="3671473" cy="24327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26616" y="580897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0813" y="4875422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กำหนดจุดรวมพล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876" y="4155016"/>
            <a:ext cx="3655723" cy="2432795"/>
          </a:xfrm>
          <a:prstGeom prst="rect">
            <a:avLst/>
          </a:prstGeom>
        </p:spPr>
      </p:pic>
      <p:pic>
        <p:nvPicPr>
          <p:cNvPr id="11" name="Picture 2" descr="https://s3.kaercher-media.com/asset/706/1401456265/gesundheitswesen.jpg?bp=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2" y="4155016"/>
            <a:ext cx="3652697" cy="24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065494"/>
            <a:ext cx="11278085" cy="2945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มีการทำความสะอาดและจัดการขยะ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มีพนักงานทำความสะอาดพื้นที่การประชุมก่อนเริ่มประชุมทุก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มีพนักงานทำความสะอาดทันที กรณีเกิดสิ่งสกปรกในสถานที่ประชุม 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มีถังขยะที่เพียงพอ 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มีการคัดแยกและจัดเก็บขยะอย่างเป็นสัดส่วน ไม่รบกวนสิ่งแวดล้อม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มีการทำความสะอาดใหญ่ประจำปี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Sv18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จัดการความสะอาดและขยะ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6616" y="580897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79401" y="4606482"/>
            <a:ext cx="34628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การจัดความสะอาด</a:t>
            </a:r>
          </a:p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และขยะ</a:t>
            </a:r>
          </a:p>
        </p:txBody>
      </p:sp>
    </p:spTree>
    <p:extLst>
      <p:ext uri="{BB962C8B-B14F-4D97-AF65-F5344CB8AC3E}">
        <p14:creationId xmlns:p14="http://schemas.microsoft.com/office/powerpoint/2010/main" val="11046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66478" y="-53980"/>
            <a:ext cx="6114044" cy="61720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9pPr>
          </a:lstStyle>
          <a:p>
            <a:endParaRPr lang="th-TH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8989" y="1202777"/>
            <a:ext cx="98658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ด้านการจัดการอย่างยั่งยืน 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6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SUSTAINABILITY)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7584" y="0"/>
            <a:ext cx="2134599" cy="152879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0792" y="5142868"/>
            <a:ext cx="6354980" cy="13731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กรุณาแนบเอกสาร หรือบันทึกของแต่ละตัวชี้วัด </a:t>
            </a:r>
            <a:b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เพื่อประกอบการพิจารณาด้วย</a:t>
            </a: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79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department.utcc.ac.th/ocs/images/stories/Image_Green/green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2" y="4155016"/>
            <a:ext cx="3617723" cy="240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065493"/>
            <a:ext cx="11278085" cy="2922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มีนโยบายด้านสิ่งแวดล้อมที่มีความเป็นปัจจุบัน หรือยังคงใช้อยู่ ณ ปัจจุบัน เช่น การประหยัดพลังงาน การใช้พลังงานทดแทน และการจัดการขยะและของเสีย เป็นต้น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มีการกำหนดนโยบายด้านสิ่งแวดล้อมเป็นลายลักษณ์อักษรอย่าง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มีแผนปฏิบัติการที่สอดคล้องกับนโยบายด้าน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สิ่งแวดล้อม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มีการเผยแพร่นโยบายด้านสิ่งแวดล้อมให้ทราบโดยทั่วกันทั้งภายในองค์กรและภายนอก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องค์กร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นโยบายด้านสิ่งแวดล้อม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54825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18225" y="4478088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9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ททท. เป๊ก ผลิตโชค แท็กทีมจิตอาสา เก็บขยะ ปลูกป่าชายเลน: คมชัดลึ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97" y="4157541"/>
            <a:ext cx="3709988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065494"/>
            <a:ext cx="11278085" cy="252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ประกอบการนำแนวนโยบายด้านสิ่งแวดล้อมมาสู่การปฏิบัติให้เกิดผลตามแผน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มีผลงาน ภาพถ่าย หรือหลักฐานแสดงการปฏิบัติการ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มีรายงานสรุปผลการปฏิบัติการ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มีรายงานการติดตามผลหลังการปฏิบัติ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การปฏิบัติด้านสิ่งแวดล้อม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76932" y="449085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ผลงานด้านสิ่งแวดล้อม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8625" y="449085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ผลงานด้านสิ่งแวดล้อม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8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NFOMA DOCU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277" y="4161466"/>
            <a:ext cx="3495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870157"/>
            <a:ext cx="11278085" cy="3165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มีการดำเนินการในเรื่องนโยบายด้านอาชีวอนามัยและความปลอดภัยในการทำงาน ที่มีความเป็นปัจจุบัน หรือยังคงใช้อยู่ ณ ปัจจุบัน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มีการกำหนดนโยบาย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ด้านอาชีวอนามัยและความปลอดภัยเป็น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ลายลักษณ์อักษรอย่าง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มีแผนปฏิบัติการที่สอดคล้องกับ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นโยบายอาชีวอนามัยและความปลอดภัย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มีการเผยแพร่นโยบาย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ด้านอาชีวอนามัยและความปลอดภัยให้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ทราบโดยทั่วกันทั้งภายในองค์กรและภายนอก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องค์กร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นโยบายด้านอาชีวอนามัยและความปลอดภัย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34082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7091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อบรมอาสาสมัคร “การปฐมพยาบาลเบื้องต้นและปฐมพยาบาลกู้ชีพ” โครงการน้ำ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79" y="4157541"/>
            <a:ext cx="362769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450504"/>
            <a:ext cx="11278085" cy="252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ประกอบการนำแนวนโยบายด้านอาชีวอนามัยและความปลอดภัยในการทำงาน มาสู่การปฏิบัติ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มีผลงาน ภาพถ่าย หรือหลักฐานแสดงการปฏิบัติการ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มีรายงานสรุปผลการปฏิบัติการ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มีรายงานการติดตามผลหลังการปฏิบัติ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การปฏิบัติด้านอาชีวอนามัยและความปลอดภัย</a:t>
            </a:r>
            <a:b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64821" y="4346493"/>
            <a:ext cx="36055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อาชีวอนามัยและ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8337" y="4346493"/>
            <a:ext cx="36055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อาชีวอนามัยและ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43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15686" y="1020759"/>
          <a:ext cx="10574592" cy="56922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607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78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1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970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14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จำนวนตัวชี้วัด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คะแนนเต็ม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เกณฑ์คะแนน</a:t>
                      </a:r>
                      <a:b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ที่ผ่านมาตรฐาน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 ศูนย์ประชุม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อาคารแสดง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สินค้าหรือนิทรรศการ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60 ตัวชี้วัด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234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90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210.60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 โรงแรม/รี</a:t>
                      </a:r>
                      <a:r>
                        <a:rPr lang="th-TH" sz="2800" b="1" dirty="0" err="1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สอร์ท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60 ตัวชี้วัด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234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85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198.90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1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 ราชการ/เอกชน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44</a:t>
                      </a: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ตัวชี้วัด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180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80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144.00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38865" y="371310"/>
            <a:ext cx="399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u="sng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เกณฑ์คะแนนการตรวจประเมิน</a:t>
            </a:r>
            <a:endParaRPr lang="en-US" sz="3200" b="1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83623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นโยบายความรัยผิดชอบต่อสังคม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07" y="4155015"/>
            <a:ext cx="4194843" cy="25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919228"/>
            <a:ext cx="11278085" cy="3129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มีการดำเนินการในเรื่องนโยบายด้านความรับผิดชอบต่อสังคม ที่มีความเป็นปัจจุบัน หรือยังคงใช้อยู่ ณ ปัจจุบัน เช่น การให้โอกาสคนในชุมชนเข้าทำงาน การซื้อสินค้าหรือบริการจากชุมชน เป็นต้น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มีการกำหนดนโยบาย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ด้านความรับผิดชอบต่อสังคมเป็นลาย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ลักษณ์อักษรอย่าง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มีแผนปฏิบัติการที่สอดคล้องกับ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นโยบายด้านความรับผิดชอบต่อสังคม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มีการเผยแพร่นโยบาย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ด้านความรับผิดชอบต่อสังคมให้ท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ราบโดยทั่วกันทั้งภายในองค์กรและภายนอก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องค์กร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นโยบายด้านความรับผิดชอบต่อสังคม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34082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7091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บ้านเมือง - GC Group ร่วมสู้ภัย COVID-19 หนุนเสื้อกาวน์ให้ 12 โรง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8439" y="4157541"/>
            <a:ext cx="3649261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113622"/>
            <a:ext cx="11278085" cy="252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ประกอบการนำแนวนโยบายด้านความรับผิดชอบต่อสังคม มาสู่การปฏิบัติ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มีผลงาน ภาพถ่าย หรือหลักฐานแสดงการปฏิบัติการ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มีรายงานสรุปผลการปฏิบัติการ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มีรายงานการติดตามผลหลังการปฏิบัติ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การปฏิบัติด้านความรับผิดชอบต่อสังคม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คุณสุวรรณา ขจิตบุญ และครอบครัว บริจาคเตียงไฟฟ้าสำหรับผู้ป่วย จำนวน ..."/>
          <p:cNvSpPr>
            <a:spLocks noChangeAspect="1" noChangeArrowheads="1"/>
          </p:cNvSpPr>
          <p:nvPr/>
        </p:nvSpPr>
        <p:spPr bwMode="auto">
          <a:xfrm>
            <a:off x="1631449" y="17225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91050" y="4495513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CSR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8041" y="4495513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CSR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96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จบการนำเสนอ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1" y="3886680"/>
            <a:ext cx="9870140" cy="1373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ขอความกรุณา </a:t>
            </a: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Resize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 หรือ </a:t>
            </a: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File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ก่อนส่งด้วยครับ </a:t>
            </a: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7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385" y="720091"/>
            <a:ext cx="100141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</a:t>
            </a:r>
          </a:p>
          <a:p>
            <a:endParaRPr lang="th-TH" sz="3200" b="1" dirty="0" smtClean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</a:t>
            </a: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มีค่าน้ำหนักคะแนนต่างกันเป็น 2 ระดับ คือ </a:t>
            </a:r>
            <a:r>
              <a:rPr lang="th-TH" sz="32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และ </a:t>
            </a:r>
            <a:r>
              <a:rPr lang="th-TH" sz="32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ตัวชี้วัดที่มีค่าน้ำหนักเท่ากับ 2 ทุกตัว </a:t>
            </a:r>
            <a:r>
              <a:rPr lang="th-TH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จะต้องได้</a:t>
            </a: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คะแนนการประเมิน (เมื่อคูณค่าน้ำหนักแล้ว) </a:t>
            </a:r>
            <a:r>
              <a:rPr lang="th-TH" sz="32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</a:t>
            </a:r>
            <a:r>
              <a:rPr lang="th-TH" sz="32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ต่ำกว่า 4 คะแนน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หากกรณีที่ตัวใดได้คะแนน (เมื่อคูณค่าน้ำหนักแล้ว) ต่ำกว่า 4 คะแนน ผู้ตรวจประเมินจะแจ้งให้สถานประกอบการ</a:t>
            </a:r>
            <a:r>
              <a:rPr lang="th-TH" sz="32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ดำเนินการปรับปรุง แก้ไข ภายในระยะเวลา 30 วัน </a:t>
            </a: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ทั้งนี้สถานประกอบการ</a:t>
            </a:r>
            <a:r>
              <a:rPr lang="th-TH" sz="3200" b="1" i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ต้องส่งเอกสารหลักฐานการดำเนินการปรับปรุง แก้ไข</a:t>
            </a:r>
            <a:endParaRPr lang="th-TH" sz="32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126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46220" y="1755057"/>
          <a:ext cx="10522039" cy="436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04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44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00483">
                  <a:extLst>
                    <a:ext uri="{9D8B030D-6E8A-4147-A177-3AD203B41FA5}">
                      <a16:colId xmlns="" xmlns:a16="http://schemas.microsoft.com/office/drawing/2014/main" val="3560683178"/>
                    </a:ext>
                  </a:extLst>
                </a:gridCol>
              </a:tblGrid>
              <a:tr h="2032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ประเภท</a:t>
                      </a:r>
                      <a:endParaRPr lang="th-TH" sz="28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ขนาดพื้นที่จัดประชุม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ความสูงขั้นต่ำ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ความสูง</a:t>
                      </a:r>
                      <a:br>
                        <a:rPr lang="th-TH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</a:br>
                      <a:r>
                        <a:rPr lang="th-TH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ที่อนุโลม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6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ประเภท 1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30 - 200</a:t>
                      </a:r>
                      <a:r>
                        <a:rPr lang="th-TH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ตารางเมตร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2.50</a:t>
                      </a:r>
                      <a:r>
                        <a:rPr lang="th-TH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2.20</a:t>
                      </a: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6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ประเภท 2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3200" b="1" spc="-5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3200" b="1" spc="-5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200 </a:t>
                      </a:r>
                      <a:r>
                        <a:rPr lang="th-TH" sz="3200" b="1" spc="-5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ตารางเมตร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spc="-5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2.80 </a:t>
                      </a:r>
                      <a:r>
                        <a:rPr lang="th-TH" sz="3200" b="1" spc="-5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2.50</a:t>
                      </a: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4115" y="840659"/>
            <a:ext cx="480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คุณลักษณะเบื้องต้นของห้องประชุม</a:t>
            </a:r>
            <a:endParaRPr lang="en-US" sz="3200" b="1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87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14617"/>
              </p:ext>
            </p:extLst>
          </p:nvPr>
        </p:nvGraphicFramePr>
        <p:xfrm>
          <a:off x="827172" y="901146"/>
          <a:ext cx="11182350" cy="57462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973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6200"/>
                <a:gridCol w="1200150"/>
                <a:gridCol w="1238250"/>
                <a:gridCol w="1352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2022"/>
              </a:tblGrid>
              <a:tr h="1331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ห้องที่ขอ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การรับรอง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ชื่อห้อง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กว้าง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ยาว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พื้นที่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ความสูง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2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 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94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 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313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 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21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 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ontent Placeholder 9"/>
          <p:cNvSpPr txBox="1">
            <a:spLocks/>
          </p:cNvSpPr>
          <p:nvPr/>
        </p:nvSpPr>
        <p:spPr>
          <a:xfrm>
            <a:off x="285750" y="95250"/>
            <a:ext cx="12001499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 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กรุณากรอกข้อมูล</a:t>
            </a:r>
            <a:r>
              <a:rPr lang="th-TH" sz="36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ห้องที่ขอการรับรอง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ให้ครบถ้วน (สามารถเพิ่มหน้าได้ตามสะดวก)</a:t>
            </a:r>
          </a:p>
        </p:txBody>
      </p:sp>
    </p:spTree>
    <p:extLst>
      <p:ext uri="{BB962C8B-B14F-4D97-AF65-F5344CB8AC3E}">
        <p14:creationId xmlns:p14="http://schemas.microsoft.com/office/powerpoint/2010/main" val="1254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743</TotalTime>
  <Words>4949</Words>
  <Application>Microsoft Office PowerPoint</Application>
  <PresentationFormat>Widescreen</PresentationFormat>
  <Paragraphs>611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Cordia New</vt:lpstr>
      <vt:lpstr>Franklin Gothic Book</vt:lpstr>
      <vt:lpstr>LilyUPC</vt:lpstr>
      <vt:lpstr>TH SarabunPSK</vt:lpstr>
      <vt:lpstr>Crop</vt:lpstr>
      <vt:lpstr>มาตรฐานสถานที่จัดงานประเทศไทย (ประเภทห้องประชุม)  ฉบับปรับปรุงครั้งที่ 3 ปี 2562</vt:lpstr>
      <vt:lpstr>มาตรฐานสถานที่จัดงานประเทศไทย (ประเภทห้องประชุม)  ฉบับปรับปรุงครั้งที่ 3 ปี 2562</vt:lpstr>
      <vt:lpstr>*** กรุณากรอกข้อมูลสถานประกอบการ ที่ต้องการขอการรับรองให้ครบถ้วน *** (สามารถเพิ่มหน้าได้ตามสะดวก)</vt:lpstr>
      <vt:lpstr>*** กรุณากรอกข้อมูลของผู้จัดเตรียมข้อมูล ***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*** กรุณาแนบเอกสาร หรือบันทึกของแต่ละตัวชี้วัด  เพื่อประกอบการพิจารณาด้วย</vt:lpstr>
      <vt:lpstr>P01 ภายในห้องประชุม (ค่าน้ำหนัก 2)</vt:lpstr>
      <vt:lpstr>P02 ผนังห้อง และ/หรือ ผนังกั้นห้อง (ค่าน้ำหนัก 2)</vt:lpstr>
      <vt:lpstr>P03 โต๊ะและเก้าอี้สำหรับการจัดประชุม (ค่าน้ำหนัก 2)</vt:lpstr>
      <vt:lpstr>P04 องค์ประกอบประจำห้องประชุม  (ค่าน้ำหนัก 1)</vt:lpstr>
      <vt:lpstr>P05 สายไฟและอุปกรณ์ไฟฟ้าในห้องประชุม (ค่าน้ำหนัก 2)</vt:lpstr>
      <vt:lpstr>P06 ระบบไฟฟ้าสำรอง (ค่าน้ำหนัก 2)</vt:lpstr>
      <vt:lpstr>P07 เต้ารับไฟฟ้า (ค่าน้ำหนัก 1)</vt:lpstr>
      <vt:lpstr>P08 แสงสว่างในห้องประชุม (ค่าน้ำหนัก 1)</vt:lpstr>
      <vt:lpstr>P08 แสงสว่างในห้องประชุม (ค่าน้ำหนัก 1)</vt:lpstr>
      <vt:lpstr>P09 ระบบไฟส่องสว่างในห้องประชุม (ค่าน้ำหนัก 1)</vt:lpstr>
      <vt:lpstr>P10 ระบบปรับอากาศ (ค่าน้ำหนัก 2)</vt:lpstr>
      <vt:lpstr>P11 ระบบระบายอากาศ (ค่าน้ำหนัก 1)</vt:lpstr>
      <vt:lpstr>P12 ระบบป้องกันอัคคีภัยในห้องประชุม (ค่าน้ำหนัก 2)</vt:lpstr>
      <vt:lpstr>P12 ระบบป้องกันอัคคีภัยในห้องประชุม (ค่าน้ำหนัก 2)</vt:lpstr>
      <vt:lpstr>P13 พื้นที่ต้อนรับ ลงทะเบียน และพักคอย (ค่าน้ำหนัก 1)</vt:lpstr>
      <vt:lpstr>P15 พื้นที่บริการอาหารว่างและเครื่องดื่ม (ค่าน้ำหนัก 1) </vt:lpstr>
      <vt:lpstr>P17 ห้องน้ำ (ค่าน้ำหนัก 2) </vt:lpstr>
      <vt:lpstr>P19 ห้องสำหรับผู้จัดงาน (ค่าน้ำหนัก 1) </vt:lpstr>
      <vt:lpstr>P25 พื้นที่สูบบุหรี่  (ค่าน้ำหนัก 1)</vt:lpstr>
      <vt:lpstr>P26 ป้ายประชาสัมพันธ์  (ค่าน้ำหนัก 1)</vt:lpstr>
      <vt:lpstr>P27 ป้ายบอกทาง  (ค่าน้ำหนัก 1)</vt:lpstr>
      <vt:lpstr>P29 พื้นที่จอดรถ (ค่าน้ำหนัก 1)</vt:lpstr>
      <vt:lpstr>P32 ระบบสำรองน้ำใช้สำหรับการประชุม (ค่าน้ำหนัก 1)</vt:lpstr>
      <vt:lpstr>*** กรุณาแนบเอกสาร หรือบันทึกของแต่ละตัวชี้วัด  เพื่อประกอบการพิจารณาด้วย</vt:lpstr>
      <vt:lpstr>T01 ระบบเสียง (ค่าน้ำหนัก 2)</vt:lpstr>
      <vt:lpstr>T02 ระบบภาพ (ค่าน้ำหนัก 2)</vt:lpstr>
      <vt:lpstr>T03 จุดกระจายสัญญาณ WIFI (ค่าน้ำหนัก 1)</vt:lpstr>
      <vt:lpstr>*** กรุณาแนบเอกสาร หรือบันทึกของแต่ละตัวชี้วัด  เพื่อประกอบการพิจารณาด้วย</vt:lpstr>
      <vt:lpstr>Sv01 บริการรับจองล่วงหน้า (ค่าน้ำหนัก 1)</vt:lpstr>
      <vt:lpstr>Sv03 บริการวัสดุอุปกรณ์ประจำห้องประชุม (ค่าน้ำหนัก 1)</vt:lpstr>
      <vt:lpstr>Sv04 บริการพัดลมไฟฟ้า  (ค่าน้ำหนัก 1)</vt:lpstr>
      <vt:lpstr>Sv05 บริการอาหาร และเครื่องดื่ม (ค่าน้ำหนัก 1)</vt:lpstr>
      <vt:lpstr>Sv06 พนักงานผู้ให้บริการประจำกลุ่มประชุม (ค่าน้ำหนัก 1)</vt:lpstr>
      <vt:lpstr>Sv08 เจ้าหน้าที่โสตทัศนูปกรณ์ (ค่าน้ำหนัก 1)</vt:lpstr>
      <vt:lpstr>Sv09 เจ้าหน้าที่รักษาความปลอดภัย (ค่าน้ำหนัก 1)</vt:lpstr>
      <vt:lpstr>Sv10 บุคลิกภาพของพนักงานบริการกลุ่มประชุม (ค่าน้ำหนัก 2)</vt:lpstr>
      <vt:lpstr>Sv11 ความรู้ของพนักงานบริการกลุ่มประชุม (ค่าน้ำหนัก 1)</vt:lpstr>
      <vt:lpstr>Sv12 ทักษะและมาตรการส่งเสริมภาษาต่างประเทศ ของพนักงานบริการกลุ่มประชุม (ค่าน้ำหนัก 2) </vt:lpstr>
      <vt:lpstr>Sv13 การจัดการบุคลากรในด้านการบริการกลุ่มประชุม (ค่าน้ำหนัก 2) </vt:lpstr>
      <vt:lpstr>Sv15 การร้องเรียนและการประเมินผลการบริการ  (ค่าน้ำหนัก 2) </vt:lpstr>
      <vt:lpstr>Sv16 แผนป้องกันและระงับอัคคีภัย (ค่าน้ำหนัก 2) </vt:lpstr>
      <vt:lpstr>Sv18 การจัดการความสะอาดและขยะ (ค่าน้ำหนัก 1) </vt:lpstr>
      <vt:lpstr>*** กรุณาแนบเอกสาร หรือบันทึกของแต่ละตัวชี้วัด  เพื่อประกอบการพิจารณาด้วย</vt:lpstr>
      <vt:lpstr>St01 นโยบายด้านสิ่งแวดล้อม (ค่าน้ำหนัก 1) </vt:lpstr>
      <vt:lpstr>St02 การปฏิบัติด้านสิ่งแวดล้อม (ค่าน้ำหนัก 1) </vt:lpstr>
      <vt:lpstr>St03 นโยบายด้านอาชีวอนามัยและความปลอดภัย (ค่าน้ำหนัก 1) </vt:lpstr>
      <vt:lpstr>St04 การปฏิบัติด้านอาชีวอนามัยและความปลอดภัย (ค่าน้ำหนัก 1) </vt:lpstr>
      <vt:lpstr>St05 นโยบายด้านความรับผิดชอบต่อสังคม (ค่าน้ำหนัก 1) </vt:lpstr>
      <vt:lpstr>St06 การปฏิบัติด้านความรับผิดชอบต่อสังคม (ค่าน้ำหนัก 1) </vt:lpstr>
      <vt:lpstr>จบการนำเสนอ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Worachat Paisanjit</dc:creator>
  <cp:lastModifiedBy>Worachat Paisanjit</cp:lastModifiedBy>
  <cp:revision>99</cp:revision>
  <dcterms:created xsi:type="dcterms:W3CDTF">2020-04-09T08:41:06Z</dcterms:created>
  <dcterms:modified xsi:type="dcterms:W3CDTF">2020-04-16T02:06:06Z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1657541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