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8" r:id="rId1"/>
    <p:sldMasterId id="2147483880" r:id="rId2"/>
    <p:sldMasterId id="2147483892" r:id="rId3"/>
  </p:sldMasterIdLst>
  <p:notesMasterIdLst>
    <p:notesMasterId r:id="rId49"/>
  </p:notesMasterIdLst>
  <p:handoutMasterIdLst>
    <p:handoutMasterId r:id="rId50"/>
  </p:handoutMasterIdLst>
  <p:sldIdLst>
    <p:sldId id="256" r:id="rId4"/>
    <p:sldId id="257" r:id="rId5"/>
    <p:sldId id="434" r:id="rId6"/>
    <p:sldId id="435" r:id="rId7"/>
    <p:sldId id="432" r:id="rId8"/>
    <p:sldId id="369" r:id="rId9"/>
    <p:sldId id="440" r:id="rId10"/>
    <p:sldId id="266" r:id="rId11"/>
    <p:sldId id="523" r:id="rId12"/>
    <p:sldId id="524" r:id="rId13"/>
    <p:sldId id="525" r:id="rId14"/>
    <p:sldId id="373" r:id="rId15"/>
    <p:sldId id="374" r:id="rId16"/>
    <p:sldId id="375" r:id="rId17"/>
    <p:sldId id="376" r:id="rId18"/>
    <p:sldId id="380" r:id="rId19"/>
    <p:sldId id="442" r:id="rId20"/>
    <p:sldId id="443" r:id="rId21"/>
    <p:sldId id="444" r:id="rId22"/>
    <p:sldId id="526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27" r:id="rId35"/>
    <p:sldId id="490" r:id="rId36"/>
    <p:sldId id="514" r:id="rId37"/>
    <p:sldId id="515" r:id="rId38"/>
    <p:sldId id="516" r:id="rId39"/>
    <p:sldId id="517" r:id="rId40"/>
    <p:sldId id="518" r:id="rId41"/>
    <p:sldId id="528" r:id="rId42"/>
    <p:sldId id="498" r:id="rId43"/>
    <p:sldId id="519" r:id="rId44"/>
    <p:sldId id="521" r:id="rId45"/>
    <p:sldId id="520" r:id="rId46"/>
    <p:sldId id="522" r:id="rId47"/>
    <p:sldId id="43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EF4"/>
    <a:srgbClr val="FFCC66"/>
    <a:srgbClr val="CCFFFF"/>
    <a:srgbClr val="CCFFCC"/>
    <a:srgbClr val="FFFF99"/>
    <a:srgbClr val="0000FF"/>
    <a:srgbClr val="FFCCFF"/>
    <a:srgbClr val="CCCCFF"/>
    <a:srgbClr val="0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E54-BE7E-47EC-9C86-C17C284C646F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A84-1943-42B1-9303-571B0CA1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D263-DF3E-4835-9FC3-530A33603F8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947D-8F88-45C5-913A-4AFC3171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4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0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63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1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7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7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6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8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7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0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3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00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19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5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8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2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7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3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8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2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9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3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มาตรฐานสถานที่จัดงานประเทศไทย </a:t>
            </a: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(ประเภทสถานที่จัดกิจกรรมพิเศษ) </a:t>
            </a:r>
            <a: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54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5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ฉบับปรับปรุง ปี </a:t>
            </a:r>
            <a:r>
              <a:rPr lang="en-US" sz="5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2564</a:t>
            </a:r>
            <a:endParaRPr lang="en-US" sz="54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0659" y="0"/>
            <a:ext cx="4231341" cy="914400"/>
            <a:chOff x="5740533" y="244895"/>
            <a:chExt cx="4663955" cy="1005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"/>
            <a:stretch/>
          </p:blipFill>
          <p:spPr>
            <a:xfrm>
              <a:off x="9349724" y="244895"/>
              <a:ext cx="1054764" cy="1005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" b="2"/>
            <a:stretch/>
          </p:blipFill>
          <p:spPr>
            <a:xfrm>
              <a:off x="5740533" y="244895"/>
              <a:ext cx="3609191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zebo vs. Non-Gazebo Mandaps at Indian Weddings: Framework for Venue and  Decor Decisions at Indian Weddings - Indian Wedding Venues United States  and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48" y="4136427"/>
            <a:ext cx="3895811" cy="247719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tokyo-dome.co.jp/tourists/tdc-hall/img/img_index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5" y="4151417"/>
            <a:ext cx="3813551" cy="2477190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P02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พื้นที่สำหรับติดตั้งเวที</a:t>
            </a:r>
            <a: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มีความปลอดภัย</a:t>
            </a:r>
            <a:endParaRPr lang="en-US" sz="2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</a:rPr>
              <a:t>1. มีความแข็งแรง ไม่ยุบ หรือไม่ทรุดตัว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</a:rPr>
              <a:t>2. มีรายงานผลการตรวจสอบ และระบุพิกัดการรับน้ำหนักของพื้นโดยวิศวกร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โยธา</a:t>
            </a:r>
            <a:endParaRPr lang="th-TH" sz="2800" dirty="0">
              <a:solidFill>
                <a:srgbClr val="008000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382" y="575051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3210" y="57793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8336741" y="4136427"/>
            <a:ext cx="3683004" cy="24921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307610" y="57793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8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84" y="4497049"/>
            <a:ext cx="3887774" cy="222615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8" y="4497048"/>
            <a:ext cx="3944187" cy="222615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P03 </a:t>
            </a:r>
            <a:r>
              <a:rPr lang="th-TH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พื้นที่จัดเตรียมอาหาร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สะอาด ถูกสุขลักษณะ </a:t>
            </a:r>
            <a:r>
              <a:rPr lang="th-TH" sz="2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  <a:endParaRPr lang="en-US" sz="1400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h-TH" sz="2400" kern="0" dirty="0">
                <a:solidFill>
                  <a:srgbClr val="0000FF"/>
                </a:solidFill>
                <a:latin typeface="Cordia New" panose="020B0304020202020204" pitchFamily="34" charset="-34"/>
              </a:rPr>
              <a:t>(ข้อย่อยละ 1 คะแนน</a:t>
            </a:r>
            <a:r>
              <a:rPr lang="th-TH" sz="2400" kern="0" dirty="0" smtClean="0">
                <a:solidFill>
                  <a:srgbClr val="0000FF"/>
                </a:solidFill>
                <a:latin typeface="Cordia New" panose="020B0304020202020204" pitchFamily="34" charset="-34"/>
              </a:rPr>
              <a:t>)</a:t>
            </a:r>
            <a:endParaRPr lang="en-US" sz="2400" kern="0" dirty="0" smtClean="0">
              <a:solidFill>
                <a:srgbClr val="0000FF"/>
              </a:solidFill>
              <a:latin typeface="Cordia New" panose="020B0304020202020204" pitchFamily="34" charset="-34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1.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มีพื้นที่เพียงพอ แยกเป็นสัดส่วนชัดเจน หรือจัดหาฉากปิดกั้นที่เหมาะสม ในกรณีไม่มีพื้นที่แยกชัดเจน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2. มีอากาศถ่ายเทเพียงพอ ไม่มีกลิ่นรบกวน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3. ไม่มีสิ่งสกปรก หรือของเสีย เปรอะเปื้อนในพื้นที่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มีรายการผู้ให้บริการด้านอาหาร ในกรณีที่จำเป็น ตามความ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เหมาะสม</a:t>
            </a:r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8334702" y="4466988"/>
            <a:ext cx="3657600" cy="2240445"/>
            <a:chOff x="8318936" y="4141775"/>
            <a:chExt cx="3657600" cy="2471066"/>
          </a:xfrm>
        </p:grpSpPr>
        <p:sp>
          <p:nvSpPr>
            <p:cNvPr id="14" name="Rectangle 1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99333" y="4473623"/>
              <a:ext cx="293702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พื้นที่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เตรียม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อาหาร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393402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31742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"/>
          <a:stretch/>
        </p:blipFill>
        <p:spPr>
          <a:xfrm>
            <a:off x="246444" y="4156765"/>
            <a:ext cx="3770920" cy="244614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55"/>
          <a:stretch/>
        </p:blipFill>
        <p:spPr>
          <a:xfrm>
            <a:off x="4181427" y="4164459"/>
            <a:ext cx="3876941" cy="244838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P04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ที่ตั้งของสถานที่จัดงาน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</a:t>
            </a:r>
            <a:r>
              <a:rPr lang="en-US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คะแนน)</a:t>
            </a:r>
          </a:p>
          <a:p>
            <a:pPr>
              <a:lnSpc>
                <a:spcPct val="115000"/>
              </a:lnSpc>
            </a:pP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ตั้งอยู่ในพื้นที่ซึ่งมีระบบขนส่งไปยังสถานที่จัดงานได้สะดวก</a:t>
            </a:r>
          </a:p>
          <a:p>
            <a:pPr>
              <a:lnSpc>
                <a:spcPct val="115000"/>
              </a:lnSpc>
            </a:pP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สามารถค้นหาได้จากแผนที่อิเล็กทรอนิกส์ มีข้อมูลแสดงตำแหน่งถูกต้อง ตรงตามสถานที่ตั้งจริง</a:t>
            </a:r>
            <a:endParaRPr lang="th-TH" sz="2800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18936" y="4141775"/>
            <a:ext cx="3657600" cy="2471066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03955" y="4473623"/>
              <a:ext cx="312777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ที่ตั้ง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40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126387" y="57755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28918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222226" y="57755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"/>
          <a:stretch/>
        </p:blipFill>
        <p:spPr>
          <a:xfrm>
            <a:off x="152039" y="4064585"/>
            <a:ext cx="3975242" cy="254825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P05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การจัดการจราจร ของสถานที่จัดงาน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pPr>
              <a:spcBef>
                <a:spcPts val="600"/>
              </a:spcBef>
            </a:pP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มีเส้นทางผ่านเข้า-ออก สะดวก มีมากกว่า 1 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เส้นทาง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สามารถจัดหาหรือประสานงานให้มีเจ้าหน้าที่อำนวยความสะดวกด้านจราจร เมื่อมีการร้องขอจากผู้จัด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77676" y="577266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5514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799" y="4065361"/>
            <a:ext cx="4006751" cy="25474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14564" y="57793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Make Your Event Successful by Hiring Event Traffic Controllers | management  company in Melbour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66" y="4066375"/>
            <a:ext cx="3568616" cy="254646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483404" y="57793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973" y="4207944"/>
            <a:ext cx="3993668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1" y="4207943"/>
            <a:ext cx="3840791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P06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พื้นที่บริการจอดยานพาหนะ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มีพื้นที่จัดไว้เพื่อให้บริการจอดรถ และมีพื้นที่จอดรถรองรับผู้ที่จำเป็นต้องให้การดูแลเป็น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พิเศษ</a:t>
            </a:r>
          </a:p>
          <a:p>
            <a:pPr>
              <a:spcBef>
                <a:spcPts val="600"/>
              </a:spcBef>
            </a:pP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มีเส้นทางเชื่อมไปยังพื้นที่จัดงาน สามารถเดินเท้าได้ปลอดภัย และมีแสงสว่าง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เพียงพอ</a:t>
            </a:r>
          </a:p>
          <a:p>
            <a:pPr>
              <a:spcBef>
                <a:spcPts val="600"/>
              </a:spcBef>
            </a:pP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สามารถจัดหาพื้นที่บริการจอดรถสำรองเพิ่มเติมได้ ในกรณีที่มีการร้อง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สามารถจัดหาให้มีรถรับ-ส่ง หรือรถร่วมไว้บริการ กรณี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พื้นที่จอด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อยู่ห่างไกล ไม่สามารถเดินเท้าได้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8334" y="582490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80323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250560" y="582975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936" y="4207943"/>
            <a:ext cx="3713351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390843" y="583895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6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"/>
          <a:stretch/>
        </p:blipFill>
        <p:spPr>
          <a:xfrm>
            <a:off x="126816" y="4138275"/>
            <a:ext cx="3849125" cy="239076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0" y="4138275"/>
            <a:ext cx="3812407" cy="239076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P07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จุดรับส่ง (</a:t>
            </a:r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Drop-off)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ผู้ร่วมงาน </a:t>
            </a: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/หรือขนถ่ายสิ่งของ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pPr>
              <a:lnSpc>
                <a:spcPct val="74000"/>
              </a:lnSpc>
            </a:pP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มีความปลอดภัย ไม่สร้างผลกระทบต่อผู้ร่วมงานหรือผู้เกี่ยวข้อง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3914" y="574777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82881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06460" y="570761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3"/>
          <a:stretch/>
        </p:blipFill>
        <p:spPr>
          <a:xfrm>
            <a:off x="8101226" y="4138274"/>
            <a:ext cx="3890905" cy="242176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9288086" y="572260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174" y="4005848"/>
            <a:ext cx="3837511" cy="268324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218229" y="4005848"/>
            <a:ext cx="3858062" cy="26832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ป้ายบอกเส้นทางและสัญลักษณ์ใน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อาคาร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มีความพร้อมใช้งาน สามารถมองเห็นได้ชัดเจน และ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280254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pPr>
              <a:lnSpc>
                <a:spcPct val="74000"/>
              </a:lnSpc>
            </a:pP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มีป้ายบ่งชี้ทางเข้า-ออกของสถานที่จัดงาน และป้ายสัญลักษณ์แสดงจุดอำนวยความสะดวกต่างๆ เช่น ห้องน้ำ ลานจอดรถ ทางหนีไฟ ฯลฯ ที่สามารถมองเห็นได้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ป้ายและสัญลักษณ์ที่ใช้เป็นชนิด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ถาวร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สามารถสื่อสารได้เข้าใจ ใช้ภาษาไทย และ/หรือ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ภาษาที่เหมาะสม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กับกลุ่มเป้าหมายของการจัดงาน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9400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26938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</a:t>
                      </a:r>
                      <a:r>
                        <a:rPr lang="th-TH" sz="3200" dirty="0" smtClean="0"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อาคาร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568" y="4005848"/>
            <a:ext cx="3766563" cy="26832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5333153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6946" y="585611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9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6" y="4157541"/>
            <a:ext cx="3747402" cy="24553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P09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ป้ายบอกเส้นทางและสัญลักษณ์นอก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อาคาร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มีความพร้อมใช้งาน มีไฟส่องสว่าง สามารถมองเห็นได้ชัดเจน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endParaRPr lang="th-TH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มีป้ายบอกทางหลักสำหรับเข้า-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ออก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ป้ายและสัญลักษณ์ที่ใช้เป็นชนิดถาวรหรือ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ชั่วคราว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สามารถสื่อสารได้เข้าใจ ใช้ภาษาไทย และ/หรือภาษาที่เหมาะสมกับกลุ่มเป้าหมายของการจัดงาน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4767" y="591421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28797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81" b="1"/>
          <a:stretch/>
        </p:blipFill>
        <p:spPr>
          <a:xfrm>
            <a:off x="4197025" y="4133720"/>
            <a:ext cx="2470518" cy="2485943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69"/>
          <a:stretch/>
        </p:blipFill>
        <p:spPr>
          <a:xfrm>
            <a:off x="6809600" y="4126898"/>
            <a:ext cx="2487707" cy="248594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4552399" y="591390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50621" y="586187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tretch/>
        </p:blipFill>
        <p:spPr>
          <a:xfrm>
            <a:off x="9439364" y="4126898"/>
            <a:ext cx="2570348" cy="248594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9926299" y="586909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1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749" y="4178929"/>
            <a:ext cx="3954909" cy="243391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4" y="4178929"/>
            <a:ext cx="3706729" cy="243391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P10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จุดปฐมพยาบาล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มีพื้นที่ ห้อง หรือสิ่งปลูกสร้าง สำหรับตั้งหน่วยปฐมพยาบาล อยู่ใน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สภาพพร้อม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ใช้งาน และเข้าถึงได้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สะดวก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มีบุคลากรที่มีความรู้ด้านการพยาบาลเบื้องต้น หรือจัดหาบุคลากรสนับสนุนจากภายนอก ปฏิบัติหน้าที่ตลอดระยะเวลาที่มีการจัดงานได้ ในกรณีที่ร้อง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มีรายชื่อสถานพยาบาลสำรองในพื้นที่ กรณีจำเป็นเพื่อรองรับผู้ป่วยระหว่างการจัด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 </a:t>
            </a:r>
            <a:r>
              <a:rPr lang="th-TH" sz="2400" i="1" dirty="0">
                <a:solidFill>
                  <a:srgbClr val="008000"/>
                </a:solidFill>
                <a:latin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7736" y="573200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74467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211512" y="5767859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5"/>
          <a:stretch/>
        </p:blipFill>
        <p:spPr>
          <a:xfrm>
            <a:off x="8291157" y="4178929"/>
            <a:ext cx="3741386" cy="243173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9368522" y="579034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6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1"/>
          <a:stretch/>
        </p:blipFill>
        <p:spPr>
          <a:xfrm>
            <a:off x="4107804" y="4159997"/>
            <a:ext cx="3996596" cy="244704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3" y="4159998"/>
            <a:ext cx="3734150" cy="244704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6" descr="ห้องน้ำคนพิการ พี่ซาบะลงพื้นที่สำรวจเบาๆ รอบสอง เซ็นทรัลบางนา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430" y="4159997"/>
            <a:ext cx="3707850" cy="244704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P11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ห้องสุขาในสถานที่จัดงาน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74495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จัดให้มีบริการห้องสุขาแยกสำหรับชายและหญิง มีห้องสุขาสำหรับผู้สูงอายุ คนพิการหรือทุพพลภาพ 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ได้มาตรฐานตามกฎหมาย ให้เพียงพอต่อ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ผู้ร่วมงาน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มีผู้รับผิดชอบดูแลความสะอาดตามความเหมาะสมต่อจำนวน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ผู้ร่วมงาน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มีการติดตามตรวจสอบให้สะอาด และเป็นระเบียบเรียบร้อย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สม่ำเสมอ </a:t>
            </a:r>
            <a:r>
              <a:rPr lang="th-TH" sz="2400" i="1" dirty="0">
                <a:solidFill>
                  <a:srgbClr val="008000"/>
                </a:solidFill>
                <a:latin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8130" y="576628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74467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5173400" y="580793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25024" y="581027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1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033" y="1116181"/>
            <a:ext cx="9865894" cy="1373107"/>
          </a:xfrm>
        </p:spPr>
        <p:txBody>
          <a:bodyPr anchor="ctr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มาตรฐานสถานที่จัดงานประเทศไทย (ประเภทสถานที่จัดกิจกรรมพิเศษ)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6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ฉบับปรับปรุง ปี </a:t>
            </a:r>
            <a:r>
              <a:rPr lang="en-US" sz="36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2564</a:t>
            </a:r>
            <a:endParaRPr lang="en-US" sz="3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21" y="2597627"/>
            <a:ext cx="2587308" cy="362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6" y="731520"/>
            <a:ext cx="7734924" cy="5257800"/>
          </a:xfrm>
        </p:spPr>
        <p:txBody>
          <a:bodyPr>
            <a:normAutofit/>
          </a:bodyPr>
          <a:lstStyle/>
          <a:p>
            <a:pPr algn="ctr"/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ด้านเทคโนโลยี พลังงาน </a:t>
            </a: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/>
            </a:r>
            <a:b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th-TH" sz="5400" b="1" i="1" spc="-50" dirty="0" smtClean="0">
                <a:solidFill>
                  <a:schemeClr val="tx1"/>
                </a:solidFill>
                <a:latin typeface="Cordia New" panose="020B0304020202020204" pitchFamily="34" charset="-34"/>
              </a:rPr>
              <a:t>และ</a:t>
            </a:r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ความปลอดภัย </a:t>
            </a:r>
            <a:r>
              <a:rPr lang="th-TH" sz="66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/>
            </a:r>
            <a:br>
              <a:rPr lang="th-TH" sz="66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(</a:t>
            </a:r>
            <a:r>
              <a:rPr lang="en-US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Energy and Safety Technology) </a:t>
            </a:r>
            <a:br>
              <a:rPr lang="en-US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11 </a:t>
            </a:r>
            <a:r>
              <a:rPr lang="th-TH" sz="54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ตัวชี้วัด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82256" y="3822244"/>
            <a:ext cx="7972982" cy="2303070"/>
            <a:chOff x="4182256" y="3822244"/>
            <a:chExt cx="7972982" cy="230307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9363" y="3822244"/>
              <a:ext cx="3565875" cy="23030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256" y="3822245"/>
              <a:ext cx="4407108" cy="2303069"/>
            </a:xfrm>
            <a:prstGeom prst="rect">
              <a:avLst/>
            </a:prstGeom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0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32264" y="4157240"/>
            <a:ext cx="2165001" cy="251216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4" y="4162254"/>
            <a:ext cx="3521896" cy="243010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T01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ปลอดภัย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มีนโยบายด้านความปลอดภัย ให้ความสำคัญกับการป้องกันบาดเจ็บ/เจ็บป่วย และรักษาสวัสดิภาพภายในสถานที่จัดงาน จากภัยพิบัติต่างๆ ที่อาจ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เกิดขึ้น</a:t>
            </a:r>
            <a:endParaRPr lang="th-TH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เขียนในรูปแบบเอกสารและอนุมัติโดย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ผู้บริหาร</a:t>
            </a:r>
            <a:endParaRPr lang="en-US" sz="28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สื่อสารนโยบายต่อผู้จัดงานและผู้ที่เกี่ยวข้องให้ทราบ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7438" y="578271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53598"/>
              </p:ext>
            </p:extLst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326" y="4162253"/>
            <a:ext cx="2028333" cy="247255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619" y="4162254"/>
            <a:ext cx="3607668" cy="246383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859253" y="57690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6814" y="579028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15733" y="578709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9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392" y="4141776"/>
            <a:ext cx="3731355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1" y="4141776"/>
            <a:ext cx="3765743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T02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แหล่งพลังงานสำหรับสถานที่จัด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เครื่องกำเนิดไฟฟ้า และ/หรือแหล่งกำเนิดพลังงานอื่นๆ เช่น ระบบลมที่ใช้งานในสถานที่จัด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711092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มีพื้นที่ติดตั้งเครื่องจักรและระบบลำเลียงที่จำเป็น และกำหนดเขตปลอดภัย (</a:t>
            </a:r>
            <a:r>
              <a:rPr lang="en-US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Safe Space)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ปิดกั้นเพื่อป้องกันผู้ไม่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มีการติดตามและตรวจสอบความพร้อมใช้งานอย่างสม่ำเสมอ โดยช่างผู้ชำนาญหรือวิศวกรของสถานที่จัดงาน หรือจัดหาจากภายนอกตามความเหมาะสมเพื่อความ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ปลอดภัย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กรณีจัดหาจากภายนอก มีผลการตรวจสอบความปลอดภัยก่อนการใช้งานเป็นเอกสาร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367218" y="578271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7176" y="578709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834" y="4120093"/>
            <a:ext cx="3712487" cy="24927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9149125" y="579429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T03 </a:t>
            </a:r>
            <a:r>
              <a:rPr lang="th-TH" sz="44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ความปลอดภัยของเครื่องจักรและ</a:t>
            </a:r>
            <a:r>
              <a:rPr lang="th-TH" sz="44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เครื่องจักรและอุปกรณ์ไฟฟ้า รวมทั้งสายไฟฟ้าที่ติดตั้งและที่อยู่ภายใต้การดูแลของสถานที่จัด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อยู่ในสภาพที่ปลอดภัยตลอดการใช้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ติดตั้งป้ายเตือนอันตราย (</a:t>
            </a:r>
            <a:r>
              <a:rPr lang="en-US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Warning Sign)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ที่ได้มาตรฐานและสามารถมองเห็นได้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มีบันทึกผลการตรวจสอบก่อนใช้งาน และติดตามตรวจสอบโดยช่างหรือวิศวกรผู้ชำนาญการอย่าง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สม่ำเสมอ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จัดให้มีช่างหรือเจ้าหน้าที่พร้อมให้บริการ ในกรณีที่เครื่องจักรหรืออุปกรณ์ไฟฟ้ามีความผิดปกติ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10" y="4126019"/>
            <a:ext cx="3703623" cy="248682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250888" y="568951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200" y="4126019"/>
            <a:ext cx="3550010" cy="248682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021" y="4126019"/>
            <a:ext cx="3952618" cy="248682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518168" y="56824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19343" y="567203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2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08" y="4169140"/>
            <a:ext cx="3455926" cy="245946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T04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กล้องวงจรปิด (</a:t>
            </a:r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CCTV)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ในสถานที่จัด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กล้อง </a:t>
            </a: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CCTV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ในพื้นที่เสี่ยงต่ออันตรายเพื่อรักษาความปลอดภัยในพื้นที่จัด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ติดตั้งกล้อง </a:t>
            </a:r>
            <a:r>
              <a:rPr lang="en-US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CCTV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บริเวณทางเข้า-ออก จุดลับตาและจุดที่มีความเสี่ยงในด้านการรักษาความ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ปลอดภัย</a:t>
            </a:r>
            <a:endParaRPr lang="en-US" sz="28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มีแผนผังแสดงจุดติดตั้ง </a:t>
            </a:r>
            <a:r>
              <a:rPr lang="en-US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CCTV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ทั้งแบบติดตั้งถาวรหรือ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ชั่วคราว</a:t>
            </a:r>
            <a:endParaRPr lang="en-US" sz="28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มีเจ้าหน้าที่ติดตามเพื่อรักษาความปลอดภัย และเก็บข้อมูลสำรอง (</a:t>
            </a:r>
            <a:r>
              <a:rPr lang="en-US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Back-up)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เพื่อการสอบย้อนในกรณีที่จำเป็น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655250" y="4473623"/>
              <a:ext cx="30251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กล้องวงจร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ปิด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18936" y="4141775"/>
            <a:ext cx="3657600" cy="2471066"/>
            <a:chOff x="8318936" y="4141775"/>
            <a:chExt cx="3657600" cy="2471066"/>
          </a:xfrm>
        </p:grpSpPr>
        <p:sp>
          <p:nvSpPr>
            <p:cNvPr id="21" name="Rectangle 20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655250" y="4473623"/>
              <a:ext cx="30251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กล้องวงจรปิด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74737" y="576988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1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17" y="4141775"/>
            <a:ext cx="3683917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T05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อุปกรณ์ตรวจอาวุธ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036425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สามารถจัดหาอุปกรณ์ตรวจสแกนอาวุธ สำหรับติดตั้งบริเวณทางเข้าระหว่างจัดงาน กรณีมีบุคคลสำคัญและต้องมีการรักษาความปลอดภัยขั้นสูงได้ ในกรณีที่มีการร้องขอ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64630" y="4473623"/>
              <a:ext cx="240642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ตรวจ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อาวุธ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18936" y="4141775"/>
            <a:ext cx="3657600" cy="2471066"/>
            <a:chOff x="8318936" y="4141775"/>
            <a:chExt cx="3657600" cy="2471066"/>
          </a:xfrm>
        </p:grpSpPr>
        <p:sp>
          <p:nvSpPr>
            <p:cNvPr id="21" name="Rectangle 20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64629" y="4473623"/>
              <a:ext cx="240642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อุปกรณ์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ตรวจอาวุธ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374737" y="576988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8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T06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การใช้วัตถุอันตรายในสถานที่จัด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กรณีที่มีการใช้พลุ ตะไล โคมลอย โคมไฟ โคมควัน หรือวัตถุที่ถูกจัดเป็นวัตถุระเบิดในพื้นที่จัดงาน </a:t>
            </a:r>
            <a:r>
              <a:rPr lang="en-US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</a:t>
            </a: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จัดงานมีการเตรียมการ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9423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มีข้อมูลการสื่อสารไปยังผู้จัดงาน เพื่อส่งเสริมให้มีความพร้อมในการขออนุญาต ก่อนนำมาใช้ในสถานที่จัด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มีผลการทบทวนร่วมกับผู้จัดงาน เพื่อให้แน่ใจว่าผู้จัดงานมีมาตรการและมีผู้รับผิดชอบด้านความปลอดภัย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5967" y="406983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42566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73" y="4141775"/>
            <a:ext cx="3622105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8" name="Rectangle 17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75050" y="4473623"/>
              <a:ext cx="238558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วัตถุ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อันตราย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1" name="Rectangle 20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75050" y="4473623"/>
              <a:ext cx="2385588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วัตถุ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อันตราย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19707" y="576988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5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T07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การป้องกันและระงับอัคคีภัยใน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อาคาร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สถานที่จัดงานมีระบบป้องกันและระงับอัคคีภัยที่พร้อมใช้งานตามประเภทและขนาดของอาคาร </a:t>
            </a:r>
            <a:r>
              <a:rPr lang="en-US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</a:t>
            </a: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กฎหมายควบคุมอาคารและกฎหมายที่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มีการติดตั้ง สัญญาณแจ้งเหตุฉุกเฉิน ถังดับเพลิง อุปกรณ์ตรวจจับความร้อนหรือควัน สายน้ำดับเพลิง และระบบน้ำ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ดับเพลิง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แผนผังแสดงตำแหน่งติดตั้งอุปกรณ์ดับเพลิงที่สอดคล้องกับสถานะปัจจุบัน และมีป้ายบ่งชี้ตามมาตรฐาน สามารถมองเห็นได้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มีแผนและผลการติดตามตรวจสอบ อุปกรณ์ดับเพลิง อย่างน้อยเดือนละ 1 ครั้ง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40200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6" name="Rectangle 15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81324" y="4473623"/>
              <a:ext cx="33730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ป้องกันและ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ระงับ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อัคคีภัย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81324" y="4473623"/>
              <a:ext cx="33730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ป้องกันและ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ระงับ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อัคคีภัย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00" y="4137497"/>
            <a:ext cx="3719897" cy="247534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419707" y="576988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8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T08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การป้องกันและระงับอัคคีภัย ภายนอก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อาคาร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ความพร้อมของการป้องกันและระงับอัคคีภัยที่อาจเกิดขึ้นกับพื้นที่นอกอาคารตาม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กฎหมาย</a:t>
            </a:r>
            <a:r>
              <a:rPr lang="th-TH" sz="2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มีสายน้ำดับเพลิง ที่สามารถรองรับการเชื่อมต่อกับหัวรับน้ำดับเพลิงสาธารณะ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มีถังดับเพลิงติดตั้งรอบพื้นที่จัดงาน และสามารถหยิบได้งานได้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ทันที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ป้ายบ่งชี้อุปกรณ์ป้องกันและระงับอัคคีภัยที่สามารถมองเห็นได้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มีแผนและผลการติดตามตรวจสอบ อุปกรณ์ดับเพลิง อย่างน้อยเดือนละ 1 ครั้ง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47868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347385" y="4291675"/>
            <a:ext cx="3657600" cy="2471066"/>
            <a:chOff x="8318936" y="4141775"/>
            <a:chExt cx="3657600" cy="2471066"/>
          </a:xfrm>
        </p:grpSpPr>
        <p:sp>
          <p:nvSpPr>
            <p:cNvPr id="16" name="Rectangle 15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81324" y="4473623"/>
              <a:ext cx="33730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การป้องกัน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และ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ระงับ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อัคคีภัย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4092" y="42916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81324" y="4473623"/>
              <a:ext cx="33730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การป้องกัน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และ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ระงับ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อัคคีภัย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1" y="4291675"/>
            <a:ext cx="3634837" cy="244865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434697" y="59047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8" y="4156765"/>
            <a:ext cx="3620630" cy="247291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T09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การรองรับเหตุฉุกเฉินในอาคารสถานที่จัด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การรองรับเหตุฉุกเฉินที่อาจเกิดขึ้นกับพื้นที่จัดงานภายใน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อาคาร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มีแผนรองรับเหตุฉุกเฉินกรณีเกิดเหตุเพลิงไหม้และแผนอพยพที่เป็น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ปัจจุบัน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มีเส้นทางสำหรับอพยพ ทางออกฉุกเฉิน พร้อมป้ายบ่งชี้ ที่พร้อมใช้งานได้ในกรณีเกิดเหตุ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ฉุกเฉิน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มีรายงานผลการซ้อมดับเพลิงและอพยพหนีไฟตามแผนฉุกเฉินอย่างน้อยปีละ 1 ครั้ง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62057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57986" y="584705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32" y="4156765"/>
            <a:ext cx="3317299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913743" y="58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35561" y="583206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06135" y="4156765"/>
            <a:ext cx="4622394" cy="2471066"/>
            <a:chOff x="7406135" y="4156765"/>
            <a:chExt cx="4622394" cy="2471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tretch/>
          </p:blipFill>
          <p:spPr>
            <a:xfrm>
              <a:off x="7406135" y="4156765"/>
              <a:ext cx="4622394" cy="2471066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421125" y="4452079"/>
              <a:ext cx="157396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h-TH" sz="4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รายงาน</a:t>
              </a:r>
              <a:endParaRPr lang="en-US" sz="4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4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9504" y="286602"/>
            <a:ext cx="10765936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36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ข้อมูลสถานประกอบการ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ที่ต้องการขอการรับรองให้ครบถ้วน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504700"/>
              </p:ext>
            </p:extLst>
          </p:nvPr>
        </p:nvGraphicFramePr>
        <p:xfrm>
          <a:off x="688687" y="1943469"/>
          <a:ext cx="10905566" cy="3498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ชื่อสถานประกอบการ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ตามใบจดทะเบียนนิติบุคคล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หรือ ตามใบ รร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 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T10 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่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รักษา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ความปลอดภัย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มีเจ้าหน้าที่รักษาความปลอดภัยที่มีทักษะ ความสามารถ ประจำจุดทางเข้าออก และจุดที่มีความเสี่ยงต่อการเกิดอันตรายในพื้นที่ของสถานที่จัด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สามารถแนะนำผู้ให้บริการเจ้าหน้าที่รักษาความปลอดภัยให้แก่ผู้จัดงานได้ กรณีที่มีการร้องขอ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6" name="Rectangle 15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27812" y="4473623"/>
              <a:ext cx="328006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เจ้าหน้าที่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รักษา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ปลอดภัย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27812" y="4473623"/>
              <a:ext cx="328006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เจ้าหน้าที่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รักษา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ปลอดภัย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2" name="Picture 2" descr="Asian security guard make saluting entry entrance the village. Security Guard Talking a portable wireless transceiver guard entrance to the village door. Speed 15 limit in area, copy sp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2" y="4156428"/>
            <a:ext cx="3488226" cy="2441759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9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T11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การประกันภัย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22478"/>
            <a:ext cx="1056920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มีการวางแผนร่วมกับผู้จัดงานเกี่ยวกับแนวทางการ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ประกันภัย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มีเอกสารการประกันภัย ความคุ้มครองความเสียหายที่อาจเกิดขึ้นต่อชีวิตและทรัพย์สินของสถานที่จัดงาน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6" name="Rectangle 15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18381" y="4473623"/>
              <a:ext cx="30989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การประกันภัย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618381" y="4473623"/>
              <a:ext cx="30989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การประกันภัย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1" y="4141775"/>
            <a:ext cx="3428297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3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6" y="731520"/>
            <a:ext cx="7734924" cy="5257800"/>
          </a:xfrm>
        </p:spPr>
        <p:txBody>
          <a:bodyPr/>
          <a:lstStyle/>
          <a:p>
            <a:pPr algn="ctr"/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ด้านการบริการและระบบสนับสนุน </a:t>
            </a:r>
            <a:b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(</a:t>
            </a: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Services and Supporting System) </a:t>
            </a:r>
            <a:b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6 </a:t>
            </a: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ตัวชี้วัด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6282" y="3237876"/>
            <a:ext cx="4796852" cy="2983042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22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SS01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บุคลากรของสถานที่จัด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บุคลากรปฏิบัติหน้าที่ในสถานที่จัด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9423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มีบุคลิก ลักษณะ และการแต่งกายที่สุภาพ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เรียบร้อย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มีความตระหนักต่อการสื่อสาร ด้วยความสุภาพและเคารพผู้ร่วมงาน ทั้งในด้านศาสนา เชื้อชาติ ความเชื่อ วัฒนธรรม เพศ และ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อายุ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มีผู้ปฏิบัติงานเกี่ยวข้องหรือสื่อสารโดยตรงกับผู้ร่วมงาน เพื่อรองรับการติดต่อตามภาษาที่ใช้สื่อสารของกลุ่มเป้าหมาย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6" y="4136771"/>
            <a:ext cx="3715671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47385" y="4141775"/>
            <a:ext cx="3657600" cy="2917171"/>
            <a:chOff x="8318936" y="4141775"/>
            <a:chExt cx="3657600" cy="2917171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603955" y="4473623"/>
              <a:ext cx="3127779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b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4" name="Rectangle 2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03955" y="4473623"/>
              <a:ext cx="312777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บุคลากรของ</a:t>
              </a:r>
              <a:endParaRPr lang="en-US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64412" cy="1450757"/>
          </a:xfrm>
        </p:spPr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SS02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การฝึกอบรม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</a:t>
            </a:r>
            <a:b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การจัดฝึกอบรมจำเป็นสำหรับบุคลากรตามหน้าที่ที่ได้รับมอบหมาย 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</a:t>
            </a: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พัฒนาทักษะและ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ความสามารถ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มีเอกสารกำหนดการฝึกอบรมที่จำเป็นต่อคุณภาพการบริการของสถานที่จัดงาน ภาษาที่จำเป็น รวมทั้งความปลอดภัย สิ่งแวดล้อม ตามกฎหมายที่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มีแผนการจัดฝึกอบรมประจำปี ให้แก่บุคลากรของสถานที่จัดงาน และ/หรือ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ผู้เกี่ยวข้อง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จัดฝึกอบรมตามแผน และเก็บบันทึกผลการฝึกอบรม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91" y="4151761"/>
            <a:ext cx="3566804" cy="248125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85063" y="584483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58" y="4151761"/>
            <a:ext cx="3319825" cy="248986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688371" y="584483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57042" y="4473623"/>
              <a:ext cx="2821605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ฝึกอบรม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บุคลากร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0" y="4156765"/>
            <a:ext cx="3938794" cy="246215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SS03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สื่อสาร</a:t>
            </a:r>
            <a:b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การสื่อสาร ประสานงาน และตอบสนองต่อผู้มีส่วนได้ส่วนเสียกับสถานที่จัดงาน</a:t>
            </a:r>
            <a:endParaRPr lang="th-TH" sz="4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445146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มีวิธีการ สำหรับการสื่อสาร ประสานงาน และตอบสนองต่อผู้จัดงาน หรือผู้มีส่วนได้ส่วนเสียตามความเหมาะสม 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</a:rPr>
              <a:t>มีผู้รับผิดชอบโดยเฉพาะในการสื่อสาร ประสานงาน และตอบสนองต่อผู้จัดงาน หน่วยงานภายนอก หรือผู้มีส่วนได้ส่วนเสียตามความเหมาะสม</a:t>
            </a:r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47385" y="4141775"/>
            <a:ext cx="3657600" cy="2917171"/>
            <a:chOff x="8318936" y="4141775"/>
            <a:chExt cx="3657600" cy="2917171"/>
          </a:xfrm>
        </p:grpSpPr>
        <p:sp>
          <p:nvSpPr>
            <p:cNvPr id="16" name="Rectangle 15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63828" y="4473623"/>
              <a:ext cx="2408032" cy="25853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การสื่อสาร</a:t>
              </a:r>
              <a:b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/>
              </a:r>
              <a:b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63828" y="4473623"/>
              <a:ext cx="240803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การสื่อสาร</a:t>
              </a:r>
              <a:b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SS04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การรับข้อเสนอแนะ หรือข้อร้องเรียน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มีแนวทางปฏิบัติ ระยะเวลาดำเนินการ ในการตอบสนองต่อข้อเสนอแนะ ร้องเรียน หรือติชม จากผู้จัดงาน ผู้ร่วมงาน หรือ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ผู้เกี่ยวข้อง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มีช่องทางรองรับที่ชัดเจน หลากหลาย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รูปแบบ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มีผู้รับผิดชอบในการตอบสนอง หาสาเหตุ และติดตามการปรับปรุงแก้ไข อย่างเหมาะสม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3" y="4138013"/>
            <a:ext cx="3542713" cy="2504808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4" name="Rectangle 1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3122" y="4473623"/>
              <a:ext cx="358944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รับข้อเสนอแนะ 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หรือ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ข้อร้องเรียน</a:t>
              </a:r>
              <a:b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17" name="Rectangle 16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373123" y="4473623"/>
              <a:ext cx="3589444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การรับข้อเสนอแนะ 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หรือข้อร้องเรียน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3" y="4141775"/>
            <a:ext cx="3884795" cy="24555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SS05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นโยบายการใช้เสียงนอกอาคาร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มีการสื่อสารนโยบายการใช้เสียง และ/หรือสนับสนุนให้ผู้จัดงานมีการใช้เสียงนอกคารให้เป็นไปตามข้อบังคับท้องถิ่น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65320"/>
              </p:ext>
            </p:extLst>
          </p:nvPr>
        </p:nvGraphicFramePr>
        <p:xfrm>
          <a:off x="10574867" y="31896"/>
          <a:ext cx="1609110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15" name="Rectangle 1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35639" y="4473623"/>
              <a:ext cx="3464410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นโยบายการใช้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เสียง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นอก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อาคาร </a:t>
              </a:r>
              <a:b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19" name="Rectangle 18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35640" y="4473623"/>
              <a:ext cx="34644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นโยบายการใช้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เสียง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นอก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อาคาร 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7280" y="577152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5" y="4069666"/>
            <a:ext cx="3659689" cy="254317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SS06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การจองใช้บริการสถานที่จัดงาน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109472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มีขั้นตอนการรับจองใช้บริการสถานที่จัดงานผ่านระบบออนไลน์หรือ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ออฟไลน์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มีเจ้าหน้าที่รับผิดชอบการจองสถานที่จัดงาน และสื่อสารข้อมูลที่จำเป็น รวมทั้งข้อกำหนดเกี่ยวกับการชำระเงินตามความ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เหมาะสม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มีเอกสารคู่มือสำหรับแจกผู้จัดงาน ผู้ร่วมงาน เพื่อประชาสัมพันธ์รายละเอียดของสถานที่จัดงาน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311693" y="581804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89350" y="4069666"/>
            <a:ext cx="3727302" cy="2543175"/>
            <a:chOff x="8304194" y="4141775"/>
            <a:chExt cx="3727302" cy="2471066"/>
          </a:xfrm>
        </p:grpSpPr>
        <p:sp>
          <p:nvSpPr>
            <p:cNvPr id="19" name="Rectangle 18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04194" y="4473623"/>
              <a:ext cx="372730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การจองใช้</a:t>
              </a:r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บริการ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5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5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055" y="4069666"/>
            <a:ext cx="3664320" cy="254317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4306727" y="580305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26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6" y="731520"/>
            <a:ext cx="7734924" cy="5257800"/>
          </a:xfrm>
        </p:spPr>
        <p:txBody>
          <a:bodyPr/>
          <a:lstStyle/>
          <a:p>
            <a:pPr algn="ctr"/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ด้านการจัดการอย่างยั่งยืน </a:t>
            </a:r>
          </a:p>
          <a:p>
            <a:pPr algn="ctr"/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(</a:t>
            </a: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Sustainability Management) </a:t>
            </a:r>
          </a:p>
          <a:p>
            <a:pPr algn="ctr"/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5 </a:t>
            </a: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ตัวชี้วัด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81" y="3635861"/>
            <a:ext cx="7379854" cy="2488368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65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กรอกข้อมูลของผู้จัดเตรียมข้อมูล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644828"/>
              </p:ext>
            </p:extLst>
          </p:nvPr>
        </p:nvGraphicFramePr>
        <p:xfrm>
          <a:off x="683374" y="1941705"/>
          <a:ext cx="10905566" cy="39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ตำแหน่ง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ST01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นโยบายสนับสนุนด้านความยั่งยืน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มีนโยบายที่แสดงความมุ่งมั่นในการตอบสนองต่อผลกระทบด้านเศรษฐกิจ การแสดงความรับผิดชอบต่อสังคม และรักษาสิ่งแวดล้อม เพื่อความยั่งยืนของสถานที่จัดงาน เขียนเป็นรูปแบบเอกสาร และสื่อสารต่อ</a:t>
            </a:r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ผู้เกี่ยวข้อง</a:t>
            </a:r>
            <a:endParaRPr lang="en-US" sz="26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มีแผนงานที่แสดงถึงความรับผิดชอบทางสังคมที่ชัดเจน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395" y="4164916"/>
            <a:ext cx="2220098" cy="2447925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4347385" y="4141775"/>
            <a:ext cx="3657600" cy="2471066"/>
            <a:chOff x="8318936" y="4141775"/>
            <a:chExt cx="3657600" cy="2471066"/>
          </a:xfrm>
        </p:grpSpPr>
        <p:sp>
          <p:nvSpPr>
            <p:cNvPr id="21" name="Rectangle 20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87925" y="4473623"/>
              <a:ext cx="3159839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สนับสนุน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ความยั่งยืน</a:t>
              </a:r>
              <a:b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04092" y="4141775"/>
            <a:ext cx="3657600" cy="2471066"/>
            <a:chOff x="8318936" y="4141775"/>
            <a:chExt cx="3657600" cy="2471066"/>
          </a:xfrm>
        </p:grpSpPr>
        <p:sp>
          <p:nvSpPr>
            <p:cNvPr id="24" name="Rectangle 2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87926" y="4473623"/>
              <a:ext cx="315983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นโยบาย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สนับสนุน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ด้าน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ความยั่งยืน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479667" y="581485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4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4467068"/>
            <a:ext cx="3902159" cy="22933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ST02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การจัดการวัสดุที่ไม่ใช้แล้วและของ</a:t>
            </a:r>
            <a:r>
              <a:rPr lang="th-TH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</a:t>
            </a:r>
            <a: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มีการจัดการวัสดุที่ไม่ใช้แล้ว จากการจัดงานหรือของสถานที่จัดงานอย่าง</a:t>
            </a:r>
            <a:r>
              <a:rPr lang="th-TH" sz="28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เหมาะสม</a:t>
            </a:r>
            <a:endParaRPr lang="th-TH" sz="2800" b="1" kern="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มีวิธีการคัดแยกวัสดุที่ไม่ใช้แล้ว เพื่อนำกลับมาใช้ซ้ำหรือรีไซเคิล เพื่อลดการกำจัดทิ้งของของเสียให้น้อย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ที่สุด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มีพื้นที่สำหรับเก็บรวบรวมที่ถูกแยกจากพื้นที่จัดงาน ป้องกันการรั่วไหล และกลิ่น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รบกวน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ของเสียที่ต้องกำจัดทิ้ง มีเอกสารการกำจัดถูกต้องตาม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กฎหมาย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มีผู้รับผิดชอบในการดูแลและตรวจสอบการความเรียบร้อย และกำจัดของเสีย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8249063" y="4467068"/>
            <a:ext cx="3657600" cy="2293930"/>
            <a:chOff x="8318936" y="4141775"/>
            <a:chExt cx="3657600" cy="2471066"/>
          </a:xfrm>
        </p:grpSpPr>
        <p:sp>
          <p:nvSpPr>
            <p:cNvPr id="24" name="Rectangle 2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817154" y="4473623"/>
              <a:ext cx="270138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การจัดการวัสดุ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ที่ไม่ใช้แล้ว</a:t>
              </a:r>
              <a:endPara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และของเสีย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415495" y="59104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46" y="4482058"/>
            <a:ext cx="3695033" cy="227836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5357908" y="594966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2" y="4304922"/>
            <a:ext cx="3800475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ST03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การจัดการน้ำเสียของสถานที่จัดงาน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80" y="1845734"/>
            <a:ext cx="108199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มีวิธีปฏิบัติสำหรับบำบัดน้ำเสียจากกิจกรรมในสถานที่จัดงานอย่างเหมาะสม ก่อนปล่อยสู่ทางระบายน้ำสาธารณะ สอดคล้องตามกฎหมายที่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มีทางระบายน้ำทิ้งจากอาคาร และ/หรือพื้นที่นอกอาคารรอบสถานที่จัดงานให้สามารถใช้งานได้ดี ไม่มีสิ่งสกปรกสะสมหรืออุด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มีการติดตามตรวจสอบเพื่อให้คุณภาพน้ำทิ้งสอดคล้องตามกฎหมายที่เกี่ยวข้องอย่างเหมาะสม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4377366" y="4304922"/>
            <a:ext cx="3657600" cy="2471066"/>
            <a:chOff x="8318936" y="4141775"/>
            <a:chExt cx="3657600" cy="2471066"/>
          </a:xfrm>
        </p:grpSpPr>
        <p:sp>
          <p:nvSpPr>
            <p:cNvPr id="21" name="Rectangle 20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35026" y="4473623"/>
              <a:ext cx="3265638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การจัดการน้ำ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เสีย</a:t>
              </a: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b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</a:b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34073" y="4304922"/>
            <a:ext cx="3657600" cy="2471066"/>
            <a:chOff x="8318936" y="4141775"/>
            <a:chExt cx="3657600" cy="2471066"/>
          </a:xfrm>
        </p:grpSpPr>
        <p:sp>
          <p:nvSpPr>
            <p:cNvPr id="24" name="Rectangle 23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535026" y="4473623"/>
              <a:ext cx="32656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การจัดการน้ำ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เสีย</a:t>
              </a: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ของ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415495" y="59104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3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273" y="4140033"/>
            <a:ext cx="3831216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4" y="4131111"/>
            <a:ext cx="3925762" cy="248674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ST04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น้ำใช้ในสถานที่จัดงาน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น้ำใช้สำหรับสถานที่จัดงาน มีปริมาณเพียงพอต่อการใช้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มีเอกสารข้อมูลผลการตรวจสอบระบบท่อและอุปกรณ์ของน้ำใช้ในสถานที่จัด</a:t>
            </a:r>
            <a:r>
              <a:rPr lang="th-TH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en-US" sz="2400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กรณีที่เกิดเหตุผิดปกติเกิดขึ้นกับระบบน้ำใช้ มีผู้รับผิดชอบจัดการได้ทันท่วงที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249063" y="4125042"/>
            <a:ext cx="3657600" cy="2471066"/>
            <a:chOff x="8318936" y="4141775"/>
            <a:chExt cx="3657600" cy="2471066"/>
          </a:xfrm>
        </p:grpSpPr>
        <p:sp>
          <p:nvSpPr>
            <p:cNvPr id="25" name="Rectangle 24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52045" y="4473623"/>
              <a:ext cx="303159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น้ำ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ใช้</a:t>
              </a: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ใน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สถานที่จัดงาน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15495" y="574556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627" y="577843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47" y="4140602"/>
            <a:ext cx="3953350" cy="24555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ST05 </a:t>
            </a:r>
            <a:r>
              <a:rPr lang="th-TH" sz="4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การฟื้นฟูสภาพแวดล้อมสถานที่จัดงาน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ข้อย่อยละ 1 คะแนน)</a:t>
            </a:r>
          </a:p>
          <a:p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มีแนวทางการจัดระเบียบ ทำความสะอาด และฟื้นฟูพื้นที่ รวมทั้งสภาพแวดล้อมที่อาจได้รับผลกระทบจากการจัดงานให้กลับสู่สภาพปกติ ภายหลังการจัดงานเสร็จสิ้น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3768" y="58320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8324013" y="4125042"/>
            <a:ext cx="3657600" cy="2471066"/>
            <a:chOff x="8318936" y="4141775"/>
            <a:chExt cx="3657600" cy="2471066"/>
          </a:xfrm>
        </p:grpSpPr>
        <p:sp>
          <p:nvSpPr>
            <p:cNvPr id="20" name="Rectangle 19"/>
            <p:cNvSpPr/>
            <p:nvPr/>
          </p:nvSpPr>
          <p:spPr>
            <a:xfrm>
              <a:off x="8318936" y="4141775"/>
              <a:ext cx="3657600" cy="24710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25169" y="4473623"/>
              <a:ext cx="2685351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การ</a:t>
              </a:r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ฟื้นฟู</a:t>
              </a: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สภาพแวดล้อม</a:t>
              </a:r>
            </a:p>
            <a:p>
              <a:pPr algn="ctr"/>
              <a:r>
                <a:rPr lang="th-TH" sz="4400" b="1" dirty="0" smtClean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สถานที่</a:t>
              </a:r>
              <a:r>
                <a:rPr lang="th-TH" sz="4400" b="1" dirty="0">
                  <a:ln w="6600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จัดงาน</a:t>
              </a:r>
              <a:endPara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47" y="4125042"/>
            <a:ext cx="3708001" cy="247106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5571073" y="58320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6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7280" y="2356617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smtClean="0">
                <a:cs typeface="+mn-cs"/>
              </a:rPr>
              <a:t/>
            </a:r>
            <a:br>
              <a:rPr lang="en-US" sz="8800" b="1" dirty="0" smtClean="0">
                <a:cs typeface="+mn-cs"/>
              </a:rPr>
            </a:br>
            <a:r>
              <a:rPr lang="th-TH" sz="8800" b="1" dirty="0" smtClean="0">
                <a:cs typeface="+mn-cs"/>
              </a:rPr>
              <a:t>จบการนำเสนอ</a:t>
            </a:r>
            <a:br>
              <a:rPr lang="th-TH" sz="8800" b="1" dirty="0" smtClean="0">
                <a:cs typeface="+mn-cs"/>
              </a:rPr>
            </a:br>
            <a:r>
              <a:rPr lang="en-US" b="1" dirty="0" smtClean="0">
                <a:cs typeface="+mn-cs"/>
              </a:rPr>
              <a:t/>
            </a:r>
            <a:br>
              <a:rPr lang="en-US" b="1" dirty="0" smtClean="0">
                <a:cs typeface="+mn-cs"/>
              </a:rPr>
            </a:b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ขอความกรุณา </a:t>
            </a: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Resize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 หรือ </a:t>
            </a: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ก่อนส่งด้วยครับ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en-US" sz="7300" b="1" dirty="0"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1" y="3886680"/>
            <a:ext cx="9870140" cy="137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365878"/>
              </p:ext>
            </p:extLst>
          </p:nvPr>
        </p:nvGraphicFramePr>
        <p:xfrm>
          <a:off x="542360" y="771526"/>
          <a:ext cx="11167605" cy="45632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964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45305"/>
                <a:gridCol w="2057401"/>
              </a:tblGrid>
              <a:tr h="119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พื้นที่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พื้นที่ 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(ตารางเมตร)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u="sng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จุดรวมผู้ร่วมงาน</a:t>
                      </a:r>
                      <a:endParaRPr lang="en-US" sz="3600" u="sng" dirty="0" smtClean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(ขนาดไม่น้อยกว่า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b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</a:b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300 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ตารางเมตร)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u="sng" dirty="0" smtClean="0"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พื้นที่สนับสนุน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40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กำหนดเป็นสัดส่วน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3:1</a:t>
                      </a:r>
                      <a:b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</a:b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(พื้นที่จุดรวมผู้ร่วมงาน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ส่วน ต่อพื้นที่สนับสนุน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 </a:t>
                      </a:r>
                      <a:r>
                        <a:rPr lang="th-TH" sz="2400" baseline="0" dirty="0" smtClean="0">
                          <a:solidFill>
                            <a:srgbClr val="FF0000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ส่วน)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9"/>
          <p:cNvSpPr txBox="1">
            <a:spLocks/>
          </p:cNvSpPr>
          <p:nvPr/>
        </p:nvSpPr>
        <p:spPr>
          <a:xfrm>
            <a:off x="285748" y="0"/>
            <a:ext cx="12001499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 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กรุณากรอกข้อมูล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สถานที่จัดกิจกรรมพิเศษ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3228" y="5572756"/>
            <a:ext cx="1104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การคำนวณพื้นที่ของจุดรวมผู้ร่วมงาน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(Holding Area)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และพื้นที่สนับสนุน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(Supporting Area)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ให้เป็นไปตามมาตรฐานสถานที่จัดงานประเทศไทย (ประเภทสถานที่จัดกิจกรรมพิเศษ) หัวข้อ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1.3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(หน้า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3)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และหัวข้อ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1.4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ข้อ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4 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(หน้า </a:t>
            </a:r>
            <a:r>
              <a:rPr lang="en-US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2400" b="1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83381"/>
              </p:ext>
            </p:extLst>
          </p:nvPr>
        </p:nvGraphicFramePr>
        <p:xfrm>
          <a:off x="554666" y="247255"/>
          <a:ext cx="11035375" cy="64241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74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8589"/>
                <a:gridCol w="1711786"/>
              </a:tblGrid>
              <a:tr h="122156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ในการตรวจ</a:t>
                      </a: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ประเมิน</a:t>
                      </a:r>
                      <a:r>
                        <a:rPr lang="en-US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000" b="1" kern="1200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Special Event</a:t>
                      </a:r>
                      <a:endParaRPr lang="en-US" sz="4000" dirty="0">
                        <a:solidFill>
                          <a:srgbClr val="0033CC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ด้านการประเมิน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ทั้งหมด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กายภาพของสถานที่จัดงาน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(P)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11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เทคโนโลยี พลังงาน และความปลอดภัย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(T)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11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9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9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การบริการและระบบสนับสนุน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(SS)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4. การจัดการอย่างยั่งยืน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(ST)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0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33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29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9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คะแนนเต็ม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75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76 </a:t>
                      </a: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11507"/>
              </p:ext>
            </p:extLst>
          </p:nvPr>
        </p:nvGraphicFramePr>
        <p:xfrm>
          <a:off x="1015686" y="1410722"/>
          <a:ext cx="10574592" cy="4284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839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1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7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487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คะแนนเต็ม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เกณฑ์คะแนน</a:t>
                      </a:r>
                      <a:b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ที่ผ่านมาตรฐาน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2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11140" algn="l"/>
                        </a:tabLst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สถานที่จัดกิจกรรมพิเศษ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(Indoor)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11140" algn="l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29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ตัวชี้วัด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D7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75 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64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  <a:tr h="13635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11140" algn="l"/>
                        </a:tabLst>
                        <a:defRPr/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สถานที่จัดกิจกรรมพิเศษ</a:t>
                      </a:r>
                      <a:endParaRPr lang="en-US" sz="28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นอกอาคาร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(Outdoor)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11140" algn="l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30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ตัวชี้วัด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D7EE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76 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65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8865" y="371310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เกณฑ์คะแนนการตรวจประเมิน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6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eeting Room,Vector Illustration Cartoon Character Royalty Free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824322" y="3242228"/>
            <a:ext cx="4480772" cy="274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46" y="731520"/>
            <a:ext cx="7734924" cy="5257800"/>
          </a:xfrm>
        </p:spPr>
        <p:txBody>
          <a:bodyPr/>
          <a:lstStyle/>
          <a:p>
            <a:pPr algn="ctr"/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ด้านกายภาพของสถานที่จัดงาน</a:t>
            </a: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/>
            </a:r>
            <a:b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</a:b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(Physical Event Venue)</a:t>
            </a:r>
            <a:b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5900" b="1" i="1" spc="-5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 </a:t>
            </a:r>
            <a:r>
              <a:rPr lang="th-TH" sz="5900" b="1" i="1" spc="-50" dirty="0">
                <a:solidFill>
                  <a:schemeClr val="tx1"/>
                </a:solidFill>
                <a:latin typeface="Cordia New" panose="020B0304020202020204" pitchFamily="34" charset="-34"/>
              </a:rPr>
              <a:t>ตัวชี้วัด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06911" y="5398851"/>
            <a:ext cx="6883480" cy="145075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สามารถแนบเอกสารเพิ่มเติมได้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ตามสะดวก </a:t>
            </a: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6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107" y="4121181"/>
            <a:ext cx="3776551" cy="2475894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5" y="4126009"/>
            <a:ext cx="3864996" cy="246419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P01 </a:t>
            </a:r>
            <a: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พื้นที่สำหรับจัดกิจกรรม</a:t>
            </a:r>
            <a:br>
              <a:rPr lang="th-TH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kern="0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ของสถานที่จัดงานหรือพื้นที่จุดรวมผู้ร่วมงาน </a:t>
            </a:r>
            <a:endParaRPr lang="en-US" sz="2800" b="1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7279" y="1845734"/>
            <a:ext cx="11094721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(ข้อย่อยละ 1 คะแนน)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1</a:t>
            </a: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</a:rPr>
              <a:t>. มีลักษณะเป็นพื้นที่ราบเตียนโล่ง </a:t>
            </a:r>
            <a:endParaRPr lang="en-US" sz="2800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th-TH" sz="2800" dirty="0">
                <a:solidFill>
                  <a:prstClr val="black"/>
                </a:solidFill>
                <a:latin typeface="Cordia New" panose="020B0304020202020204" pitchFamily="34" charset="-34"/>
              </a:rPr>
              <a:t>2. กรณีพื้นที่ในอาคาร มีการระบายอากาศเพียงพอ เหมาะสมต่อจำนวนผู้ร่วมงานเมื่ออยู่</a:t>
            </a:r>
            <a:r>
              <a:rPr lang="th-TH" sz="2800" dirty="0" smtClean="0">
                <a:solidFill>
                  <a:prstClr val="black"/>
                </a:solidFill>
                <a:latin typeface="Cordia New" panose="020B0304020202020204" pitchFamily="34" charset="-34"/>
              </a:rPr>
              <a:t>รวมกัน</a:t>
            </a:r>
            <a:endParaRPr lang="th-TH" sz="2400" dirty="0">
              <a:solidFill>
                <a:prstClr val="black"/>
              </a:solidFill>
              <a:latin typeface="Cordia New" panose="020B03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4705" y="58099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5924" y="579414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9001521" y="26826"/>
          <a:ext cx="3190479" cy="7126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581369"/>
                <a:gridCol w="1609110"/>
              </a:tblGrid>
              <a:tr h="71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นอกอาคาร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8376334" y="4114313"/>
            <a:ext cx="3625563" cy="247589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500155" y="58099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0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0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2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3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6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7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8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9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2878</Words>
  <Application>Microsoft Office PowerPoint</Application>
  <PresentationFormat>Widescreen</PresentationFormat>
  <Paragraphs>429</Paragraphs>
  <Slides>45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Calibri</vt:lpstr>
      <vt:lpstr>Calibri Light</vt:lpstr>
      <vt:lpstr>Cordia New</vt:lpstr>
      <vt:lpstr>Franklin Gothic Book</vt:lpstr>
      <vt:lpstr>JasmineUPC</vt:lpstr>
      <vt:lpstr>TH SarabunPSK</vt:lpstr>
      <vt:lpstr>Retrospect</vt:lpstr>
      <vt:lpstr>1_Retrospect</vt:lpstr>
      <vt:lpstr>2_Retrospect</vt:lpstr>
      <vt:lpstr>มาตรฐานสถานที่จัดงานประเทศไทย  (ประเภทสถานที่จัดกิจกรรมพิเศษ)  ฉบับปรับปรุง ปี 2564</vt:lpstr>
      <vt:lpstr>มาตรฐานสถานที่จัดงานประเทศไทย (ประเภทสถานที่จัดกิจกรรมพิเศษ)  ฉบับปรับปรุง ปี 2564</vt:lpstr>
      <vt:lpstr>*** กรุณากรอกข้อมูลสถานประกอบการ ที่ต้องการขอการรับรองให้ครบถ้วน *** (สามารถเพิ่มหน้าได้ตามสะดวก)</vt:lpstr>
      <vt:lpstr>*** กรุณากรอกข้อมูลของผู้จัดเตรียมข้อมูล ***</vt:lpstr>
      <vt:lpstr>PowerPoint Presentation</vt:lpstr>
      <vt:lpstr>PowerPoint Presentation</vt:lpstr>
      <vt:lpstr>PowerPoint Presentation</vt:lpstr>
      <vt:lpstr>*** สามารถแนบเอกสารเพิ่มเติมได้ตามสะดวก ***</vt:lpstr>
      <vt:lpstr>P01 พื้นที่สำหรับจัดกิจกรรม ของสถานที่จัดงานหรือพื้นที่จุดรวมผู้ร่วมงาน </vt:lpstr>
      <vt:lpstr>P02 พื้นที่สำหรับติดตั้งเวที มีความปลอดภัย</vt:lpstr>
      <vt:lpstr>P03 พื้นที่จัดเตรียมอาหาร สะอาด ถูกสุขลักษณะ ดังนี้</vt:lpstr>
      <vt:lpstr>P04 ที่ตั้งของสถานที่จัดงาน</vt:lpstr>
      <vt:lpstr>P05 การจัดการจราจร ของสถานที่จัดงาน</vt:lpstr>
      <vt:lpstr>P06 พื้นที่บริการจอดยานพาหนะ</vt:lpstr>
      <vt:lpstr>P07 จุดรับส่ง (Drop-off) ผู้ร่วมงาน และ/หรือขนถ่ายสิ่งของ</vt:lpstr>
      <vt:lpstr>P08 ป้ายบอกเส้นทางและสัญลักษณ์ในอาคาร มีความพร้อมใช้งาน สามารถมองเห็นได้ชัดเจน และ </vt:lpstr>
      <vt:lpstr>P09 ป้ายบอกเส้นทางและสัญลักษณ์นอกอาคาร มีความพร้อมใช้งาน มีไฟส่องสว่าง สามารถมองเห็นได้ชัดเจน และ</vt:lpstr>
      <vt:lpstr>P10 จุดปฐมพยาบาล</vt:lpstr>
      <vt:lpstr>P11 ห้องสุขาในสถานที่จัดงาน</vt:lpstr>
      <vt:lpstr>*** สามารถแนบเอกสารเพิ่มเติมได้ตามสะดวก ***</vt:lpstr>
      <vt:lpstr>T01 นโยบายด้านความปลอดภัย มีนโยบายด้านความปลอดภัย ให้ความสำคัญกับการป้องกันบาดเจ็บ/เจ็บป่วย และรักษาสวัสดิภาพภายในสถานที่จัดงาน จากภัยพิบัติต่างๆ ที่อาจเกิดขึ้น</vt:lpstr>
      <vt:lpstr>T02 แหล่งพลังงานสำหรับสถานที่จัดงาน เครื่องกำเนิดไฟฟ้า และ/หรือแหล่งกำเนิดพลังงานอื่นๆ เช่น ระบบลมที่ใช้งานในสถานที่จัดงาน</vt:lpstr>
      <vt:lpstr>T03 ความปลอดภัยของเครื่องจักรและอุปกรณ์ เครื่องจักรและอุปกรณ์ไฟฟ้า รวมทั้งสายไฟฟ้าที่ติดตั้งและที่อยู่ภายใต้การดูแลของสถานที่จัดงาน ได้มาตรฐาน และอยู่ในสภาพที่ปลอดภัยตลอดการใช้งาน</vt:lpstr>
      <vt:lpstr>T04 กล้องวงจรปิด (CCTV) ในสถานที่จัดงาน กล้อง CCTV ในพื้นที่เสี่ยงต่ออันตรายเพื่อรักษาความปลอดภัยในพื้นที่จัดงาน</vt:lpstr>
      <vt:lpstr>T05 อุปกรณ์ตรวจอาวุธ</vt:lpstr>
      <vt:lpstr>T06 การใช้วัตถุอันตรายในสถานที่จัดงาน กรณีที่มีการใช้พลุ ตะไล โคมลอย โคมไฟ โคมควัน หรือวัตถุที่ถูกจัดเป็นวัตถุระเบิดในพื้นที่จัดงาน  สถานที่จัดงานมีการเตรียมการโดย</vt:lpstr>
      <vt:lpstr>T07 การป้องกันและระงับอัคคีภัยในอาคาร สถานที่จัดงานมีระบบป้องกันและระงับอัคคีภัยที่พร้อมใช้งานตามประเภทและขนาดของอาคาร  ตามกฎหมายควบคุมอาคารและกฎหมายที่เกี่ยวข้อง</vt:lpstr>
      <vt:lpstr>T08 การป้องกันและระงับอัคคีภัย ภายนอกอาคาร ความพร้อมของการป้องกันและระงับอัคคีภัยที่อาจเกิดขึ้นกับพื้นที่นอกอาคารตามกฎหมาย </vt:lpstr>
      <vt:lpstr>T09 การรองรับเหตุฉุกเฉินในอาคารสถานที่จัดงาน การรองรับเหตุฉุกเฉินที่อาจเกิดขึ้นกับพื้นที่จัดงานภายในอาคาร</vt:lpstr>
      <vt:lpstr>T10 เจ้าหน้าที่รักษาความปลอดภัย</vt:lpstr>
      <vt:lpstr>T11 การประกันภัย</vt:lpstr>
      <vt:lpstr>*** สามารถแนบเอกสารเพิ่มเติมได้ตามสะดวก ***</vt:lpstr>
      <vt:lpstr>SS01 บุคลากรของสถานที่จัดงาน บุคลากรปฏิบัติหน้าที่ในสถานที่จัดงาน</vt:lpstr>
      <vt:lpstr>SS02 การฝึกอบรมบุคลากร การจัดฝึกอบรมจำเป็นสำหรับบุคลากรตามหน้าที่ที่ได้รับมอบหมาย เพื่อพัฒนาทักษะและความสามารถ</vt:lpstr>
      <vt:lpstr>SS03 การสื่อสาร การสื่อสาร ประสานงาน และตอบสนองต่อผู้มีส่วนได้ส่วนเสียกับสถานที่จัดงาน</vt:lpstr>
      <vt:lpstr>SS04 การรับข้อเสนอแนะ หรือข้อร้องเรียน</vt:lpstr>
      <vt:lpstr>SS05 นโยบายการใช้เสียงนอกอาคาร </vt:lpstr>
      <vt:lpstr>SS06 การจองใช้บริการสถานที่จัดงาน</vt:lpstr>
      <vt:lpstr>*** สามารถแนบเอกสารเพิ่มเติมได้ตามสะดวก ***</vt:lpstr>
      <vt:lpstr>ST01 นโยบายสนับสนุนด้านความยั่งยืน</vt:lpstr>
      <vt:lpstr>ST02 การจัดการวัสดุที่ไม่ใช้แล้วและของเสีย มีการจัดการวัสดุที่ไม่ใช้แล้ว จากการจัดงานหรือของสถานที่จัดงานอย่างเหมาะสม</vt:lpstr>
      <vt:lpstr>ST03 การจัดการน้ำเสียของสถานที่จัดงาน</vt:lpstr>
      <vt:lpstr>ST04 น้ำใช้ในสถานที่จัดงาน</vt:lpstr>
      <vt:lpstr>ST05 การฟื้นฟูสภาพแวดล้อมสถานที่จัดงาน</vt:lpstr>
      <vt:lpstr> จบการนำเสนอ  *** ขอความกรุณา Resize รูป หรือ File ก่อนส่งด้วยครับ ***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Worachat Paisanjit</dc:creator>
  <cp:lastModifiedBy>Suphawan Sathantriphop</cp:lastModifiedBy>
  <cp:revision>307</cp:revision>
  <dcterms:created xsi:type="dcterms:W3CDTF">2020-04-09T08:41:06Z</dcterms:created>
  <dcterms:modified xsi:type="dcterms:W3CDTF">2022-04-05T09:43:03Z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1586081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