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3" r:id="rId2"/>
    <p:sldId id="281" r:id="rId3"/>
    <p:sldId id="290" r:id="rId4"/>
    <p:sldId id="292" r:id="rId5"/>
    <p:sldId id="327" r:id="rId6"/>
    <p:sldId id="283" r:id="rId7"/>
    <p:sldId id="293" r:id="rId8"/>
    <p:sldId id="294" r:id="rId9"/>
    <p:sldId id="315" r:id="rId10"/>
    <p:sldId id="286" r:id="rId11"/>
    <p:sldId id="316" r:id="rId12"/>
    <p:sldId id="295" r:id="rId13"/>
    <p:sldId id="296" r:id="rId14"/>
    <p:sldId id="317" r:id="rId15"/>
    <p:sldId id="287" r:id="rId16"/>
    <p:sldId id="318" r:id="rId17"/>
    <p:sldId id="288" r:id="rId18"/>
    <p:sldId id="308" r:id="rId19"/>
    <p:sldId id="319" r:id="rId20"/>
    <p:sldId id="297" r:id="rId21"/>
    <p:sldId id="320" r:id="rId22"/>
    <p:sldId id="298" r:id="rId23"/>
    <p:sldId id="309" r:id="rId24"/>
    <p:sldId id="321" r:id="rId25"/>
    <p:sldId id="325" r:id="rId26"/>
    <p:sldId id="326" r:id="rId27"/>
    <p:sldId id="299" r:id="rId28"/>
    <p:sldId id="310" r:id="rId29"/>
    <p:sldId id="313" r:id="rId30"/>
    <p:sldId id="322" r:id="rId31"/>
    <p:sldId id="311" r:id="rId32"/>
    <p:sldId id="323" r:id="rId33"/>
    <p:sldId id="312" r:id="rId34"/>
    <p:sldId id="324" r:id="rId35"/>
    <p:sldId id="300" r:id="rId36"/>
    <p:sldId id="301" r:id="rId37"/>
    <p:sldId id="31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94434" autoAdjust="0"/>
  </p:normalViewPr>
  <p:slideViewPr>
    <p:cSldViewPr>
      <p:cViewPr varScale="1">
        <p:scale>
          <a:sx n="70" d="100"/>
          <a:sy n="70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15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064D0-9E72-4A25-B505-216AA6788D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DCE59-3364-4BBB-85C3-846B339D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F4EF-5A84-4262-B673-C41BD6E2D16E}" type="datetime1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609600" y="-1"/>
            <a:ext cx="10972800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DB Stick X" panose="02000506060000020004" pitchFamily="2" charset="-34"/>
                <a:ea typeface="+mj-ea"/>
                <a:cs typeface="DB Stick X" panose="02000506060000020004" pitchFamily="2" charset="-34"/>
              </a:defRPr>
            </a:lvl1pPr>
          </a:lstStyle>
          <a:p>
            <a:r>
              <a:rPr lang="en-US" sz="3500" dirty="0" smtClean="0"/>
              <a:t>Click to edit Master title style</a:t>
            </a:r>
            <a:endParaRPr lang="en-US" sz="3500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38200"/>
            <a:ext cx="73152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C67F-53DC-47C4-AB96-72C22CBC743C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D161-93B7-4141-B22F-AA5CB7241BE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10733"/>
            <a:ext cx="2743200" cy="561386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710733"/>
            <a:ext cx="8026400" cy="56138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8C51-900A-454C-A56F-6A1A5E173344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57"/>
            <a:ext cx="12192000" cy="6860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124201"/>
            <a:ext cx="10972800" cy="1142999"/>
          </a:xfrm>
        </p:spPr>
        <p:txBody>
          <a:bodyPr anchor="t">
            <a:noAutofit/>
          </a:bodyPr>
          <a:lstStyle>
            <a:lvl1pPr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03382" y="4114800"/>
            <a:ext cx="10980617" cy="1066800"/>
          </a:xfrm>
        </p:spPr>
        <p:txBody>
          <a:bodyPr/>
          <a:lstStyle>
            <a:lvl1pPr marL="0" indent="0">
              <a:buNone/>
              <a:defRPr lang="en-US" sz="2000" i="1" kern="1200" dirty="0" smtClean="0">
                <a:solidFill>
                  <a:schemeClr val="tx2"/>
                </a:solidFill>
                <a:latin typeface="DB Stick X" panose="02000506060000020004" pitchFamily="2" charset="-34"/>
                <a:ea typeface="+mj-ea"/>
                <a:cs typeface="DB Stick X" panose="02000506060000020004" pitchFamily="2" charset="-34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8940800" y="5692760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A7E83A1-AE71-4179-AF44-6C34EA90BB86}" type="datetime1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0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A60A-6372-443B-A0ED-8C5E51E06DC4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B6D2-C10F-4CA9-B367-0161FD2A1134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2267-08F8-4285-9948-D347387FA9D3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9ECF-C8A6-4A06-B355-D1F04A54C46A}" type="datetime1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342B-B4D5-425C-9A96-A64760EFF055}" type="datetime1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5418-EBD3-432A-AE32-1C71ADB244B8}" type="datetime1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0600"/>
            <a:ext cx="4011084" cy="966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0"/>
            <a:ext cx="6815667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62201"/>
            <a:ext cx="4011084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089-5477-4F3E-88FC-83F7D23EF3E6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" y="334"/>
            <a:ext cx="12187460" cy="685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-1"/>
            <a:ext cx="10871200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619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252" y="6530810"/>
            <a:ext cx="2844800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Engschrift LT" panose="02000506020000020004" pitchFamily="2" charset="0"/>
              </a:defRPr>
            </a:lvl1pPr>
          </a:lstStyle>
          <a:p>
            <a:fld id="{4A7E83A1-AE71-4179-AF44-6C34EA90BB86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199" y="6530810"/>
            <a:ext cx="2576052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B Stick X" panose="02000506060000020004" pitchFamily="2" charset="-34"/>
                <a:cs typeface="DB Stick X" panose="02000506060000020004" pitchFamily="2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800" y="6530810"/>
            <a:ext cx="2641600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Engschrift LT" panose="02000506020000020004" pitchFamily="2" charset="0"/>
              </a:defRPr>
            </a:lvl1pPr>
          </a:lstStyle>
          <a:p>
            <a:fld id="{E0B62FCB-B8B1-4448-B8D2-420860D6BA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576943" y="6549344"/>
            <a:ext cx="233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DINEngschrift LT" panose="02000506020000020004" pitchFamily="2" charset="0"/>
              </a:rPr>
              <a:t>©</a:t>
            </a:r>
            <a:r>
              <a:rPr lang="th-TH" sz="1050" dirty="0" smtClean="0">
                <a:solidFill>
                  <a:schemeClr val="bg1">
                    <a:lumMod val="75000"/>
                  </a:schemeClr>
                </a:solidFill>
                <a:latin typeface="DINEngschrift LT" panose="02000506020000020004" pitchFamily="2" charset="0"/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  <a:latin typeface="DINEngschrift LT" panose="02000506020000020004" pitchFamily="2" charset="0"/>
              </a:rPr>
              <a:t>Copyright MASCI 2019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DINEngschrift LT" panose="020005060200000200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DB Stick X" panose="02000506060000020004" pitchFamily="2" charset="-34"/>
          <a:ea typeface="+mj-ea"/>
          <a:cs typeface="DB Stick X" panose="02000506060000020004" pitchFamily="2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B Stick X" panose="02000506060000020004" pitchFamily="2" charset="-34"/>
          <a:ea typeface="+mn-ea"/>
          <a:cs typeface="DB Stick X" panose="02000506060000020004" pitchFamily="2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B Stick X" panose="02000506060000020004" pitchFamily="2" charset="-34"/>
          <a:ea typeface="+mn-ea"/>
          <a:cs typeface="DB Stick X" panose="02000506060000020004" pitchFamily="2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22" y="2453905"/>
            <a:ext cx="10972800" cy="1142999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th-TH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บริษัท </a:t>
            </a:r>
            <a:r>
              <a:rPr lang="en-US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xxx </a:t>
            </a:r>
            <a:r>
              <a:rPr lang="th-TH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จำกัด</a:t>
            </a:r>
            <a:r>
              <a:rPr lang="en-US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44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วันที่ </a:t>
            </a:r>
            <a:r>
              <a:rPr lang="en-US" sz="44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……………………</a:t>
            </a:r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en-US" sz="8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en-US" sz="8000" b="1" dirty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8000" dirty="0"/>
              <a:t/>
            </a:r>
            <a:br>
              <a:rPr lang="th-TH" sz="8000" dirty="0"/>
            </a:br>
            <a:endParaRPr lang="en-US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75856" y="6475412"/>
            <a:ext cx="1932039" cy="253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292851"/>
            <a:ext cx="1828800" cy="365125"/>
          </a:xfrm>
        </p:spPr>
        <p:txBody>
          <a:bodyPr/>
          <a:lstStyle/>
          <a:p>
            <a:fld id="{E0B62FCB-B8B1-4448-B8D2-420860D6BA63}" type="slidenum">
              <a:rPr lang="en-US" smtClean="0"/>
              <a:t>1</a:t>
            </a:fld>
            <a:endParaRPr lang="en-US"/>
          </a:p>
        </p:txBody>
      </p:sp>
      <p:pic>
        <p:nvPicPr>
          <p:cNvPr id="7" name="รูปภาพ 7">
            <a:extLst>
              <a:ext uri="{FF2B5EF4-FFF2-40B4-BE49-F238E27FC236}">
                <a16:creationId xmlns:a16="http://schemas.microsoft.com/office/drawing/2014/main" xmlns="" id="{F0DEE1AC-CF1F-4F5A-81EF-CEC4C7542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60563"/>
            <a:ext cx="2934346" cy="1120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712B17-5E6A-18E5-E286-9B291ACE3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41" y="605959"/>
            <a:ext cx="1785196" cy="117870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0861"/>
            <a:ext cx="2133600" cy="16598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6922" y="4708115"/>
            <a:ext cx="10972800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0070C0"/>
                </a:solidFill>
                <a:latin typeface="DB Stick X" panose="02000506060000020004" pitchFamily="2" charset="-34"/>
                <a:ea typeface="+mj-ea"/>
                <a:cs typeface="DB Stick X" panose="02000506060000020004" pitchFamily="2" charset="-34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th-TH" sz="4400" b="1" dirty="0" smtClean="0">
                <a:solidFill>
                  <a:schemeClr val="tx2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ข้อมูลธุรกิจตามเกณฑ์มาตรฐานธรรมาภิบาลธุรกิจ</a:t>
            </a:r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en-US" sz="7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en-US" sz="7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7200" dirty="0" smtClean="0"/>
              <a:t/>
            </a:r>
            <a:br>
              <a:rPr lang="th-TH" sz="7200" dirty="0" smtClean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041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199" y="1143000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1.2 ตัวชี้วัดรอง (หลักนิติธรรม)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04800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หลักนิติธรรม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08940"/>
              </p:ext>
            </p:extLst>
          </p:nvPr>
        </p:nvGraphicFramePr>
        <p:xfrm>
          <a:off x="302752" y="1604665"/>
          <a:ext cx="11584449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ธุรกิจมีการเผยแพร่ข้อกฎหมายที่เกี่ยวข้องกับธุรกิจอย่างสม่ำเสมอ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การจัดอบรม หรือการเผยแพร่สื่อสิ่งพิมพ์ในช่องทางต่าง ๆ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ธุรกิจมีมาตรการป้องกันไม่ให้มีการทำสิ่งผิดกฎหมายภายในองค์กร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การถูกตรวจสอบ หรือการรับรองจากหน่วยงานภายนอกเกี่ยวกับการใช้โปรแกรม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ที่ไม่ละเมิดลิขสิทธิ์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นโยบาย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หรือ มาตรการป้องกันการกระทำผิด หรือ ประกาศ ข้อกำหนด ระเบียบข้อห้าม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การกระทำสิ่งผิดกฎหมาย และบทลงโทษ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ธุรกิจมีกฎระเบียบต่าง ๆ ขององค์กรที่กำหนดให้พนักงาน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ปฏิบัติโดยไม่ขัดต่อกฎหมาย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การเผยแพร่กฎระเบียบให้พนักงานรับทราบและปฏิบัติ เช่น คู่มือพนักงาน / จัดอบรม / ปฐมนิเทศ / ติดประกาศ 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Intranet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ธุรกิจมีการกำหนดกฎระเบียบการขนส่งสินค้าตามกฎหมาย หรือให้ความรู้แก่ผู้เกี่ยวข้อง เรื่องของกฎระเบียบและวินัยการใช้เส้นทางจราจร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ข้อกำหนด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เกี่ยวกับการบรรทุกสินค้าตามระเบียบการใช้เส้นทางของกรมการขนส่งทางบก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อบรมความรู้ด้านความปลอดภัยในการใช้เส้นทางจราจร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1.2 ตัวชี้วัดรอง (หลักนิติธรรม)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หลักนิติธรรม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62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199" y="1143000"/>
            <a:ext cx="5814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2.1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ตัวชี้วัดหลัก (การส่งเสริมคุณธรรมและจรรยาบรรณธุรกิจ) (15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04800"/>
            <a:ext cx="284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</a:t>
            </a:r>
            <a:r>
              <a:rPr lang="th-TH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คุณธรรม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11514"/>
              </p:ext>
            </p:extLst>
          </p:nvPr>
        </p:nvGraphicFramePr>
        <p:xfrm>
          <a:off x="302752" y="1604665"/>
          <a:ext cx="11584449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ธุรกิจกำหนดนโยบายหรือจรรยาบรรณธุรกิจที่ยึดหลักคุณธรรมในการดำเนินงานไว้อย่างชัดเจน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ประกาศ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/ คำสั่ง / มาตรการต่าง ๆ ที่ยึดหลักคุณธรรมในการดำเนินธุรกิจ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จรรยาบรรณ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ธุรกิจที่เน้นหลักคุณธรรม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ธุรกิจมีแผนงานและจัดกิจกรรมส่งเสริมคุณธรรมของพนักงานที่เป็นรูปธรรม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กิจกรรม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ส่งเสริมคุณธรรมพนักงาน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บอร์ด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ประชาสัมพันธ์ ประกาศความดี หรือรางวัลพนักงานดีเด่น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ธุรกิจมีการกำหนดหลักเกณฑ์การจ่ายค่าตอบแทนให้แก่พนักงานอย่างเป็นธรรม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หลักเกณฑ์การจ่ายค่าตอบแทนให้พนักงาน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ธุรกิจมีการคุ้มครองสิทธิและเสรีภาพของพนักงานและผู้มีส่วนได้ส่วนเสียทุกฝ่าย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ข้อกำหนดการคุ้มครองสิทธิและเสรีภาพพนักงาน หรือตัวอย่างสัญญาจ้าง / ประกาศ / คำสั่ง / กฎระเบียบของพนักงาน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5) ธุรกิจกำหนดนโยบายและแนวปฏิบัติเกี่ยวกับสวัสดิการพนักงานอย่างชัดเจน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บันทึก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การประชุมหรือหลักฐานที่แสดงถึงนโยบายและแนวปฏิบัติเกี่ยวกับสวัสดิการ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แก่พนักงานอย่างชัดเจน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จัดอบรมให้ความรู้กับพนักงาน เพื่อให้ตระหนักถึงความสำคัญและประโยชน์ของการออม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จัดตั้ง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กองทุนสำรองเลี้ยงชีพให้กับพนักงาน / ประกันชีวิตพนักงานรายคน / ประกันชีวิตกลุ่ม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7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85782"/>
              </p:ext>
            </p:extLst>
          </p:nvPr>
        </p:nvGraphicFramePr>
        <p:xfrm>
          <a:off x="302752" y="1604665"/>
          <a:ext cx="11584449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6) ธุรกิจมีวิธีการปฏิบัติกับพนักงานภายใต้สถานการณ์ที่ไม่เป็นปกติอย่างเป็นธรรมและไม่ขัดต่อกฎหมาย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ประกาศกำหนดเวลาทำงาน สถานที่ปฏิบัติบาน หรือวิธีปฏิบัติงานในสถานการณ์ที่ไม่ปกติ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7) ธุรกิจพิจารณาคู่ค้าด้านการเคารพต่อสิทธิมนุษยชนและความรับผิดชอบต่อสังคม/สิ่งแวดล้อม ที่มีการปฏิบัติอย่างเป็นธรรม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เกณฑ์พิจารณาคู่ค้าที่มีการเคารพต่อสิทธิมนุษยชนในการจ้างแรงงาน และความรับผิดชอบต่อสังคม/สิ่งแวดล้อม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676400" y="304800"/>
            <a:ext cx="284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</a:t>
            </a:r>
            <a:r>
              <a:rPr lang="th-TH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คุณธรรม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1199" y="1143000"/>
            <a:ext cx="5814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2.1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ตัวชี้วัดหลัก (การส่งเสริมคุณธรรมและจรรยาบรรณธุรกิจ) (15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7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5814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2.1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ตัวชี้วัดหลัก (การส่งเสริมคุณธรรมและจรรยาบรรณธุรกิจ) (15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304800"/>
            <a:ext cx="284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</a:t>
            </a:r>
            <a:r>
              <a:rPr lang="th-TH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คุณธรรม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97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199" y="1143000"/>
            <a:ext cx="36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.2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ตัวชี้วัดรอง (</a:t>
            </a:r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หลักคุณธรรม)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04164"/>
              </p:ext>
            </p:extLst>
          </p:nvPr>
        </p:nvGraphicFramePr>
        <p:xfrm>
          <a:off x="302752" y="1604665"/>
          <a:ext cx="11584449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ธุรกิจมีแนวปฏิบัติในการส่งเสริมความรู้ด้านคุณธรรมจริยธรรมให้แก่พนักงาน ลูกค้า/คู่ค้า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จัดทำ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คู่มือการปฏิบัติงานที่ระบุความซื่อสัตย์สุจริตต่อหน้าที่งาน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การจัดอบรมความรู้ด้านคุณธรรม จริยธรรมให้แก่พนักงาน ลูกค้า/คู่ค้า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และ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/หรือมีการทดสอบความรู้ตามเกณฑ์ที่กำหนด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ผู้บริหารสูงสุดประกาศระเบียบปฏิบัติต่อพนักงานและผู้มีส่วนได้ส่วนเสียของธุรกิจอย่างเป็นธรรม 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ช่องทางการสื่อสารให้พนักงานและผู้มีส่วนได้ส่วนเสียของธุรกิจได้เข้าใจและยึดถือปฏิบัติอย่างชัดเจน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ธุรกิจมีการจัดทำสัญญาข้อตกลงและแนวปฏิบัติต่อคู่ค้าอย่างเป็นธรรม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ปฏิบัติต่อคู่ค้าอย่างเป็นธรรม เช่น เงื่อนไข ตามสัญญาข้อตกลง งวดชำระเงิน 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การตรวจรับ-ส่งคืนสินค้า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จัดทำ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สัญญาข้อตกลงต่อคู่ค้าที่เป็นลายลักษณ์อักษร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ธุรกิจปฏิบัติอย่างเป็นธรรม กรณีการให้ค้ำประกันการเข้าทำงานของพนักงาน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ประกาศ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ตำแหน่งงานที่ต้องให้มีการค้ำประกันมูลค่าและประเภทของบุคคลหรือ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หลักทรัพย์ที่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ใช้ค้ำประกัน รวมถึงระยะเวลาการคืนหลักทรัพย์เมื่อพ้นจากตำแหน่ง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สัญญา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การค้ำประกันและการคืนหลักทรัพย์เมื่อพ้นจากตำแหน่ง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76400" y="304800"/>
            <a:ext cx="284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</a:t>
            </a:r>
            <a:r>
              <a:rPr lang="th-TH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คุณธรรม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4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284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</a:t>
            </a:r>
            <a:r>
              <a:rPr lang="th-TH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คุณธรรม</a:t>
            </a:r>
            <a:r>
              <a:rPr lang="en-US" sz="28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199" y="1143000"/>
            <a:ext cx="36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.2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ตัวชี้วัดรอง (</a:t>
            </a:r>
            <a:r>
              <a:rPr lang="th-TH" sz="24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หลักคุณธรรม) </a:t>
            </a:r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32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25183"/>
              </p:ext>
            </p:extLst>
          </p:nvPr>
        </p:nvGraphicFramePr>
        <p:xfrm>
          <a:off x="302752" y="1604665"/>
          <a:ext cx="11584449" cy="420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กำหนดนโยบายเปิดเผยข้อมูลที่เป็นประโยชน์ให้แก่ผู้มีส่วนได้ส่วนเสียโดยสามารถตรวจสอบผ่านช่องทางให้เป็นที่ยอมรับจากทุกฝ่ายอย่างสม่ำเสมอ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แผนงาน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ประจำปี / รายงานการประชุมคณะกรรมการ/ผู้เกี่ยวข้อง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ช่อง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ทางการสื่อสารให้พนักงาน/ผู้มีส่วนได้ส่วนเสียเข้าถึงข้อมูลได้อย่าง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ต่อเนื่องและ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เป็นปัจจุบัน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ธุรกิจมีโครงสร้างการบริหารองค์กรที่แบ่งแยกอำนาจชัดเจน มีหน่วยงานตรวจสอบภายในหรือมีระบบการสอบทานภายในองค์กร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โครงสร้าง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การบริหารองค์กร / ใบอธิบายลักษณะงาน (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Job description)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กำหนด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ผู้รับผิดชอบการตรวจสอบงานภายในองค์กร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ธุรกิจมีการพิจารณาคัดเลือกคู่ค้าอย่างโปร่งใส</a:t>
                      </a:r>
                    </a:p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และตรวจสอบได้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ระเบียบ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หรือแนวปฏิบัติในการจัดซื้อจัดจ้างที่โปร่งใส ตรวจสอบได้ เช่น กำหนด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คุณสมบัติของ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คู่ค้า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               การ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คัดเลือกคู่ค้าอย่างต่ำ 3 ราย เพื่อพิจารณาจัดซื้อจัดจ้าง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การตรวจสอบการจัดซื้อจัดจ้าง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ธุรกิจมีนโยบายรักษาความลับของลูกค้า/คู่ค้า</a:t>
                      </a:r>
                    </a:p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และให้ความคุ้มครองข้อมูลส่วนบุคคล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สัญญา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ข้อตกลงรักษาความลับของลูกค้า/คู่ค้า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สัญญา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ตามกฎหมายคุ้มครองข้อมูลส่วนบุคคล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04800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หลักความโปร่งใส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3.1 ตัวชี้วัดหลัก (การเผยแพร่ข้อมูลข่าวสารที่ถูกต้องอย่างสม่ำเสมอ)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65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21859"/>
              </p:ext>
            </p:extLst>
          </p:nvPr>
        </p:nvGraphicFramePr>
        <p:xfrm>
          <a:off x="302752" y="1604665"/>
          <a:ext cx="11584449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5) ธุรกิจมีนโยบายป้องกันความขัดแย้งทางผลประโยชน์ (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Conflict Interest)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ของพนักงานและผู้มีส่วนได้ส่วนเสีย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จัดทำ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คู่มือการป้องกันความขัดแย้งทางผลประโยชน์ (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Conflict Interest)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การรับแจ้งเบาะแส (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Whistle Blowing) 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ผ่านทางฝ่ายตรวจสอบหรือสายตรงผู้บริหาร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6) ธุรกิจมีระบบการกำกับ ติดตาม และตรวจสอบการทำงานจากหน่วยงานภายนอกธุรกิจ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 / รายงานการตรวจสอบจากบุคคล หรือหน่วยงานภายนอก</a:t>
                      </a:r>
                      <a:endParaRPr lang="th-TH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04800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หลักความโปร่งใส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3.1 ตัวชี้วัดหลัก (การเผยแพร่ข้อมูลข่าวสารที่ถูกต้องอย่างสม่ำเสมอ)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85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หลักความโปร่งใส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199" y="1143000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3.1 ตัวชี้วัดหลัก (การเผยแพร่ข้อมูลข่าวสารที่ถูกต้องอย่างสม่ำเสมอ)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51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9123" y="838201"/>
            <a:ext cx="11465858" cy="685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กรุณา</a:t>
            </a:r>
            <a:r>
              <a:rPr lang="th-TH" sz="40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กรอก</a:t>
            </a:r>
            <a:r>
              <a:rPr lang="th-TH" sz="4000" b="1" u="sng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ข้อมูลธุรกิจ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ที่ต้องการขอการรับรองให้ครบถ้วน </a:t>
            </a:r>
            <a:r>
              <a:rPr lang="en-US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***</a:t>
            </a:r>
            <a:endParaRPr lang="th-TH" sz="40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596085"/>
              </p:ext>
            </p:extLst>
          </p:nvPr>
        </p:nvGraphicFramePr>
        <p:xfrm>
          <a:off x="296028" y="1676400"/>
          <a:ext cx="11568953" cy="3886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37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1800"/>
              </a:tblGrid>
              <a:tr h="70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ชื่อธุรกิจ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บริษัท</a:t>
                      </a:r>
                      <a:r>
                        <a:rPr lang="th-TH" sz="3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3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ที่อยู่</a:t>
                      </a: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ประเภทกิจการ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83730" y="314981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ข้อมูลธุรกิจ</a:t>
            </a:r>
            <a:endParaRPr lang="en-US" sz="32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39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84025"/>
              </p:ext>
            </p:extLst>
          </p:nvPr>
        </p:nvGraphicFramePr>
        <p:xfrm>
          <a:off x="302752" y="1604665"/>
          <a:ext cx="11584449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ธุรกิจมีการจัดอบรมความรู้ด้านมาตรฐานความโปร่งใสของธุรกิจและความรู้ด้านสิทธิประโยชน์ของพนักงาน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คู่มือ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พนักงานหรือคู่มือการปฏิบัติงานที่ระบุสิทธิประโยชน์ของพนักงาน </a:t>
                      </a:r>
                      <a:b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เช่น กฎหมายคุ้มครอง แรงงาน กฎหมายประกันสังคม สิทธิประโยชน์อื่นเพิ่มเติม เป็นต้น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เผยแพร่ความรู้เกี่ยวกับคู่มือพนักงานหรือคู่มือการปฏิบัติงาน เช่น การอบรม </a:t>
                      </a:r>
                      <a:b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สื่ออิเล็กทรอนิกส์ เป็นต้น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ธุรกิจมีการเปิดเผยข้อมูลอย่างมีจรรยาบรรณ รายงานผลการปฏิบัติงาน โดยไม่ปกปิด บิดเบือนข้อมูล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จรรยาบรรณ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ธุรกิจ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รายงาน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ผลประกอบการของธุรกิจ / รายงานประจำปี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ธุรกิจมีระบบการประเมินผลการทำงานที่ชัดเจน ยุติธรรม โปร่งใส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หลักฐานและวิธีการประเมินผลการปฏิบัติงาน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ผู้บริหารให้สิทธิ์แก่พนักงานแจ้งข้อร้องเรียนเกี่ยวกับการประเมินผลการปฏิบัติงานของตนเอง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ช่อง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ทางการรับฟังข้อร้องเรียนการประเมินผลจากพนักงาน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ผล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การพิจารณาข้อร้องเรียนการประเมินผลจากผู้บริหาร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1199" y="1143000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3.2 ตัวชี้วัดรอง (หลักความโปร่งใส)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หลักความโปร่งใส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2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3.2 ตัวชี้วัดรอง (หลักความโปร่งใส)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หลักความโปร่งใส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8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11064"/>
              </p:ext>
            </p:extLst>
          </p:nvPr>
        </p:nvGraphicFramePr>
        <p:xfrm>
          <a:off x="302752" y="1604665"/>
          <a:ext cx="11584449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ธุรกิจมีการสนับสนุนให้ผู้มีส่วนได้ส่วนเสีย ได้รับโอกาสในการเสนอแนะความคิดเห็นที่เป็นประโยชน์ต่อส่วนรวม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เว็บ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ลิงค์ของธุรกิจ /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QR Code 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ที่ใช้แสดงความคิดเห็น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รายงาน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การประชุมคณะกรรมการร่วมเสนอความคิดเห็น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3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การรวบรวมปัญหา/ข้อคิดเห็นที่ได้จากลูกค้า/คู่ค้าเพื่อปรับปรุงแก้ไขให้สามารถตอบสนองได้ตรงกับความต้องการของลูกค้า/คู่ค้า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แบบ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สำรวจความพึงพอใจของลูกค้า/คู่ค้า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ช่อง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ทางการรับฟังข้อคิดเห็นจากลูกค้า/คู่ค้า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รายงาน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ผลการปรับปรุงแก้ไขการทำงานที่ตอบสนองความต้องการของลูกค้า/คู่ค้า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การประเมินผลการปฏิบัติงานของพนักงานและชี้แจงพนักงานถึงข้อดีและข้อควรแก้ไขจากการประเมินผลการปฏิบัติงา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แบบ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ประเมิน 360 องศา หรือ 2 ทาง (2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ways)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ข้อมูล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การประเมินผลการปฏิบัติงาน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04800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 หลักการมีส่วนร่วม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690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4.1 ตัวชี้วัดหลัก (การใส่ใจให้ผู้มีส่วนได้ส่วนเสียมีส่วนร่วมในกิจกรรมต่าง ๆ)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74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06815"/>
              </p:ext>
            </p:extLst>
          </p:nvPr>
        </p:nvGraphicFramePr>
        <p:xfrm>
          <a:off x="302752" y="1604665"/>
          <a:ext cx="11584449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พนักงานมีส่วนร่วมรับรู้สถานการณ์และปัญหาภายในของธุรกิจ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บันทึก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การประชุม / เอกสารข้อมูล / ประกาศ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ช่อง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ทางการสื่อสารที่เข้าถึงง่าย เช่น สื่อสารข้อมูลผ่านเว็บลิงค์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3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5) พนักงานมีส่วนร่วมในการนำเสนอข้อคิดเห็น/แลกเปลี่ยนความรู้ ในการจัดทำแผนงานเพื่อพัฒนากระบวนการทำงานให้เกิดประสิทธิภาพ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ช่องทาง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รับฟังข้อเสนอแนะ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นำ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ข้อเสนอแนะไปปรับปรุงพัฒนา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ตัวอย่าง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แผนงานหรือผลงานที่นำข้อเสนอแนะมาปรับปรุง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04800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 หลักการมีส่วนร่วม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690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4.1 ตัวชี้วัดหลัก (การใส่ใจให้ผู้มีส่วนได้ส่วนเสียมีส่วนร่วมในกิจกรรมต่าง ๆ)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39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 หลักการมีส่วนร่วม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199" y="1143000"/>
            <a:ext cx="690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4.1 ตัวชี้วัดหลัก (การใส่ใจให้ผู้มีส่วนได้ส่วนเสียมีส่วนร่วมในกิจกรรมต่าง ๆ)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27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41935"/>
              </p:ext>
            </p:extLst>
          </p:nvPr>
        </p:nvGraphicFramePr>
        <p:xfrm>
          <a:off x="302752" y="1604665"/>
          <a:ext cx="11584449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การจัดประชุมผู้บริหารระดับสูงพบปะพูดคุยกับพนักงาน (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Town Hall)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เพื่อรับฟังข้อคิดเห็นนำไปปรับปรุงการดำเนินงาน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กำหนดการ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ประชุมพบปะผู้บริหารระดับสูง (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Town Hall)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Morning Talk 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หัวหน้างานพูดคุยกับพนักงาน เพื่อปรับกระบวนการทำงาน</a:t>
                      </a:r>
                      <a:b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ภายในให้มีการประสานงานที่ดี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ธุรกิจมีการติดตามผลการปรับปรุง พัฒนาการดำเนินงานจากการรับฟ้งความคิดเห็นของพนักงาน ลูกค้า/คู่ค้า และผู้มีส่วนได้ส่วนเสีย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รายงานสรุปผลการติดตามการปรับปรุงพัฒนาการดำเนินงานจากการรับฟังความคิดเห็นของพนักงาน ลูกค้า/คู่ค้า และผู้มีส่วนได้ส่วนเสีย</a:t>
                      </a:r>
                      <a:endParaRPr lang="th-TH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04800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 หลักการมีส่วนร่วม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4.2 ตัวชี้วัดรอง (หลักการมีส่วนร่วม)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2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4. หลักการมีส่วนร่วม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199" y="1143000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4.2 ตัวชี้วัดรอง (หลักการมีส่วนร่วม)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03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05469"/>
              </p:ext>
            </p:extLst>
          </p:nvPr>
        </p:nvGraphicFramePr>
        <p:xfrm>
          <a:off x="302752" y="1604665"/>
          <a:ext cx="11584449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5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5.1 ตัวชี้วัดหลัก (ความรับผิดชอบของผู้บริหาร และความรับผิดชอบต่อสังคม) (10 คะแนน)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นโยบายด้านสิ่งแวดล้อม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ผัง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โครงสร้างองค์กร / ผู้รับผิดชอบ / แผนการปฏิบัติ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สื่อสาร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นโยบายต่อพนักงานและผู้เกี่ยวข้อง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ตรวจสอบผลกระทบด้านสภาพแวดล้อม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ผล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การตรวจสอบผลกระทบด้านสิ่งแวดล้อมต่อชุมชน ด้านมลพิษจากน้ำเสียใน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กระบวนการ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ผลิต มลพิษทางดิน อากาศ เสียง กลิ่น เช่น การจัดการ บ่อบำบัดน้ำเสีย การคัดแยกขยะ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ควันพิษ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จากสารเคมี ระดับความดังของเสียง ฯลฯ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ธุรกิจมีโครงการหรือกิจกรรมที่เป็นประโยชน์ด้านการอนุรักษ์สิ่งแวดล้อมต่อชุมชน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โครงการ / กิจกรรมร่วมกับชุมชน /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CSR Report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เช่น ร่วมพัฒนาอนุรักษ์แหล่งน้ำ คูคลองในชุมชน อบรมความรู้ในการจัดการขยะให้แก่ชุมชน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ธุรกิจให้ความสำคัญในการพิจารณาคนหรือทรัพยากรในท้องถิ่นมาเป็นส่วนหนึ่งในการผลิตสินค้า/บริการ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คัดเลือกพนักงานจากคนในท้องถิ่น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ส่งเสริม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การใช้วัตถุดิบที่ผลิตโดยผู้ประกอบการ หรือชุมชนในท้องถิ่นเป็นลำดับต้น ๆ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1199" y="1143000"/>
            <a:ext cx="703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5.1 ตัวชี้วัดหลัก (ความรับผิดชอบของผู้บริหาร และความรับผิดชอบต่อสังคม)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5. หลักความรับผิดชอบ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0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78972"/>
              </p:ext>
            </p:extLst>
          </p:nvPr>
        </p:nvGraphicFramePr>
        <p:xfrm>
          <a:off x="302752" y="1604665"/>
          <a:ext cx="11584449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5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ธุรกิจมีระบบการรักษาความปลอดภัยและ                อาชีวอนามัยสิ่งแวดล้อมในการทำงาน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อุปกรณ์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ด้านความปลอดภัยเฉพาะ (หมวก ถุงมือ หน้ากากกันฝุ่น/กลิ่น ฯลฯ)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สถิติ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การลดอุบัติเหตุระหว่างทำงาน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กำหนด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ผู้รับผิดชอบด้านความปลอดภัย / เจ้าหน้าที่ จป.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ฝึกอบรมด้านความปลอดภัย / รายงานผลการฝึกอบรม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สภาพแวดล้อม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ในการทำงานมีสุขอนามัย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5) ธุรกิจมีระบบการรับประกันสินค้า/บริการ และปฏิบัติตามเงื่อนไขข้อตกลง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คู่มือ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การใช้สินค้า/บริการ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หลักเกณฑ์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และระยะเวลาการรับประกันสินค้า/บริการ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1199" y="1143000"/>
            <a:ext cx="703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5.1 ตัวชี้วัดหลัก (ความรับผิดชอบของผู้บริหาร และความรับผิดชอบต่อสังคม)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5. หลักความรับผิดชอบ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64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52472"/>
              </p:ext>
            </p:extLst>
          </p:nvPr>
        </p:nvGraphicFramePr>
        <p:xfrm>
          <a:off x="302752" y="1604665"/>
          <a:ext cx="11584449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7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6) ธุรกิจมีระบบงานบริการหลังการขายและจัดการข้อร้องเรียนที่มีประสิทธิภาพ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ศูนย์บริการ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ให้ข้อมูลสินค้า /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call center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แจ้ง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ข่าวสารผ่านเว็บไซต์ / สื่อโซเชียลมีเดียให้แก่ลูกค้า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ระบบรับเปลี่ยน-คืนสินค้าจากผู้ใช้สินค้าและผู้รับบริการในช่วงรับประกันสินค้า/บริการ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ระบบการรับข้อร้องเรียนของลูกค้า/คู่ค้า ช่องทางการรับข้อร้องเรียน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กำหนด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ระยะเวลาการจัดการเรื่องร้องเรียนที่ชัดเจน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การรายงานผลการแก้ไขปัญหาจากข้อร้องเรียน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การอบรมหรือมีแนวทางการปฏิบัติต่อลูกค้า/คู่ค้าให้แก่พนักงาน เพื่อไม่ให้เกิดข้อร้องเรียนซ้ำ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1199" y="1143000"/>
            <a:ext cx="703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5.1 ตัวชี้วัดหลัก (ความรับผิดชอบของผู้บริหาร และความรับผิดชอบต่อสังคม)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5. หลักความรับผิดชอบ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8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9123" y="838201"/>
            <a:ext cx="11465858" cy="685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กรุณา</a:t>
            </a:r>
            <a:r>
              <a:rPr lang="th-TH" sz="40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กรอกข้อมูลของ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ผู้ประสานงาน</a:t>
            </a:r>
            <a:r>
              <a:rPr lang="en-US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2 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คน </a:t>
            </a:r>
            <a:r>
              <a:rPr lang="en-US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**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</a:t>
            </a:r>
            <a:endParaRPr lang="th-TH" sz="40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418767"/>
              </p:ext>
            </p:extLst>
          </p:nvPr>
        </p:nvGraphicFramePr>
        <p:xfrm>
          <a:off x="296028" y="1676400"/>
          <a:ext cx="11568954" cy="3124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52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2791"/>
                <a:gridCol w="4522791"/>
              </a:tblGrid>
              <a:tr h="7065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ชื่อ-นามสกุล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ตำแหน่ง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โทรศัพท์มือถือ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ea typeface="Calibri" panose="020F0502020204030204" pitchFamily="34" charset="0"/>
                          <a:cs typeface="DilleniaUPC" panose="02020603050405020304" pitchFamily="18" charset="-34"/>
                        </a:rPr>
                        <a:t>E-mail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alibri" panose="020F0502020204030204" pitchFamily="34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83730" y="314981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ข้อมูลธุรกิจ</a:t>
            </a:r>
            <a:endParaRPr lang="en-US" sz="32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50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703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5.1 ตัวชี้วัดหลัก (ความรับผิดชอบของผู้บริหาร และความรับผิดชอบต่อสังคม)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5. หลักความรับผิดชอบ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64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61400"/>
              </p:ext>
            </p:extLst>
          </p:nvPr>
        </p:nvGraphicFramePr>
        <p:xfrm>
          <a:off x="302752" y="1604665"/>
          <a:ext cx="11584449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3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ธุรกิจมีการส่งเสริมพนักงานให้มีความรู้ ความสามารถตามหน้าที่ที่รับผิดชอบ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พัฒนาและฝึกอบรมบุคลากรภายใน/ภายนอก / บันทึกผลการฝึกอบรม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ระบบการสอนงานแบบ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on the job training 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ที่ชัดเจน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พนักงาน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มีโอกาสได้พัฒนาตนเองให้ก้าวหน้า ในสายงานอาชีพอย่างเป็นรูปธรรม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ธุรกิจมีการตรวจสอบ คัดกรองข้อมูล สื่อประชาสัมพันธ์ก่อนเผยแพร่ให้แก่สังคม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ข้อมูล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รายงานประจำปี ผลประกอบการรายปี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เว็บ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ลิงค์ / ตัวอย่างสื่อโฆษณาผ่านแพลตฟอร์ม /สื่อโซเชียลมีเดีย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1199" y="1143000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5.2 ตัวชี้วัดรอง (หลักความรับผิดชอบ)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5. หลักความรับผิดชอบ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69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5.2 ตัวชี้วัดรอง (หลักความรับผิดชอบ)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5. หลักความรับผิดชอบ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4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38040"/>
              </p:ext>
            </p:extLst>
          </p:nvPr>
        </p:nvGraphicFramePr>
        <p:xfrm>
          <a:off x="302752" y="1604665"/>
          <a:ext cx="11584449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4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ุ่งบริหารจัดการหรือมีมาตรการส่งเสริมการใช้ทรัพยากรภายในอย่างมีประสิทธิภาพให้เกิดผลผลิต/บริการที่คุ้มค่าและเกิดประโยชน์สูงสุด หรือเกิดมูลค่าเพิ่ม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มาตรการ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และกระบวนการปฏิบัติงานอย่างเป็นระบบ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ประกาศ 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/ แนวทางปฏิบัติผ่านช่องทางสื่อสารต่าง ๆ ไปยังพนักงาน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มาตรการ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หมุนเวียนของเสียกลับมาใช้ใหม่ (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Circular Waste) (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ตัวอย่างผลงาน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หรือ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สิ่งที่ทำขึ้นใหม่ เช่น จัดการน้ำเสีย ชิ้นงานเสีย เศษวัตถุดิบ ฯลฯ)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มาตรการ 3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R (Reduce, Reuse, Recycle)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ลดปริมาณการใช้ ใช้ซ้ำ หรือนำมาแปรรูปใหม่ (ตัวอย่างผลงาน)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ธุรกิจมีแผนการอนุรักษ์และการประหยัดพลังงาน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รณรงค์ ประชาสัมพันธ์การประหยัดพลังงาน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รายงาน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ผลการปฏิบัติตามแผนรณรงค์ เช่น การจัดทำสถิติเปรียบเทียบค่าใช้จ่าย 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ร้อย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ละของการประหยัดพลังงานระหว่างปี และระบุวิธีการที่ใช้ปฏิบัติ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ธุรกิจมีการจัดการความเสี่ยงในการดำเนินธุรกิจ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แผนงาน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/มาตรการป้องกันความเสี่ยงต่าง ๆ อย่างครอบคลุม / มีผู้รับผิดชอบ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ดำเนินการจัดการ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ความเสี่ยง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รายงาน</a:t>
                      </a: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การจัดการความเสี่ยง เช่น การจัดทำประกันภัยประเภทต่าง ๆ ประกันอัคคีภัย </a:t>
                      </a:r>
                      <a:b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th-TH" sz="1800" b="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ประกันการขนส่ง การสำรองอัตรากำลังคน สำรองวัตถุดิบ ฯลฯ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ธุรกิจมีการนำเทคโนโลยีดิจิตอล (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Digital Transformation)</a:t>
                      </a: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เข้ามาพัฒนาองค์กรให้ก้าวทันการเปลี่ยนแปลง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ตัวอย่างกระบวนการที่พัฒนาขึ้นโดยใช้เทคโนโลยีดิจิตอลที่ช่วยประหยัดต้นทุน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1199" y="1143000"/>
            <a:ext cx="951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6.1 ตัวชี้วัดหลัก (การใช้ทรัพยากรอย่างมีประโยชน์สูงสุด และการสร้างคุณค่าให้เกิดขึ้นกับผู้มีส่วนได้ส่วนเสีย)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6. หลักความคุ้มค่า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05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199" y="1143000"/>
            <a:ext cx="951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6.1 ตัวชี้วัดหลัก (การใช้ทรัพยากรอย่างมีประโยชน์สูงสุด และการสร้างคุณค่าให้เกิดขึ้นกับผู้มีส่วนได้ส่วนเสีย) (10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6. หลักความคุ้มค่า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84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81709"/>
              </p:ext>
            </p:extLst>
          </p:nvPr>
        </p:nvGraphicFramePr>
        <p:xfrm>
          <a:off x="302752" y="1604665"/>
          <a:ext cx="1158444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ธุรกิจมีการพัฒนากระบวนการปฏิบัติงานให้ดีขึ้นอย่างต่อเนื่อง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ตัวอย่างการปรับปรุงขั้นตอนการทำงานที่รวดเร็วขึ้น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ธุรกิจมีการปฏิบัติเพื่อมุ่งเน้นผลการปฏิบัติงานอันเป็นเลิศอย่างต่อเนื่อง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ตัวอย่างผลงานการพัฒนาคุณภาพสินค้าและบริการ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ผู้บริหารเป็นผู้นำการเปลี่ยนแปลงหรือแก้ไขปัญหาเฉพาะหน้าที่เกิดขึ้นของแต่ละหน่วยงาน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ตัวอย่างปัญหางานที่ได้รับการแก้ไขเป็นผลสำเร็จ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11199" y="1143000"/>
            <a:ext cx="3624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6.2 ตัวชี้วัดรอง (หลักความคุ้มค่า)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304800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6. หลักความคุ้มค่า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0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199" y="1143000"/>
            <a:ext cx="3624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6.2 ตัวชี้วัดรอง (หลักความคุ้มค่า) (5 คะแนน)</a:t>
            </a:r>
            <a:endParaRPr lang="en-US" sz="24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04800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6. หลักความคุ้มค่า (15 คะแนน)</a:t>
            </a:r>
            <a:endParaRPr lang="en-US" sz="28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90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25146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6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“จบการนำเสนอ”</a:t>
            </a:r>
            <a:endParaRPr lang="en-US" sz="60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05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3730" y="314981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ข้อมูลทั่วไปธุรกิจ</a:t>
            </a:r>
            <a:endParaRPr lang="en-US" sz="32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91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3730" y="314981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ข้อมูลธุรกิจ</a:t>
            </a:r>
            <a:endParaRPr lang="en-US" sz="32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6865" y="2930453"/>
            <a:ext cx="169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ภาพถ่ายธุรกิจ</a:t>
            </a:r>
            <a:endParaRPr lang="en-US" sz="28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25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38001"/>
              </p:ext>
            </p:extLst>
          </p:nvPr>
        </p:nvGraphicFramePr>
        <p:xfrm>
          <a:off x="569452" y="1371600"/>
          <a:ext cx="1086054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295"/>
                <a:gridCol w="1348696"/>
                <a:gridCol w="1490663"/>
                <a:gridCol w="1348696"/>
                <a:gridCol w="354919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หลัก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สัดส่วนคะแนน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*</a:t>
                      </a:r>
                      <a:r>
                        <a:rPr lang="en-US" sz="2800" b="1" kern="1200" baseline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th-TH" sz="2800" b="1" kern="1200" baseline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เกณฑ์การรับรอง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ตัวชี้วัดหลัก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ตัวชี้วัดรอง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ตัวชี้วัดรวม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ตัวชี้วัดรวม </a:t>
                      </a:r>
                      <a:r>
                        <a:rPr lang="th-TH" sz="2800" b="1" u="sng" kern="12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ไม่น้อยกว่า </a:t>
                      </a:r>
                      <a:r>
                        <a:rPr lang="th-TH" sz="2800" b="1" kern="12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ร้อยละ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(1)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th-TH" sz="2800" b="0" baseline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นิติธรรม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(2) </a:t>
                      </a:r>
                      <a:r>
                        <a:rPr lang="th-TH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คุณธรรม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(3)</a:t>
                      </a:r>
                      <a:r>
                        <a:rPr lang="th-TH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ความโปร่งใส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(4)</a:t>
                      </a:r>
                      <a:r>
                        <a:rPr lang="th-TH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การมีส่วนร่วม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(5)</a:t>
                      </a:r>
                      <a:r>
                        <a:rPr lang="th-TH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ความรับผิดชอบ</a:t>
                      </a:r>
                      <a:endParaRPr lang="en-US" sz="2800" b="0" dirty="0" smtClean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(6)</a:t>
                      </a:r>
                      <a:r>
                        <a:rPr lang="th-TH" sz="2800" b="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ความคุ้มค่า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75</a:t>
                      </a:r>
                      <a:endParaRPr lang="en-US" sz="2800" dirty="0">
                        <a:solidFill>
                          <a:srgbClr val="00206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1199" y="586740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* </a:t>
            </a:r>
            <a:r>
              <a:rPr lang="th-TH" sz="24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เกณฑ์การรับรองมาตรฐานธรรมาภิบาลธุรกิจ </a:t>
            </a:r>
            <a:r>
              <a:rPr lang="en-US" sz="24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sz="24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คะแนนตัวชี้วัดรวมของแต่ละหลัก ไม่น้อยกว่าร้อยละ </a:t>
            </a:r>
            <a:r>
              <a:rPr lang="en-US" sz="24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75</a:t>
            </a:r>
            <a:endParaRPr lang="en-US" sz="2400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14981"/>
            <a:ext cx="457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เกณฑ์การรับรองมาตรฐานธรรมาภิบาลธุรกิจ</a:t>
            </a:r>
            <a:endParaRPr lang="en-US" sz="32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11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6400" y="304800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หลักนิติธรรม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11199" y="1143000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1.1 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ตัวชี้วัดหลัก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การถือปฏิบัติที่เคร่งครัดตามกฎหมายและข้อบังคับต่าง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ๆ) (15 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47382"/>
              </p:ext>
            </p:extLst>
          </p:nvPr>
        </p:nvGraphicFramePr>
        <p:xfrm>
          <a:off x="302752" y="1604665"/>
          <a:ext cx="11584449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1) ธุรกิจมีการยื่นงบการเงินต่อกรมพัฒนาธุรกิจการค้าภายในระยะเวลาที่กฎหมายกำหนด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ผลการตรวจสอบจากกรมพัฒนาธุรกิจการค้า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2) ธุรกิจมีการยื่นแบบแสดงรายการภาษีเงินได้นิติบุคคลภายในระยะเวลาที่กฎหมายกำหนด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หลักฐานการยื่นแบบแสดงรายการภาษีเงินได้นิติบุคคล (ภ.ง.ด.50) ย้อนหลัง 3 ปี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3) ธุรกิจมีการปฏิบัติตามกฎหมาย ว่าด้วยประกันสังคมและกองทุนเงินทดแทน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หลักฐานการจ่ายเงินกองทุนประกันสังคมและกองทุนเงินทดแทนต่อเนื่องในช่วง 1 ปี ที่เป็นปัจจุบัน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4) ธุรกิจมีการปฏิบัติตามกฎหมายแรงงานถูกต้องและครบถ้วน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มีเอกสารข้อบังคับการทำงานต้องเป็นไปตาม พ.ร.บ. คุ้มครองแรงงาน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ใบเอกสารการรายงานผลการปฏิบัติตามกฎหมายการจ้างงานคนพิการ (ปีล่าสุด) (ระบุมาตราที่ปฏิบัติ มาตรา 33, 34, 35 พร้อมเอกสาร)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5) ธุรกิจมีการปฏิบัติตามกฎหมายเฉพาะในแต่ละประเภทธุรกิจ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หลักฐานการจดทะเบียนและใบอนุญาต เช่น ใบอนุญาตประกอบกิจการโรงงาน (รง.4) / ใบอนุญาตผลิตอาหารที่ไม่หมดอายุ เป็นต้น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5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6400" y="304800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หลักนิติธรรม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(20 </a:t>
            </a:r>
            <a:r>
              <a:rPr lang="en-US" sz="2800" b="1" dirty="0" err="1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8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11199" y="1143000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1.1 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ตัวชี้วัดหลัก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การถือปฏิบัติที่เคร่งครัดตามกฎหมายและข้อบังคับต่าง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ๆ) (15 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28685"/>
              </p:ext>
            </p:extLst>
          </p:nvPr>
        </p:nvGraphicFramePr>
        <p:xfrm>
          <a:off x="302752" y="1604665"/>
          <a:ext cx="11584449" cy="265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8498"/>
                <a:gridCol w="6173161"/>
                <a:gridCol w="1226395"/>
                <a:gridCol w="1226395"/>
              </a:tblGrid>
              <a:tr h="2944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หลักฐานประกอบการตรวจประเมิน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ไม่มี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294445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6) ธุรกิจมีมาตรการควบคุมเกี่ยวกับการต่อต้านการทุจริตคอร์รัปชันหรือประพฤติมิชอบของเจ้าหน้าที่ และต่อต้านการให้สินบนเพื่อผลประโยชน์ทางธุรกิจ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จัดทำ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นโยบายและแนวปฏิบัติด้านการต่อต้านการทุจริตคอร์รัปชันที่ชัดเจน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สื่อสาร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นโยบายและให้ความรู้ด้านการต่อต้านการทุจริตคอร์รัปชันแก่คณะกรรมการ ผู้บริหาร และพนักงาน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จัดทำ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เป็นคู่มือแนวทางการปฏิบัติให้แก่ผู้ที่เกี่ยวข้องเพื่อให้นำไปปฏิบัติได้จริง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การประเมินความเสี่ยงในกิจกรรมหรือกลุ่มเสี่ยงต่อการทุจริตและคอร์รัปชัน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มี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ระบบควบคุมภายในและสอบทานการปฏิบัติตามนโยบายต่อต้านคอร์รัปชันที่ไม่มีการให้สินบนทุกรูปแบบ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44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DilleniaUPC" panose="02020603050405020304" pitchFamily="18" charset="-34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พนักงาน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และผู้มีส่วนเกี่ยวข้อง สามารถแจ้งเบาะแสการทุจริตคอร์รัปชัน โดยได้รับการคุ้มครอง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1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7600-0D38-4B4E-B19A-E5FBB0D3DC9A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2FCB-B8B1-4448-B8D2-420860D6BA63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10352" y="281940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ตัวอย่างหลักฐาน</a:t>
            </a:r>
            <a:endParaRPr lang="en-US" sz="28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199" y="1143000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1.1 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ตัวชี้วัดหลัก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การถือปฏิบัติที่เคร่งครัดตามกฎหมายและข้อบังคับต่าง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ๆ) (15 </a:t>
            </a:r>
            <a:r>
              <a:rPr lang="en-US" sz="2400" b="1" dirty="0" err="1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คะแนน</a:t>
            </a:r>
            <a:r>
              <a:rPr lang="en-US" sz="24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7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3650</Words>
  <Application>Microsoft Office PowerPoint</Application>
  <PresentationFormat>Widescreen</PresentationFormat>
  <Paragraphs>441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Cordia New</vt:lpstr>
      <vt:lpstr>DB Ozone X</vt:lpstr>
      <vt:lpstr>DB Stick X</vt:lpstr>
      <vt:lpstr>DilleniaUPC</vt:lpstr>
      <vt:lpstr>DINEngschrift LT</vt:lpstr>
      <vt:lpstr>Office Theme</vt:lpstr>
      <vt:lpstr>บริษัท xxx จำกัด วันที่ ……………………   </vt:lpstr>
      <vt:lpstr>*** กรุณากรอกข้อมูลธุรกิจ ที่ต้องการขอการรับรองให้ครบถ้วน ***</vt:lpstr>
      <vt:lpstr>*** กรุณากรอกข้อมูลของผู้ประสานงาน 2 คน ***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Alicha</dc:creator>
  <cp:lastModifiedBy>Suphawan Sathantriphop</cp:lastModifiedBy>
  <cp:revision>201</cp:revision>
  <dcterms:created xsi:type="dcterms:W3CDTF">2015-12-12T13:06:44Z</dcterms:created>
  <dcterms:modified xsi:type="dcterms:W3CDTF">2024-03-11T06:49:08Z</dcterms:modified>
</cp:coreProperties>
</file>