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6"/>
  </p:notesMasterIdLst>
  <p:sldIdLst>
    <p:sldId id="284" r:id="rId2"/>
    <p:sldId id="285" r:id="rId3"/>
    <p:sldId id="259" r:id="rId4"/>
    <p:sldId id="279" r:id="rId5"/>
    <p:sldId id="280" r:id="rId6"/>
    <p:sldId id="286" r:id="rId7"/>
    <p:sldId id="276" r:id="rId8"/>
    <p:sldId id="277" r:id="rId9"/>
    <p:sldId id="288" r:id="rId10"/>
    <p:sldId id="289" r:id="rId11"/>
    <p:sldId id="281" r:id="rId12"/>
    <p:sldId id="273" r:id="rId13"/>
    <p:sldId id="290" r:id="rId14"/>
    <p:sldId id="29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95" autoAdjust="0"/>
    <p:restoredTop sz="86715" autoAdjust="0"/>
  </p:normalViewPr>
  <p:slideViewPr>
    <p:cSldViewPr snapToGrid="0">
      <p:cViewPr>
        <p:scale>
          <a:sx n="75" d="100"/>
          <a:sy n="75" d="100"/>
        </p:scale>
        <p:origin x="504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08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3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กรณีที่มีข้อเสนอแนะ ถ้าไม่มี ให้ตัดหน้านี้ออกไปค่ะ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9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ชุมชน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: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ผลการสำรวจความพึงพอใจชุมชนในรัศมี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5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กิโลเมตร ทำเป็นกราฟ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โครงการพัฒนาชุมชนต้องมีการกำหนดวัตถุประสงค์ เป้าหมาย และมีแผนการดำเนินงาน รวมถึง ผลการดำเนินงานในปัจจุบัน </a:t>
            </a:r>
            <a:endParaRPr lang="en-US" sz="32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/>
              <a:t>กิจกรรมที่ทำกับชุมชน</a:t>
            </a:r>
            <a:r>
              <a:rPr lang="th-TH" baseline="0" dirty="0" smtClean="0"/>
              <a:t> แบ่งเป็น 3 ด้าน คือ </a:t>
            </a:r>
          </a:p>
          <a:p>
            <a:r>
              <a:rPr lang="th-TH" baseline="0" dirty="0" smtClean="0"/>
              <a:t>1.ด้านเศรษฐกิจ </a:t>
            </a:r>
          </a:p>
          <a:p>
            <a:r>
              <a:rPr lang="th-TH" baseline="0" dirty="0" smtClean="0"/>
              <a:t>2.ด้านสังคม </a:t>
            </a:r>
          </a:p>
          <a:p>
            <a:r>
              <a:rPr lang="th-TH" baseline="0" dirty="0" smtClean="0"/>
              <a:t>3. ด้านสิ่งแวดล้อม</a:t>
            </a:r>
          </a:p>
          <a:p>
            <a:r>
              <a:rPr lang="th-TH" dirty="0" smtClean="0"/>
              <a:t>ทำเป็นรูปภาพ</a:t>
            </a:r>
            <a:r>
              <a:rPr lang="th-TH" baseline="0" dirty="0" smtClean="0"/>
              <a:t> </a:t>
            </a:r>
            <a:r>
              <a:rPr lang="th-TH" baseline="0" dirty="0" smtClean="0"/>
              <a:t> </a:t>
            </a:r>
          </a:p>
          <a:p>
            <a:r>
              <a:rPr lang="th-TH" baseline="0" dirty="0" smtClean="0"/>
              <a:t>ให้แสดงถึงความยั่งยืนของโครงการด้วย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86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คู่ค้า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(Supplier) :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แบ่งเป็น </a:t>
            </a:r>
            <a:r>
              <a:rPr lang="en-US" sz="32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1</a:t>
            </a:r>
            <a:r>
              <a:rPr lang="en-US" sz="3200" baseline="300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st</a:t>
            </a:r>
            <a:r>
              <a:rPr lang="en-US" sz="32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Tier/ 2</a:t>
            </a:r>
            <a:r>
              <a:rPr lang="en-US" sz="3200" baseline="300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nd</a:t>
            </a:r>
            <a:r>
              <a:rPr lang="en-US" sz="32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Tier/ 3</a:t>
            </a:r>
            <a:r>
              <a:rPr lang="en-US" sz="3200" baseline="300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rd</a:t>
            </a:r>
            <a:r>
              <a:rPr lang="en-US" sz="320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Tier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มีกี่ราย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ชื่อ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ซื้อ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ขาย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จ้างทำอะไร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ผลการพัฒนาให้คู่ค้าให้ได้รับใบรับรอง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GI,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โครงการพัฒนาร่วมกับคู่ค้าด้านสิ่งแวดล้อมและความปลอดภัย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 ผลการประเมินความเสี่ยงด้านสิ่งแวดล้อมและความปลอดภัย เพื่อจัดลำดับความเสี่ยงของ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1</a:t>
            </a:r>
            <a:r>
              <a:rPr lang="en-US" sz="3200" baseline="300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st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Tier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ออกเป็น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3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กลุ่ม คือ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High impact, Medium impact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และ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Low impact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  </a:t>
            </a:r>
            <a:r>
              <a:rPr lang="th-TH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+mn-cs"/>
              </a:rPr>
              <a:t>โดยกำหนดเกณฑ์การประเมินความเสี่ยงด้านสิ่งแวดล้อม ออกมา เมื่อผลที่ออกมาได้  </a:t>
            </a:r>
            <a:r>
              <a:rPr lang="en-US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High </a:t>
            </a:r>
            <a:r>
              <a:rPr lang="en-US" sz="3200" baseline="0" dirty="0" err="1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impack</a:t>
            </a:r>
            <a:r>
              <a:rPr lang="en-US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 </a:t>
            </a:r>
            <a:r>
              <a:rPr lang="th-TH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+mn-cs"/>
              </a:rPr>
              <a:t>ต้องเป็นคู่ค้าที่ซื้อวัตถุดิบหลัก สารเคมี เชื้อเพลิง เครื่องจักร</a:t>
            </a:r>
            <a:endParaRPr lang="en-US" sz="32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93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90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FF0000"/>
                </a:solidFill>
              </a:rPr>
              <a:t>- </a:t>
            </a:r>
            <a:r>
              <a:rPr lang="th-TH" b="0" dirty="0" smtClean="0">
                <a:solidFill>
                  <a:srgbClr val="FF0000"/>
                </a:solidFill>
              </a:rPr>
              <a:t>มีแผนงานส่งเสริม</a:t>
            </a:r>
            <a:r>
              <a:rPr lang="th-TH" b="0" baseline="0" dirty="0" smtClean="0">
                <a:solidFill>
                  <a:srgbClr val="FF0000"/>
                </a:solidFill>
              </a:rPr>
              <a:t> </a:t>
            </a:r>
            <a:r>
              <a:rPr lang="en-US" b="0" baseline="0" dirty="0" smtClean="0">
                <a:solidFill>
                  <a:srgbClr val="FF0000"/>
                </a:solidFill>
              </a:rPr>
              <a:t>First Tier </a:t>
            </a:r>
            <a:r>
              <a:rPr lang="th-TH" b="0" baseline="0" dirty="0" smtClean="0">
                <a:solidFill>
                  <a:srgbClr val="FF0000"/>
                </a:solidFill>
              </a:rPr>
              <a:t>กลุ่มที่มีผลกระทบด้านสิ่งแวดล้อมปานกลาง ให้ได้ </a:t>
            </a:r>
            <a:r>
              <a:rPr lang="en-US" b="0" baseline="0" dirty="0" smtClean="0">
                <a:solidFill>
                  <a:srgbClr val="FF0000"/>
                </a:solidFill>
              </a:rPr>
              <a:t>GI 2 </a:t>
            </a:r>
            <a:r>
              <a:rPr lang="th-TH" b="0" baseline="0" dirty="0" smtClean="0">
                <a:solidFill>
                  <a:srgbClr val="FF0000"/>
                </a:solidFill>
              </a:rPr>
              <a:t>ภายใน 1 ปี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th-TH" b="0" dirty="0" smtClean="0">
                <a:solidFill>
                  <a:srgbClr val="FF0000"/>
                </a:solidFill>
              </a:rPr>
              <a:t>มีแผนงานส่งเสริม</a:t>
            </a:r>
            <a:r>
              <a:rPr lang="th-TH" b="0" baseline="0" dirty="0" smtClean="0">
                <a:solidFill>
                  <a:srgbClr val="FF0000"/>
                </a:solidFill>
              </a:rPr>
              <a:t> </a:t>
            </a:r>
            <a:r>
              <a:rPr lang="en-US" b="0" baseline="0" dirty="0" smtClean="0">
                <a:solidFill>
                  <a:srgbClr val="FF0000"/>
                </a:solidFill>
              </a:rPr>
              <a:t>First Tier </a:t>
            </a:r>
            <a:r>
              <a:rPr lang="th-TH" b="0" baseline="0" dirty="0" smtClean="0">
                <a:solidFill>
                  <a:srgbClr val="FF0000"/>
                </a:solidFill>
              </a:rPr>
              <a:t>กลุ่มที่มีผลกระทบด้านสิ่งแวดล้อมปานกลาง ให้ได้ </a:t>
            </a:r>
            <a:r>
              <a:rPr lang="en-US" b="0" baseline="0" dirty="0" smtClean="0">
                <a:solidFill>
                  <a:srgbClr val="FF0000"/>
                </a:solidFill>
              </a:rPr>
              <a:t>GI 2 </a:t>
            </a:r>
            <a:r>
              <a:rPr lang="th-TH" b="0" baseline="0" dirty="0" smtClean="0">
                <a:solidFill>
                  <a:srgbClr val="FF0000"/>
                </a:solidFill>
              </a:rPr>
              <a:t>ภายใน </a:t>
            </a:r>
            <a:r>
              <a:rPr lang="en-US" b="0" baseline="0" dirty="0" smtClean="0">
                <a:solidFill>
                  <a:srgbClr val="FF0000"/>
                </a:solidFill>
              </a:rPr>
              <a:t>3</a:t>
            </a:r>
            <a:r>
              <a:rPr lang="th-TH" b="0" baseline="0" dirty="0" smtClean="0">
                <a:solidFill>
                  <a:srgbClr val="FF0000"/>
                </a:solidFill>
              </a:rPr>
              <a:t> ปี 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th-TH" b="0" baseline="0" dirty="0" smtClean="0">
                <a:solidFill>
                  <a:srgbClr val="FF0000"/>
                </a:solidFill>
              </a:rPr>
              <a:t>กรณีที่คู่ค้าอยู่ต่างประเทศ หรือไม่ใช่โรงงาน ต้องแสดงหลักฐานการประเมินของผู้ยื่นขอว่าคู่ค้า นั้นเป็นไปตาม </a:t>
            </a:r>
            <a:r>
              <a:rPr lang="en-US" b="0" baseline="0" dirty="0" smtClean="0">
                <a:solidFill>
                  <a:srgbClr val="FF0000"/>
                </a:solidFill>
              </a:rPr>
              <a:t>GI 2</a:t>
            </a:r>
          </a:p>
          <a:p>
            <a:endParaRPr lang="th-TH" b="0" baseline="0" dirty="0" smtClean="0">
              <a:solidFill>
                <a:srgbClr val="FF0000"/>
              </a:solidFill>
            </a:endParaRPr>
          </a:p>
          <a:p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08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42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ยกเลิก การนำเสนอเรื่องงบประมาณ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6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2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66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3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8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4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1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2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1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2955950" y="1028504"/>
            <a:ext cx="702625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6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+mn-cs"/>
              </a:rPr>
              <a:t>บริษัท </a:t>
            </a:r>
            <a:r>
              <a:rPr lang="th-TH" sz="36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+mn-cs"/>
              </a:rPr>
              <a:t>................................จำกัด</a:t>
            </a:r>
            <a:endParaRPr lang="th-TH" sz="36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94473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53791"/>
              </p:ext>
            </p:extLst>
          </p:nvPr>
        </p:nvGraphicFramePr>
        <p:xfrm>
          <a:off x="201880" y="2187385"/>
          <a:ext cx="6718873" cy="43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6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982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25528">
                <a:tc>
                  <a:txBody>
                    <a:bodyPr/>
                    <a:lstStyle/>
                    <a:p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1.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ประกอบกิจการ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2.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เลขทะเบียนโรงงาน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3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ที่ตั้งสถาน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ประกอบการ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735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4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เริ่มประกอบ</a:t>
                      </a:r>
                      <a:r>
                        <a:rPr lang="th-TH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กิจการ 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5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กำลังการผลิต (ต่อปี)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baseline="0" dirty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                                                                                           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8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6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จำนวนบุคลากร 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พนักงานประจำ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..........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คน    </a:t>
                      </a:r>
                      <a:endParaRPr lang="en-US" sz="1600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  <a:p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ผู้รับเหมาประจำ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..........</a:t>
                      </a:r>
                      <a:r>
                        <a:rPr lang="en-US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คน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7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วันที่ตรวจประเมิน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64657" y="110748"/>
            <a:ext cx="9458793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อุตสาหกรรมสีเขียว ระดับ 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5</a:t>
            </a:r>
            <a:r>
              <a:rPr lang="th-TH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 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: </a:t>
            </a:r>
            <a:r>
              <a:rPr lang="th-TH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เครือข่ายสีเขียว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 </a:t>
            </a:r>
            <a:endParaRPr lang="en-US" sz="40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504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กับลูกค้า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381" y="1110300"/>
            <a:ext cx="5101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dirty="0" smtClean="0"/>
              <a:t>โครงการส่งเสริมให้ลูกค้ามุ่งสู่อุตสาหกรรมสีเขียว 1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559019" y="1110300"/>
            <a:ext cx="5101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dirty="0" smtClean="0"/>
              <a:t>โครงการส่งเสริมให้ลูกค้ามุ่งสู่อุตสาหกรรมสีเขียว 2 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1209368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57535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66875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042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09368" y="372673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57535" y="3736567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66875" y="402138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5042" y="398974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66875" y="540265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09368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57535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15042" y="54364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22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019" y="235528"/>
            <a:ext cx="10654145" cy="175337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สรุปผลที่ได้จากการดำเนินงานกับชุมชน </a:t>
            </a:r>
            <a:br>
              <a:rPr lang="th-TH" sz="40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โดยแบ่งออกเป็น </a:t>
            </a:r>
            <a:r>
              <a:rPr lang="en-US" sz="40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40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 คือ</a:t>
            </a:r>
            <a:endParaRPr lang="en-US" sz="40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59969" y="1988898"/>
            <a:ext cx="706023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35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ด้านเศรษฐกิจ </a:t>
            </a:r>
            <a:r>
              <a:rPr lang="th-TH" sz="35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(ยกตัวอย่างที่ดำเนินการ</a:t>
            </a:r>
            <a:r>
              <a:rPr lang="en-US" sz="35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)</a:t>
            </a:r>
            <a:endParaRPr lang="th-TH" sz="3500" b="1" dirty="0" smtClean="0"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742950" indent="-742950">
              <a:buFontTx/>
              <a:buAutoNum type="arabicPeriod"/>
            </a:pPr>
            <a:r>
              <a:rPr lang="th-TH" sz="35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ด้าน</a:t>
            </a:r>
            <a:r>
              <a:rPr lang="th-TH" sz="3500" b="1" dirty="0">
                <a:latin typeface="Cordia New" panose="020B0304020202020204" pitchFamily="34" charset="-34"/>
              </a:rPr>
              <a:t>สังคม (ยกตัวอย่างที่ดำเนินการ</a:t>
            </a:r>
            <a:r>
              <a:rPr lang="en-US" sz="3500" b="1" dirty="0">
                <a:latin typeface="Cordia New" panose="020B0304020202020204" pitchFamily="34" charset="-34"/>
                <a:cs typeface="Cordia New" panose="020B0304020202020204" pitchFamily="34" charset="-34"/>
              </a:rPr>
              <a:t>)</a:t>
            </a:r>
            <a:endParaRPr lang="th-TH" sz="3500" b="1" dirty="0">
              <a:latin typeface="Cordia New" panose="020B0304020202020204" pitchFamily="34" charset="-34"/>
            </a:endParaRPr>
          </a:p>
          <a:p>
            <a:pPr marL="742950" indent="-742950">
              <a:buFontTx/>
              <a:buAutoNum type="arabicPeriod"/>
            </a:pPr>
            <a:r>
              <a:rPr lang="th-TH" sz="3500" b="1" dirty="0">
                <a:latin typeface="Cordia New" panose="020B0304020202020204" pitchFamily="34" charset="-34"/>
              </a:rPr>
              <a:t>ด้านสิ่งแวดล้อม (ยกตัวอย่างที่ดำเนินการ</a:t>
            </a:r>
            <a:r>
              <a:rPr lang="en-US" sz="3500" b="1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)</a:t>
            </a:r>
            <a:endParaRPr lang="th-TH" sz="3500" b="1" dirty="0">
              <a:latin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17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9390" y="514980"/>
            <a:ext cx="7820963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สรุปทิศทางในอนาคต</a:t>
            </a:r>
            <a:endParaRPr lang="en-US" sz="40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3982" y="2155152"/>
            <a:ext cx="82189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Road map </a:t>
            </a:r>
            <a:r>
              <a:rPr lang="th-TH" sz="3600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ความยั่งยืนด้านสิ่งแวดล้อม และ ความปลอดภัย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th-TH" sz="3600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แผนการดำเนินงานในอนาคต ด้านชุมชน คู่ค้า และลูกค้า </a:t>
            </a:r>
            <a:endParaRPr lang="en-US" sz="3600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8" y="1362635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1 </a:t>
            </a:r>
            <a:r>
              <a:rPr lang="en-US" sz="2800" dirty="0" smtClean="0"/>
              <a:t>: ……………………………………………………………………..…………………………..…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4988" y="2166443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49669" y="2166443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61199" y="2860280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ข้อบกพร่อง ที่ 2 </a:t>
            </a:r>
            <a:r>
              <a:rPr lang="en-US" sz="2800" dirty="0" smtClean="0"/>
              <a:t>: ……………………………………………………………………..…………………………..…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4987" y="4848758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49669" y="4780205"/>
            <a:ext cx="551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แนวทางการป้องกัน</a:t>
            </a:r>
            <a:r>
              <a:rPr lang="en-US" sz="2400" b="1" dirty="0" smtClean="0"/>
              <a:t> : ……..…………………………….…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61199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21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679" y="120305"/>
            <a:ext cx="8191036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แนวทางการแก้ไขข้อเสนอแนะ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606" y="1271813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1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788" y="1953033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7214093" y="1885855"/>
            <a:ext cx="2635624" cy="8261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5788" y="3339801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0606" y="4612858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5788" y="5893812"/>
            <a:ext cx="5832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/>
              <a:t>แนวทางการแก้ไข </a:t>
            </a:r>
            <a:r>
              <a:rPr lang="en-US" sz="2400" b="1" dirty="0" smtClean="0"/>
              <a:t>: ……………………………………………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7214092" y="3328227"/>
            <a:ext cx="2635623" cy="70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214092" y="4560987"/>
            <a:ext cx="2635623" cy="7243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14092" y="5924887"/>
            <a:ext cx="2635623" cy="7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79693" y="211883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913895" y="60963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886250" y="469400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7879693" y="348250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17483" y="257709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2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6627" y="4023127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3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7483" y="5285604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/>
              <a:t>ข้อเสนอแนะ ที่ 4 </a:t>
            </a:r>
            <a:r>
              <a:rPr lang="en-US" sz="2800" dirty="0" smtClean="0"/>
              <a:t>: …………………………………………………………………..…………………………..…</a:t>
            </a:r>
          </a:p>
        </p:txBody>
      </p:sp>
    </p:spTree>
    <p:extLst>
      <p:ext uri="{BB962C8B-B14F-4D97-AF65-F5344CB8AC3E}">
        <p14:creationId xmlns:p14="http://schemas.microsoft.com/office/powerpoint/2010/main" val="368674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9048" y="17618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latin typeface="Browallia New" pitchFamily="34" charset="-34"/>
                <a:ea typeface="Arial Unicode MS" pitchFamily="34" charset="-128"/>
                <a:cs typeface="+mn-cs"/>
              </a:rPr>
              <a:t>โครงสร้างองค์กร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300048" y="3487708"/>
            <a:ext cx="350140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latin typeface="Browallia New" pitchFamily="34" charset="-34"/>
                <a:ea typeface="Arial Unicode MS" pitchFamily="34" charset="-128"/>
                <a:cs typeface="+mn-cs"/>
              </a:rPr>
              <a:t>กระบวนการผลิต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498353" y="187744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175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กับชุมชน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19922" y="1033977"/>
            <a:ext cx="6910466" cy="702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ผลการสำรวจความพึงพอใจชุมชนในรัศมี </a:t>
            </a:r>
            <a:r>
              <a:rPr lang="en-US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5 </a:t>
            </a:r>
            <a:r>
              <a:rPr lang="th-TH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กม</a:t>
            </a:r>
            <a:r>
              <a:rPr lang="en-US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.</a:t>
            </a:r>
            <a:endParaRPr lang="en-US" sz="2500" b="1" dirty="0">
              <a:solidFill>
                <a:srgbClr val="FF0000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842204"/>
            <a:ext cx="6430297" cy="43072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200" dirty="0" smtClean="0"/>
              <a:t>คะแนนที่ได้รับ ร้อยละ ..... </a:t>
            </a:r>
            <a:endParaRPr lang="en-US" sz="2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sym typeface="Wingdings"/>
              </a:rPr>
              <a:t>        </a:t>
            </a:r>
            <a:r>
              <a:rPr lang="th-TH" sz="2200" dirty="0" smtClean="0">
                <a:sym typeface="Wingdings"/>
              </a:rPr>
              <a:t> </a:t>
            </a:r>
            <a:r>
              <a:rPr lang="th-TH" sz="2200" dirty="0" smtClean="0"/>
              <a:t>ผ่าน</a:t>
            </a:r>
            <a:r>
              <a:rPr lang="en-US" sz="2200" dirty="0" smtClean="0"/>
              <a:t>               </a:t>
            </a:r>
            <a:r>
              <a:rPr lang="th-TH" sz="2200" dirty="0" smtClean="0">
                <a:sym typeface="Wingdings"/>
              </a:rPr>
              <a:t> </a:t>
            </a:r>
            <a:r>
              <a:rPr lang="th-TH" sz="2200" dirty="0" smtClean="0"/>
              <a:t>ไม่ผ่าน</a:t>
            </a:r>
            <a:endParaRPr lang="en-US" sz="2200" dirty="0" smtClean="0"/>
          </a:p>
          <a:p>
            <a:r>
              <a:rPr lang="th-TH" sz="2200" dirty="0" smtClean="0"/>
              <a:t>วิธีการสำรวจ</a:t>
            </a:r>
          </a:p>
          <a:p>
            <a:pPr lvl="1"/>
            <a:r>
              <a:rPr lang="th-TH" sz="2200" dirty="0" smtClean="0"/>
              <a:t>จำนวน เทศบาล / อบต. รอบรัศมี </a:t>
            </a:r>
            <a:r>
              <a:rPr lang="en-US" sz="2200" dirty="0" smtClean="0"/>
              <a:t>5 </a:t>
            </a:r>
            <a:r>
              <a:rPr lang="th-TH" sz="2200" dirty="0" smtClean="0"/>
              <a:t>กม. ของโรงงาน  ..... เทศบาล/อบต.</a:t>
            </a:r>
          </a:p>
          <a:p>
            <a:pPr lvl="1"/>
            <a:r>
              <a:rPr lang="th-TH" sz="2200" dirty="0" smtClean="0"/>
              <a:t>จำนวนแบบสอบถามที่ส่ง  .....  ชุด</a:t>
            </a:r>
            <a:br>
              <a:rPr lang="th-TH" sz="2200" dirty="0" smtClean="0"/>
            </a:br>
            <a:endParaRPr lang="th-TH" sz="2200" dirty="0" smtClean="0"/>
          </a:p>
          <a:p>
            <a:r>
              <a:rPr lang="th-TH" sz="2200" dirty="0" smtClean="0"/>
              <a:t>วิธีการประเมินผลความพึงพอใจ</a:t>
            </a:r>
          </a:p>
          <a:p>
            <a:pPr marL="0" indent="0">
              <a:buNone/>
            </a:pPr>
            <a:endParaRPr lang="th-TH" sz="2200" dirty="0" smtClean="0"/>
          </a:p>
          <a:p>
            <a:r>
              <a:rPr lang="th-TH" sz="2200" dirty="0" smtClean="0"/>
              <a:t>ชื่อหน่วยงานที่ดำเนินการสำรวจความพึงพอใจ</a:t>
            </a:r>
            <a:endParaRPr lang="en-US" sz="22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911418"/>
              </p:ext>
            </p:extLst>
          </p:nvPr>
        </p:nvGraphicFramePr>
        <p:xfrm>
          <a:off x="7620818" y="1460911"/>
          <a:ext cx="4466850" cy="2664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3425"/>
                <a:gridCol w="744475"/>
                <a:gridCol w="744475"/>
                <a:gridCol w="744475"/>
              </a:tblGrid>
              <a:tr h="405199">
                <a:tc gridSpan="4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ปี พ.ศ.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121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Community</a:t>
                      </a:r>
                      <a:r>
                        <a:rPr lang="en-US" sz="1200" b="1" baseline="0" dirty="0" smtClean="0"/>
                        <a:t> satisfaction index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Coefficient weight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Awareness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Satisfaction</a:t>
                      </a:r>
                      <a:endParaRPr lang="en-US" sz="900" dirty="0"/>
                    </a:p>
                  </a:txBody>
                  <a:tcPr/>
                </a:tc>
              </a:tr>
              <a:tr h="405199">
                <a:tc>
                  <a:txBody>
                    <a:bodyPr/>
                    <a:lstStyle/>
                    <a:p>
                      <a:r>
                        <a:rPr lang="th-TH" dirty="0" smtClean="0"/>
                        <a:t>- เศรษฐกิจ</a:t>
                      </a:r>
                      <a:r>
                        <a:rPr lang="th-TH" baseline="0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baseline="0" dirty="0" smtClean="0"/>
                        <a:t>- สิ่งแวดล้อม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baseline="0" dirty="0" smtClean="0"/>
                        <a:t>- ความปลอดภัยต่อชุมชน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dirty="0" smtClean="0"/>
                        <a:t>- กิจกรรมชุมชนสัมพันธ์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dirty="0" smtClean="0"/>
                        <a:t>- การสื่อสารประชาสัมพันธ์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5199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ผลรวม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………..%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966" y="2917300"/>
            <a:ext cx="1298596" cy="18002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669162" y="4976733"/>
            <a:ext cx="4409768" cy="157155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กราฟ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15607" y="979595"/>
            <a:ext cx="2712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ตัวอย่างตารางสรุปคะแนนความพึงพอใจ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7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082" y="135521"/>
            <a:ext cx="4897556" cy="719886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cs typeface="+mn-cs"/>
              </a:rPr>
              <a:t>โครงการ </a:t>
            </a:r>
            <a:r>
              <a:rPr lang="en-US" sz="4000" b="1" dirty="0" smtClean="0">
                <a:cs typeface="+mn-cs"/>
              </a:rPr>
              <a:t>CSR</a:t>
            </a:r>
            <a:r>
              <a:rPr lang="th-TH" sz="4000" b="1" dirty="0" smtClean="0">
                <a:cs typeface="+mn-cs"/>
              </a:rPr>
              <a:t> </a:t>
            </a:r>
            <a:r>
              <a:rPr lang="en-US" sz="4000" b="1" dirty="0" smtClean="0">
                <a:cs typeface="+mn-cs"/>
              </a:rPr>
              <a:t>#1</a:t>
            </a:r>
            <a:endParaRPr lang="en-US" sz="4000" b="1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046" y="1179872"/>
            <a:ext cx="6413703" cy="4878028"/>
          </a:xfrm>
        </p:spPr>
        <p:txBody>
          <a:bodyPr>
            <a:normAutofit/>
          </a:bodyPr>
          <a:lstStyle/>
          <a:p>
            <a:r>
              <a:rPr lang="th-TH" dirty="0" smtClean="0"/>
              <a:t>ชื่อ โครงการ</a:t>
            </a:r>
          </a:p>
          <a:p>
            <a:pPr marL="0" indent="0">
              <a:buNone/>
            </a:pPr>
            <a:endParaRPr lang="th-TH" dirty="0" smtClean="0"/>
          </a:p>
          <a:p>
            <a:r>
              <a:rPr lang="th-TH" dirty="0" smtClean="0"/>
              <a:t>วัตถุประสงค์ และเป้าหมาย</a:t>
            </a:r>
          </a:p>
          <a:p>
            <a:pPr marL="0" indent="0">
              <a:buNone/>
            </a:pPr>
            <a:endParaRPr lang="th-TH" dirty="0" smtClean="0"/>
          </a:p>
          <a:p>
            <a:r>
              <a:rPr lang="th-TH" dirty="0" smtClean="0"/>
              <a:t>กลุ่มเป้าหมาย</a:t>
            </a:r>
          </a:p>
          <a:p>
            <a:endParaRPr lang="th-TH" dirty="0" smtClean="0"/>
          </a:p>
          <a:p>
            <a:r>
              <a:rPr lang="th-TH" dirty="0" smtClean="0"/>
              <a:t>วิธีการดำเนินงาน</a:t>
            </a:r>
            <a:r>
              <a:rPr lang="en-US" dirty="0" smtClean="0"/>
              <a:t>/</a:t>
            </a:r>
            <a:r>
              <a:rPr lang="th-TH" dirty="0" smtClean="0"/>
              <a:t>แผนงาน</a:t>
            </a:r>
          </a:p>
          <a:p>
            <a:endParaRPr lang="th-TH" dirty="0"/>
          </a:p>
          <a:p>
            <a:r>
              <a:rPr lang="th-TH" dirty="0" smtClean="0"/>
              <a:t>ผลลัพธ์ / ผลผลิต</a:t>
            </a:r>
          </a:p>
          <a:p>
            <a:pPr marL="0" indent="0"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543549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76289" y="120773"/>
            <a:ext cx="4897556" cy="719886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cs typeface="+mn-cs"/>
              </a:rPr>
              <a:t>โครงการ </a:t>
            </a:r>
            <a:r>
              <a:rPr lang="en-US" sz="4000" b="1" dirty="0" smtClean="0">
                <a:cs typeface="+mn-cs"/>
              </a:rPr>
              <a:t>CSR</a:t>
            </a:r>
            <a:r>
              <a:rPr lang="th-TH" sz="4000" b="1" dirty="0" smtClean="0">
                <a:cs typeface="+mn-cs"/>
              </a:rPr>
              <a:t> </a:t>
            </a:r>
            <a:r>
              <a:rPr lang="en-US" sz="4000" b="1" dirty="0" smtClean="0">
                <a:cs typeface="+mn-cs"/>
              </a:rPr>
              <a:t>#</a:t>
            </a:r>
            <a:r>
              <a:rPr lang="en-US" sz="4000" b="1" dirty="0">
                <a:cs typeface="+mn-cs"/>
              </a:rPr>
              <a:t>2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111047" y="1179872"/>
            <a:ext cx="4980038" cy="4645741"/>
          </a:xfrm>
        </p:spPr>
        <p:txBody>
          <a:bodyPr>
            <a:normAutofit/>
          </a:bodyPr>
          <a:lstStyle/>
          <a:p>
            <a:r>
              <a:rPr lang="th-TH" dirty="0" smtClean="0"/>
              <a:t>ชื่อ โครงการ</a:t>
            </a:r>
          </a:p>
          <a:p>
            <a:pPr marL="0" indent="0">
              <a:buNone/>
            </a:pPr>
            <a:endParaRPr lang="th-TH" dirty="0" smtClean="0"/>
          </a:p>
          <a:p>
            <a:r>
              <a:rPr lang="th-TH" dirty="0" smtClean="0"/>
              <a:t>วัตถุประสงค์ และเป้าหมาย</a:t>
            </a:r>
          </a:p>
          <a:p>
            <a:pPr marL="0" indent="0">
              <a:buNone/>
            </a:pPr>
            <a:endParaRPr lang="th-TH" dirty="0" smtClean="0"/>
          </a:p>
          <a:p>
            <a:r>
              <a:rPr lang="th-TH" dirty="0" smtClean="0"/>
              <a:t>กลุ่มเป้าหมาย</a:t>
            </a:r>
          </a:p>
          <a:p>
            <a:endParaRPr lang="th-TH" dirty="0" smtClean="0"/>
          </a:p>
          <a:p>
            <a:r>
              <a:rPr lang="th-TH" dirty="0" smtClean="0"/>
              <a:t>วิธีการดำเนินงาน</a:t>
            </a:r>
            <a:r>
              <a:rPr lang="en-US" dirty="0" smtClean="0"/>
              <a:t>/</a:t>
            </a:r>
            <a:r>
              <a:rPr lang="th-TH" dirty="0" smtClean="0"/>
              <a:t>แผนงาน</a:t>
            </a:r>
          </a:p>
          <a:p>
            <a:endParaRPr lang="th-TH" dirty="0"/>
          </a:p>
          <a:p>
            <a:r>
              <a:rPr lang="th-TH" dirty="0" smtClean="0"/>
              <a:t>ผลลัพธ์ / ผลผลิต</a:t>
            </a:r>
          </a:p>
          <a:p>
            <a:pPr marL="0" indent="0"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60831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4" y="207053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192938" y="1348736"/>
            <a:ext cx="6046838" cy="253672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1. จำนวนคู่ค้าทั้งหมด.......ราย </a:t>
            </a: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th-TH" sz="2500" dirty="0">
                <a:solidFill>
                  <a:schemeClr val="tx1"/>
                </a:solidFill>
                <a:latin typeface="Cordia New" panose="020B0304020202020204" pitchFamily="34" charset="-34"/>
              </a:rPr>
              <a:t> แบ่งเป็น </a:t>
            </a:r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857250" lvl="1" indent="-457200">
              <a:buFontTx/>
              <a:buChar char="-"/>
            </a:pP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1</a:t>
            </a:r>
            <a:r>
              <a:rPr lang="en-US" sz="2500" baseline="300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st</a:t>
            </a: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Tier …..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.. ราย ซื้อ/จ้างอะไร...............</a:t>
            </a:r>
          </a:p>
          <a:p>
            <a:pPr marL="857250" lvl="1" indent="-457200">
              <a:buFontTx/>
              <a:buChar char="-"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2</a:t>
            </a:r>
            <a:r>
              <a:rPr lang="en-US" sz="2500" baseline="30000" dirty="0" err="1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nd</a:t>
            </a: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Tier ………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ราย ซื้อ/จ้างอะไร..............</a:t>
            </a:r>
            <a:endParaRPr lang="en-US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857250" lvl="1" indent="-457200">
              <a:buFontTx/>
              <a:buChar char="-"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3</a:t>
            </a:r>
            <a:r>
              <a:rPr lang="en-US" sz="2500" baseline="30000" dirty="0" err="1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rd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Tier…………..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ราย ซื้อ/จ้างอะไร</a:t>
            </a:r>
            <a:endParaRPr lang="en-US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400050" lvl="1" indent="0"/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0" indent="0"/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-192938" y="4452823"/>
            <a:ext cx="4409338" cy="79641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 algn="ctr">
              <a:buNone/>
            </a:pPr>
            <a:r>
              <a:rPr lang="th-TH" sz="2500" dirty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2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. </a:t>
            </a: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1</a:t>
            </a:r>
            <a:r>
              <a:rPr lang="en-US" sz="2500" baseline="300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st</a:t>
            </a:r>
            <a:r>
              <a:rPr lang="en-US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Tier Supplier 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ได้แก่...................</a:t>
            </a:r>
            <a:endParaRPr lang="en-US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400050" lvl="1" indent="0" algn="ctr">
              <a:buNone/>
            </a:pPr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0" indent="0" algn="ctr"/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61357" y="1312632"/>
            <a:ext cx="413831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500" dirty="0" smtClean="0"/>
              <a:t>3. เกณท์และผลการประเมินความเสี่ยงคู่ค้า</a:t>
            </a:r>
            <a:endParaRPr lang="en-US" sz="2500" dirty="0"/>
          </a:p>
        </p:txBody>
      </p:sp>
      <p:sp>
        <p:nvSpPr>
          <p:cNvPr id="6" name="Rectangle 5"/>
          <p:cNvSpPr/>
          <p:nvPr/>
        </p:nvSpPr>
        <p:spPr>
          <a:xfrm>
            <a:off x="7694891" y="2188704"/>
            <a:ext cx="3024173" cy="916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741967" y="2481310"/>
            <a:ext cx="2977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เกณฑ์การประเมินความเสี่ยงด้านสิ่งแวดล้อม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9206978" y="3426440"/>
            <a:ext cx="548984" cy="3097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24877" y="4325906"/>
            <a:ext cx="53053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</a:t>
            </a:r>
            <a:r>
              <a:rPr lang="en-US" dirty="0" err="1" smtClean="0"/>
              <a:t>impac</a:t>
            </a:r>
            <a:r>
              <a:rPr lang="en-GB" dirty="0" smtClean="0"/>
              <a:t>t</a:t>
            </a:r>
            <a:r>
              <a:rPr lang="en-US" dirty="0" smtClean="0"/>
              <a:t> </a:t>
            </a:r>
            <a:r>
              <a:rPr lang="en-US" dirty="0" smtClean="0"/>
              <a:t>………………….</a:t>
            </a:r>
            <a:r>
              <a:rPr lang="th-TH" dirty="0" smtClean="0"/>
              <a:t>ราย  ได้รับ </a:t>
            </a:r>
            <a:r>
              <a:rPr lang="en-US" dirty="0" smtClean="0"/>
              <a:t>GI2/ISO14001 ……..</a:t>
            </a:r>
            <a:r>
              <a:rPr lang="th-TH" dirty="0" smtClean="0"/>
              <a:t>ราย</a:t>
            </a:r>
          </a:p>
          <a:p>
            <a:r>
              <a:rPr lang="en-US" dirty="0" smtClean="0"/>
              <a:t>Medium </a:t>
            </a:r>
            <a:r>
              <a:rPr lang="en-US" dirty="0" smtClean="0"/>
              <a:t>impact </a:t>
            </a:r>
            <a:r>
              <a:rPr lang="en-US" dirty="0" smtClean="0"/>
              <a:t>……………</a:t>
            </a:r>
            <a:r>
              <a:rPr lang="th-TH" dirty="0" smtClean="0"/>
              <a:t>ราย  </a:t>
            </a:r>
            <a:r>
              <a:rPr lang="th-TH" dirty="0"/>
              <a:t>ได้รับ </a:t>
            </a:r>
            <a:r>
              <a:rPr lang="en-US" dirty="0"/>
              <a:t>GI2/ISO14001 ……..</a:t>
            </a:r>
            <a:r>
              <a:rPr lang="th-TH" dirty="0"/>
              <a:t>ราย</a:t>
            </a:r>
          </a:p>
          <a:p>
            <a:r>
              <a:rPr lang="en-US" dirty="0" smtClean="0"/>
              <a:t>Low </a:t>
            </a:r>
            <a:r>
              <a:rPr lang="en-US" dirty="0" smtClean="0"/>
              <a:t>impact </a:t>
            </a:r>
            <a:r>
              <a:rPr lang="en-US" dirty="0" smtClean="0"/>
              <a:t>…………………..</a:t>
            </a:r>
            <a:r>
              <a:rPr lang="th-TH" dirty="0" smtClean="0"/>
              <a:t>ราย  </a:t>
            </a:r>
            <a:r>
              <a:rPr lang="th-TH" dirty="0"/>
              <a:t>ได้รับ </a:t>
            </a:r>
            <a:r>
              <a:rPr lang="en-US" dirty="0"/>
              <a:t>GI2/ISO14001 ……..</a:t>
            </a:r>
            <a:r>
              <a:rPr lang="th-TH" dirty="0" smtClean="0"/>
              <a:t>ราย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170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14930" y="927996"/>
            <a:ext cx="7933608" cy="464858"/>
          </a:xfrm>
          <a:prstGeom prst="rect">
            <a:avLst/>
          </a:prstGeom>
        </p:spPr>
        <p:txBody>
          <a:bodyPr/>
          <a:lstStyle>
            <a:lvl1pPr algn="l" defTabSz="1371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b="1">
                <a:solidFill>
                  <a:srgbClr val="000000"/>
                </a:solidFill>
                <a:latin typeface="SCG Bold"/>
                <a:ea typeface="+mj-ea"/>
                <a:cs typeface="+mj-cs"/>
                <a:sym typeface="Calibri Light" panose="020F0302020204030204" pitchFamily="34" charset="0"/>
              </a:defRPr>
            </a:lvl1pPr>
            <a:lvl2pPr algn="ctr" defTabSz="1371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panose="020F0302020204030204" pitchFamily="34" charset="0"/>
              </a:defRPr>
            </a:lvl2pPr>
            <a:lvl3pPr algn="ctr" defTabSz="1371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panose="020F0302020204030204" pitchFamily="34" charset="0"/>
              </a:defRPr>
            </a:lvl3pPr>
            <a:lvl4pPr algn="ctr" defTabSz="1371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panose="020F0302020204030204" pitchFamily="34" charset="0"/>
              </a:defRPr>
            </a:lvl4pPr>
            <a:lvl5pPr algn="ctr" defTabSz="1371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panose="020F0302020204030204" pitchFamily="34" charset="0"/>
              </a:defRPr>
            </a:lvl5pPr>
            <a:lvl6pPr marL="342900" algn="ctr" defTabSz="1371600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charset="0"/>
              </a:defRPr>
            </a:lvl6pPr>
            <a:lvl7pPr marL="685800" algn="ctr" defTabSz="1371600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charset="0"/>
              </a:defRPr>
            </a:lvl7pPr>
            <a:lvl8pPr marL="1028700" algn="ctr" defTabSz="1371600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charset="0"/>
              </a:defRPr>
            </a:lvl8pPr>
            <a:lvl9pPr marL="1371600" algn="ctr" defTabSz="1371600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9000">
                <a:solidFill>
                  <a:srgbClr val="000000"/>
                </a:solidFill>
                <a:latin typeface="Calibri Light" charset="0"/>
                <a:ea typeface="Calibri Light" charset="0"/>
                <a:cs typeface="Calibri Light" charset="0"/>
                <a:sym typeface="Calibri Light" charset="0"/>
              </a:defRPr>
            </a:lvl9pPr>
          </a:lstStyle>
          <a:p>
            <a:pPr algn="ctr"/>
            <a:r>
              <a:rPr lang="th-TH" sz="3200" kern="0" dirty="0" smtClean="0">
                <a:solidFill>
                  <a:schemeClr val="accent3">
                    <a:lumMod val="50000"/>
                  </a:schemeClr>
                </a:solidFill>
                <a:latin typeface="Cordia New" panose="020B0304020202020204" pitchFamily="34" charset="-34"/>
                <a:ea typeface="Arial Unicode MS" panose="020B0604020202020204" pitchFamily="34" charset="-128"/>
                <a:cs typeface="Cordia New" panose="020B0304020202020204" pitchFamily="34" charset="-34"/>
              </a:rPr>
              <a:t>รายชื่อ </a:t>
            </a:r>
            <a:r>
              <a:rPr lang="en-US" sz="3200" kern="0" dirty="0" smtClean="0">
                <a:solidFill>
                  <a:schemeClr val="accent3">
                    <a:lumMod val="50000"/>
                  </a:schemeClr>
                </a:solidFill>
                <a:latin typeface="Cordia New" panose="020B0304020202020204" pitchFamily="34" charset="-34"/>
                <a:ea typeface="Arial Unicode MS" panose="020B0604020202020204" pitchFamily="34" charset="-128"/>
                <a:cs typeface="Cordia New" panose="020B0304020202020204" pitchFamily="34" charset="-34"/>
              </a:rPr>
              <a:t>1</a:t>
            </a:r>
            <a:r>
              <a:rPr lang="en-US" sz="3200" kern="0" baseline="30000" dirty="0" smtClean="0">
                <a:solidFill>
                  <a:schemeClr val="accent3">
                    <a:lumMod val="50000"/>
                  </a:schemeClr>
                </a:solidFill>
                <a:latin typeface="Cordia New" panose="020B0304020202020204" pitchFamily="34" charset="-34"/>
                <a:ea typeface="Arial Unicode MS" panose="020B0604020202020204" pitchFamily="34" charset="-128"/>
                <a:cs typeface="Cordia New" panose="020B0304020202020204" pitchFamily="34" charset="-34"/>
              </a:rPr>
              <a:t>st</a:t>
            </a:r>
            <a:r>
              <a:rPr lang="en-US" sz="3200" kern="0" dirty="0" smtClean="0">
                <a:solidFill>
                  <a:schemeClr val="accent3">
                    <a:lumMod val="50000"/>
                  </a:schemeClr>
                </a:solidFill>
                <a:latin typeface="Cordia New" panose="020B0304020202020204" pitchFamily="34" charset="-34"/>
                <a:ea typeface="Arial Unicode MS" panose="020B0604020202020204" pitchFamily="34" charset="-128"/>
                <a:cs typeface="Cordia New" panose="020B0304020202020204" pitchFamily="34" charset="-34"/>
              </a:rPr>
              <a:t> Tier </a:t>
            </a:r>
            <a:r>
              <a:rPr lang="th-TH" sz="3200" kern="0" dirty="0" smtClean="0">
                <a:solidFill>
                  <a:schemeClr val="accent3">
                    <a:lumMod val="50000"/>
                  </a:schemeClr>
                </a:solidFill>
                <a:latin typeface="Cordia New" panose="020B0304020202020204" pitchFamily="34" charset="-34"/>
                <a:ea typeface="Arial Unicode MS" panose="020B0604020202020204" pitchFamily="34" charset="-128"/>
                <a:cs typeface="Cordia New" panose="020B0304020202020204" pitchFamily="34" charset="-34"/>
              </a:rPr>
              <a:t>และการรับรองด้านสิ่งแวดล้อม</a:t>
            </a:r>
            <a:endParaRPr lang="th-TH" sz="3200" kern="0" dirty="0">
              <a:solidFill>
                <a:schemeClr val="accent3">
                  <a:lumMod val="50000"/>
                </a:schemeClr>
              </a:solidFill>
              <a:latin typeface="Cordia New" panose="020B0304020202020204" pitchFamily="34" charset="-34"/>
              <a:ea typeface="Arial Unicode MS" panose="020B0604020202020204" pitchFamily="34" charset="-128"/>
              <a:cs typeface="Cordia New" panose="020B0304020202020204" pitchFamily="34" charset="-34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690690"/>
              </p:ext>
            </p:extLst>
          </p:nvPr>
        </p:nvGraphicFramePr>
        <p:xfrm>
          <a:off x="118538" y="1689315"/>
          <a:ext cx="11954929" cy="453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798"/>
                <a:gridCol w="3533613"/>
                <a:gridCol w="836909"/>
                <a:gridCol w="1472339"/>
                <a:gridCol w="1311576"/>
                <a:gridCol w="1707847"/>
                <a:gridCol w="1707847"/>
              </a:tblGrid>
              <a:tr h="830234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เลขทะเบียนโรงงาน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รายชื่อคู่ค้า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กลุ่ม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Severity</a:t>
                      </a:r>
                      <a:r>
                        <a:rPr lang="en-US" sz="2400" baseline="0" dirty="0" smtClean="0"/>
                        <a:t> Level</a:t>
                      </a:r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การรับรองด้านสิ่งแวดล้อม และ อื่น ๆ ที่ได้รับ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6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GI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ISO14001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B050"/>
                          </a:solidFill>
                        </a:rPr>
                        <a:t> อื่น ๆ</a:t>
                      </a:r>
                      <a:r>
                        <a:rPr lang="th-TH" sz="2000" baseline="0" dirty="0" smtClean="0">
                          <a:solidFill>
                            <a:srgbClr val="00B050"/>
                          </a:solidFill>
                        </a:rPr>
                        <a:t> ระบุ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810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8301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85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52414"/>
            <a:ext cx="608051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300" dirty="0" smtClean="0"/>
              <a:t>โครงการส่งเสริมให้คู่ค้ามุ่งสู่อุตสาหกรรมสีเขียว 1 </a:t>
            </a:r>
            <a:endParaRPr lang="en-US" sz="2300" dirty="0"/>
          </a:p>
        </p:txBody>
      </p:sp>
      <p:sp>
        <p:nvSpPr>
          <p:cNvPr id="8" name="TextBox 7"/>
          <p:cNvSpPr txBox="1"/>
          <p:nvPr/>
        </p:nvSpPr>
        <p:spPr>
          <a:xfrm>
            <a:off x="5992955" y="1152414"/>
            <a:ext cx="608051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300" dirty="0" smtClean="0"/>
              <a:t>โครงการส่งเสริมให้คู่ค้ามุ่งสู่อุตสาหกรรมสีเขียว 2 </a:t>
            </a:r>
            <a:endParaRPr lang="en-US" sz="2300" dirty="0"/>
          </a:p>
        </p:txBody>
      </p:sp>
      <p:sp>
        <p:nvSpPr>
          <p:cNvPr id="11" name="Rectangle 10"/>
          <p:cNvSpPr/>
          <p:nvPr/>
        </p:nvSpPr>
        <p:spPr>
          <a:xfrm>
            <a:off x="1209368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57535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66875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042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09368" y="372673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57535" y="3736567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66875" y="402138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5042" y="398974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66875" y="540265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09368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57535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15042" y="54364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921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2280" y="1045983"/>
            <a:ext cx="6432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u="sng" dirty="0" smtClean="0"/>
              <a:t>แผนงานส่งเสริม </a:t>
            </a:r>
            <a:r>
              <a:rPr lang="en-US" sz="2400" u="sng" dirty="0" smtClean="0"/>
              <a:t>First Tier </a:t>
            </a:r>
            <a:r>
              <a:rPr lang="th-TH" sz="2400" u="sng" dirty="0" smtClean="0"/>
              <a:t>กลุ่มที่มีผลกระทบด้านสิ่งแวดล้อมปานกลาง </a:t>
            </a:r>
            <a:endParaRPr lang="en-US" sz="24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119854" y="3572873"/>
            <a:ext cx="5657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แผนงานส่งเสริม </a:t>
            </a:r>
            <a:r>
              <a:rPr lang="en-US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First Tier </a:t>
            </a:r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กลุ่มที่มีผลกระทบด้านสิ่งแวดล้อมน้อย </a:t>
            </a:r>
            <a:endParaRPr lang="en-US" sz="2400" u="sng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534280"/>
              </p:ext>
            </p:extLst>
          </p:nvPr>
        </p:nvGraphicFramePr>
        <p:xfrm>
          <a:off x="310262" y="1666569"/>
          <a:ext cx="11591685" cy="733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886"/>
                <a:gridCol w="2030967"/>
                <a:gridCol w="476259"/>
                <a:gridCol w="501445"/>
                <a:gridCol w="486697"/>
                <a:gridCol w="545690"/>
                <a:gridCol w="516194"/>
                <a:gridCol w="516194"/>
                <a:gridCol w="486696"/>
                <a:gridCol w="486697"/>
                <a:gridCol w="486697"/>
                <a:gridCol w="471948"/>
                <a:gridCol w="471949"/>
                <a:gridCol w="516193"/>
                <a:gridCol w="1165123"/>
                <a:gridCol w="1814050"/>
              </a:tblGrid>
              <a:tr h="367783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ลำดับ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700" baseline="0" dirty="0" smtClean="0"/>
                        <a:t>ระยะเวลา</a:t>
                      </a:r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ผู้รับผิดชอบ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หมายเหตุ</a:t>
                      </a:r>
                      <a:endParaRPr lang="en-US" sz="1600" dirty="0"/>
                    </a:p>
                  </a:txBody>
                  <a:tcPr/>
                </a:tc>
              </a:tr>
              <a:tr h="317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ม.ค.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ก.พ.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มี.ค.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เม.ย.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พ.ค.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มิ.ย.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ส.ค.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ต.ค.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พ.ย.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ธ.ค.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666764"/>
              </p:ext>
            </p:extLst>
          </p:nvPr>
        </p:nvGraphicFramePr>
        <p:xfrm>
          <a:off x="300156" y="4178711"/>
          <a:ext cx="11591685" cy="733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886"/>
                <a:gridCol w="2030967"/>
                <a:gridCol w="476259"/>
                <a:gridCol w="501445"/>
                <a:gridCol w="486697"/>
                <a:gridCol w="545690"/>
                <a:gridCol w="516194"/>
                <a:gridCol w="516194"/>
                <a:gridCol w="486696"/>
                <a:gridCol w="486697"/>
                <a:gridCol w="486697"/>
                <a:gridCol w="471948"/>
                <a:gridCol w="471949"/>
                <a:gridCol w="516193"/>
                <a:gridCol w="1165123"/>
                <a:gridCol w="1814050"/>
              </a:tblGrid>
              <a:tr h="367783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ลำดับ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700" baseline="0" dirty="0" smtClean="0"/>
                        <a:t>ระยะเวลา</a:t>
                      </a:r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ผู้รับผิดชอบ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หมายเหตุ</a:t>
                      </a:r>
                      <a:endParaRPr lang="en-US" sz="1600" dirty="0"/>
                    </a:p>
                  </a:txBody>
                  <a:tcPr/>
                </a:tc>
              </a:tr>
              <a:tr h="317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ม.ค.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ก.พ.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มี.ค.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เม.ย.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พ.ค.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มิ.ย.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ส.ค.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ก.ย.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ต.ค.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พ.ย.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ธ.ค.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278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</TotalTime>
  <Words>985</Words>
  <Application>Microsoft Office PowerPoint</Application>
  <PresentationFormat>Widescreen</PresentationFormat>
  <Paragraphs>205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Wingdings</vt:lpstr>
      <vt:lpstr>Wingdings 3</vt:lpstr>
      <vt:lpstr>Office Theme</vt:lpstr>
      <vt:lpstr>PowerPoint Presentation</vt:lpstr>
      <vt:lpstr>โครงสร้างองค์กร</vt:lpstr>
      <vt:lpstr>แนวทางการสร้างห่วงโซ่อุปทานที่ยั่งยืนกับชุมชน</vt:lpstr>
      <vt:lpstr>โครงการ CSR #1</vt:lpstr>
      <vt:lpstr>โครงการ CSR #2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แนวทางการสร้างห่วงโซ่อุปทานที่ยั่งยืนกับลูกค้า</vt:lpstr>
      <vt:lpstr>สรุปผลที่ได้จากการดำเนินงานกับชุมชน  โดยแบ่งออกเป็น 3 ด้าน คือ</vt:lpstr>
      <vt:lpstr>สรุปทิศทางในอนาคต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Panakarn</cp:lastModifiedBy>
  <cp:revision>159</cp:revision>
  <dcterms:created xsi:type="dcterms:W3CDTF">2016-04-18T07:59:20Z</dcterms:created>
  <dcterms:modified xsi:type="dcterms:W3CDTF">2020-07-14T08:40:26Z</dcterms:modified>
</cp:coreProperties>
</file>